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2.xml" ContentType="application/vnd.openxmlformats-officedocument.drawingml.chartshapes+xml"/>
  <Override PartName="/ppt/charts/chart26.xml" ContentType="application/vnd.openxmlformats-officedocument.drawingml.chart+xml"/>
  <Override PartName="/ppt/drawings/drawing3.xml" ContentType="application/vnd.openxmlformats-officedocument.drawingml.chartshapes+xml"/>
  <Override PartName="/ppt/charts/chart27.xml" ContentType="application/vnd.openxmlformats-officedocument.drawingml.chart+xml"/>
  <Override PartName="/ppt/notesSlides/notesSlide2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4.xml" ContentType="application/vnd.openxmlformats-officedocument.drawingml.chartshapes+xml"/>
  <Override PartName="/ppt/charts/chart3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4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5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6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37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8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9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40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4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3"/>
  </p:notesMasterIdLst>
  <p:sldIdLst>
    <p:sldId id="345" r:id="rId2"/>
    <p:sldId id="330" r:id="rId3"/>
    <p:sldId id="503" r:id="rId4"/>
    <p:sldId id="504" r:id="rId5"/>
    <p:sldId id="455" r:id="rId6"/>
    <p:sldId id="456" r:id="rId7"/>
    <p:sldId id="457" r:id="rId8"/>
    <p:sldId id="496" r:id="rId9"/>
    <p:sldId id="463" r:id="rId10"/>
    <p:sldId id="417" r:id="rId11"/>
    <p:sldId id="493" r:id="rId12"/>
    <p:sldId id="465" r:id="rId13"/>
    <p:sldId id="468" r:id="rId14"/>
    <p:sldId id="462" r:id="rId15"/>
    <p:sldId id="431" r:id="rId16"/>
    <p:sldId id="470" r:id="rId17"/>
    <p:sldId id="434" r:id="rId18"/>
    <p:sldId id="471" r:id="rId19"/>
    <p:sldId id="476" r:id="rId20"/>
    <p:sldId id="473" r:id="rId21"/>
    <p:sldId id="475" r:id="rId22"/>
    <p:sldId id="491" r:id="rId23"/>
    <p:sldId id="464" r:id="rId24"/>
    <p:sldId id="498" r:id="rId25"/>
    <p:sldId id="397" r:id="rId26"/>
    <p:sldId id="326" r:id="rId27"/>
    <p:sldId id="472" r:id="rId28"/>
    <p:sldId id="400" r:id="rId29"/>
    <p:sldId id="494" r:id="rId30"/>
    <p:sldId id="501" r:id="rId31"/>
    <p:sldId id="502" r:id="rId32"/>
    <p:sldId id="499" r:id="rId33"/>
    <p:sldId id="495" r:id="rId34"/>
    <p:sldId id="467" r:id="rId35"/>
    <p:sldId id="398" r:id="rId36"/>
    <p:sldId id="418" r:id="rId37"/>
    <p:sldId id="483" r:id="rId38"/>
    <p:sldId id="484" r:id="rId39"/>
    <p:sldId id="485" r:id="rId40"/>
    <p:sldId id="486" r:id="rId41"/>
    <p:sldId id="487" r:id="rId42"/>
    <p:sldId id="488" r:id="rId43"/>
    <p:sldId id="489" r:id="rId44"/>
    <p:sldId id="490" r:id="rId45"/>
    <p:sldId id="492" r:id="rId46"/>
    <p:sldId id="474" r:id="rId47"/>
    <p:sldId id="477" r:id="rId48"/>
    <p:sldId id="478" r:id="rId49"/>
    <p:sldId id="497" r:id="rId50"/>
    <p:sldId id="500" r:id="rId51"/>
    <p:sldId id="505" r:id="rId5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0033"/>
    <a:srgbClr val="FFFFFF"/>
    <a:srgbClr val="FF9966"/>
    <a:srgbClr val="008000"/>
    <a:srgbClr val="FC6E82"/>
    <a:srgbClr val="CCFFCC"/>
    <a:srgbClr val="FFFF99"/>
    <a:srgbClr val="0000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822" autoAdjust="0"/>
    <p:restoredTop sz="98553" autoAdjust="0"/>
  </p:normalViewPr>
  <p:slideViewPr>
    <p:cSldViewPr>
      <p:cViewPr>
        <p:scale>
          <a:sx n="100" d="100"/>
          <a:sy n="100" d="100"/>
        </p:scale>
        <p:origin x="-1944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dLbls>
            <c:dLbl>
              <c:idx val="0"/>
              <c:layout>
                <c:manualLayout>
                  <c:x val="3.4507035450167395E-2"/>
                  <c:y val="-0.381328419100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82233819895071E-2"/>
                  <c:y val="-0.381775179770258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684016560567941"/>
                  <c:y val="-0.37864672160671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8863664407588342E-2"/>
                  <c:y val="-0.392648622376135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1915735242444507E-2"/>
                  <c:y val="-0.39532922801855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ctr" anchorCtr="0"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7.7</c:v>
                </c:pt>
                <c:pt idx="1">
                  <c:v>7.6</c:v>
                </c:pt>
                <c:pt idx="2">
                  <c:v>7.5</c:v>
                </c:pt>
                <c:pt idx="3">
                  <c:v>7.4</c:v>
                </c:pt>
                <c:pt idx="4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gapDepth val="0"/>
        <c:shape val="box"/>
        <c:axId val="94338432"/>
        <c:axId val="224687232"/>
        <c:axId val="0"/>
      </c:bar3DChart>
      <c:catAx>
        <c:axId val="9433843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224687232"/>
        <c:crosses val="autoZero"/>
        <c:auto val="1"/>
        <c:lblAlgn val="ctr"/>
        <c:lblOffset val="100"/>
        <c:noMultiLvlLbl val="0"/>
      </c:catAx>
      <c:valAx>
        <c:axId val="22468723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4338432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7.6515952732661829E-3"/>
                  <c:y val="1.6311272159355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242552437225928E-2"/>
                  <c:y val="-5.43709071978519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303190546532381E-2"/>
                  <c:y val="5.43709071978519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772871491879144E-2"/>
                  <c:y val="2.17483628791407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  <c:pt idx="6">
                  <c:v>2019 год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462279.4</c:v>
                </c:pt>
                <c:pt idx="1">
                  <c:v>372315.2</c:v>
                </c:pt>
                <c:pt idx="2">
                  <c:v>440192</c:v>
                </c:pt>
                <c:pt idx="3">
                  <c:v>389918.8</c:v>
                </c:pt>
                <c:pt idx="4">
                  <c:v>309495.5</c:v>
                </c:pt>
                <c:pt idx="5">
                  <c:v>257974.2</c:v>
                </c:pt>
                <c:pt idx="6">
                  <c:v>259920.2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3.399280867390421E-2"/>
                  <c:y val="-1.01400322118826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42552437225898E-2"/>
                  <c:y val="-3.26225443187111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772871491879144E-2"/>
                  <c:y val="-1.22955311395457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169791051682963E-2"/>
                  <c:y val="-3.215949256666957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413476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21865706381569E-2"/>
                  <c:y val="-5.43741024659811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396849841653168E-2"/>
                  <c:y val="-7.3487205125356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1962991481928806E-2"/>
                  <c:y val="-2.5720521793874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  <c:pt idx="6">
                  <c:v>2019 год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445023.2</c:v>
                </c:pt>
                <c:pt idx="1">
                  <c:v>400850.7</c:v>
                </c:pt>
                <c:pt idx="2">
                  <c:v>471167</c:v>
                </c:pt>
                <c:pt idx="3">
                  <c:v>413476.9</c:v>
                </c:pt>
                <c:pt idx="4">
                  <c:v>304552.59999999998</c:v>
                </c:pt>
                <c:pt idx="5">
                  <c:v>255431.3</c:v>
                </c:pt>
                <c:pt idx="6">
                  <c:v>258777.3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9.1819143279194201E-3"/>
                  <c:y val="-2.71854535989259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212762186129473E-3"/>
                  <c:y val="-4.34967257582815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515952732661829E-3"/>
                  <c:y val="-3.26225443187111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212762186129473E-3"/>
                  <c:y val="-1.6311272159355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90836666396458E-3"/>
                  <c:y val="-4.89338164780667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  <c:pt idx="6">
                  <c:v>2019 год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17256.2</c:v>
                </c:pt>
                <c:pt idx="1">
                  <c:v>28535.5</c:v>
                </c:pt>
                <c:pt idx="2">
                  <c:v>30975</c:v>
                </c:pt>
                <c:pt idx="3">
                  <c:v>23558.1</c:v>
                </c:pt>
                <c:pt idx="4">
                  <c:v>4942.9000000000005</c:v>
                </c:pt>
                <c:pt idx="5">
                  <c:v>2542.9</c:v>
                </c:pt>
                <c:pt idx="6">
                  <c:v>1142.9000000000001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623488"/>
        <c:axId val="144625024"/>
      </c:barChart>
      <c:catAx>
        <c:axId val="14462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4625024"/>
        <c:crosses val="autoZero"/>
        <c:auto val="1"/>
        <c:lblAlgn val="ctr"/>
        <c:lblOffset val="100"/>
        <c:noMultiLvlLbl val="0"/>
      </c:catAx>
      <c:valAx>
        <c:axId val="14462502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46234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2016 год</a:t>
            </a:r>
          </a:p>
          <a:p>
            <a:pPr>
              <a:defRPr sz="1400"/>
            </a:pPr>
            <a:r>
              <a:rPr lang="ru-RU" sz="1400" dirty="0" smtClean="0"/>
              <a:t>ожидаемое исполнение</a:t>
            </a:r>
            <a:endParaRPr lang="ru-RU" sz="1400" dirty="0"/>
          </a:p>
        </c:rich>
      </c:tx>
      <c:layout>
        <c:manualLayout>
          <c:xMode val="edge"/>
          <c:yMode val="edge"/>
          <c:x val="0.28250168728908892"/>
          <c:y val="1.4553708564207256E-2"/>
        </c:manualLayout>
      </c:layout>
      <c:overlay val="0"/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10950721237691E-2"/>
          <c:y val="0.11948792115271305"/>
          <c:w val="0.83494958626150562"/>
          <c:h val="0.491065889491086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 ожидаемое</c:v>
                </c:pt>
              </c:strCache>
            </c:strRef>
          </c:tx>
          <c:dLbls>
            <c:dLbl>
              <c:idx val="0"/>
              <c:layout>
                <c:manualLayout>
                  <c:x val="-0.20357977020641119"/>
                  <c:y val="5.6718769696205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626876911963234"/>
                  <c:y val="-3.958570113800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411893510540187"/>
                  <c:y val="-8.48183078738985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 доходы - 99 901,6 тыс. руб.</c:v>
                </c:pt>
                <c:pt idx="1">
                  <c:v>Неналоговые  доходы - 8 833,9 тыс. руб.</c:v>
                </c:pt>
                <c:pt idx="2">
                  <c:v>Безвозмездные поступления - 281 183,3 тыс.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0.25600000000000001</c:v>
                </c:pt>
                <c:pt idx="1">
                  <c:v>2.3E-2</c:v>
                </c:pt>
                <c:pt idx="2">
                  <c:v>0.7210000000000002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3.826530612244898E-2"/>
          <c:y val="0.68654434250764518"/>
          <c:w val="0.84183673469387799"/>
          <c:h val="0.2201834862385320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75"/>
            </a:pPr>
            <a:r>
              <a:rPr lang="ru-RU" sz="1437" dirty="0" smtClean="0"/>
              <a:t>2016 год</a:t>
            </a:r>
          </a:p>
          <a:p>
            <a:pPr>
              <a:defRPr sz="1475"/>
            </a:pPr>
            <a:r>
              <a:rPr lang="ru-RU" sz="1437" dirty="0" smtClean="0"/>
              <a:t>план</a:t>
            </a:r>
            <a:endParaRPr lang="ru-RU" sz="1400" dirty="0"/>
          </a:p>
        </c:rich>
      </c:tx>
      <c:layout/>
      <c:overlay val="0"/>
      <c:spPr>
        <a:noFill/>
        <a:ln w="26068">
          <a:noFill/>
        </a:ln>
      </c:spPr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21086261980826"/>
          <c:y val="0.18217054263565882"/>
          <c:w val="0.75718849840255609"/>
          <c:h val="0.39534883720930253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2015 год план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9.0024903488906308E-2"/>
                  <c:y val="-4.308978430506200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6376663254861822E-2"/>
                  <c:y val="-9.990649390226369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1193658878617666"/>
                  <c:y val="7.00746163978308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- 100 285,3 тыс. руб.</c:v>
                </c:pt>
                <c:pt idx="1">
                  <c:v>Неналоговые доходы - 7 923,3 тыс. руб.</c:v>
                </c:pt>
                <c:pt idx="2">
                  <c:v>Безвозмездные поступления -   331 983,4 тыс.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0.22800000000000001</c:v>
                </c:pt>
                <c:pt idx="1">
                  <c:v>1.7999999999999999E-2</c:v>
                </c:pt>
                <c:pt idx="2">
                  <c:v>0.75400000000000023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66"/>
        </c:manualLayout>
      </c:layout>
      <c:overlay val="0"/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2017 </a:t>
            </a:r>
            <a:r>
              <a:rPr lang="ru-RU" sz="1400" dirty="0"/>
              <a:t>год</a:t>
            </a:r>
          </a:p>
        </c:rich>
      </c:tx>
      <c:layout/>
      <c:overlay val="0"/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8906488401771E-2"/>
          <c:y val="0.14179905696843337"/>
          <c:w val="0.81695217207666648"/>
          <c:h val="0.48807247880038135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2016 год</c:v>
                </c:pt>
              </c:strCache>
            </c:strRef>
          </c:tx>
          <c:dLbls>
            <c:dLbl>
              <c:idx val="0"/>
              <c:layout>
                <c:manualLayout>
                  <c:x val="-0.18418380957906941"/>
                  <c:y val="5.97282374202425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585298786352145"/>
                  <c:y val="-9.87419661441287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598628134808571"/>
                  <c:y val="-6.6127822839583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- 100 449,3 тыс. руб.</c:v>
                </c:pt>
                <c:pt idx="1">
                  <c:v>Неналоговые доходы - 8 904,1 тыс. руб.</c:v>
                </c:pt>
                <c:pt idx="2">
                  <c:v>Безвозмездные поступления - 200 142,1 тыс.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0.32400000000000012</c:v>
                </c:pt>
                <c:pt idx="1">
                  <c:v>2.9000000000000001E-2</c:v>
                </c:pt>
                <c:pt idx="2">
                  <c:v>0.64700000000000024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5.6265984654731489E-2"/>
          <c:y val="0.68118195956454142"/>
          <c:w val="0.91304347826086962"/>
          <c:h val="0.2239502332814930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24284428029894"/>
          <c:y val="4.9273608194125129E-2"/>
          <c:w val="0.85060531854494181"/>
          <c:h val="0.60810680513060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3.4558124827166858E-2"/>
                  <c:y val="1.01695695649606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798437355972397E-2"/>
                  <c:y val="2.5423923912401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18984281382061E-2"/>
                  <c:y val="7.6271771737204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79453074590312E-2"/>
                  <c:y val="1.0169569564960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079453074590312E-2"/>
                  <c:y val="1.27119619562007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918593620375192E-2"/>
                  <c:y val="1.0169569564960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7279062413583429E-2"/>
                  <c:y val="7.62717717372047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279062413583429E-2"/>
                  <c:y val="1.77965465503038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(ожидаемое исполнение)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Лист1!$B$2:$B$8</c:f>
              <c:numCache>
                <c:formatCode>#,##0.0_р_.</c:formatCode>
                <c:ptCount val="7"/>
                <c:pt idx="0">
                  <c:v>83344.399999999994</c:v>
                </c:pt>
                <c:pt idx="1">
                  <c:v>86953.2</c:v>
                </c:pt>
                <c:pt idx="2">
                  <c:v>101045.3</c:v>
                </c:pt>
                <c:pt idx="3">
                  <c:v>99901.6</c:v>
                </c:pt>
                <c:pt idx="4">
                  <c:v>100449.3</c:v>
                </c:pt>
                <c:pt idx="5">
                  <c:v>99280.9</c:v>
                </c:pt>
                <c:pt idx="6">
                  <c:v>99472.7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735851548817389E-2"/>
                  <c:y val="1.01691691882061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038749884777967E-2"/>
                  <c:y val="1.52543543474409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68339918908543E-2"/>
                  <c:y val="4.45656957247223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341817159963554E-2"/>
                  <c:y val="1.69292441577402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787143504367131E-2"/>
                  <c:y val="7.54787052980699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798437355972383E-2"/>
                  <c:y val="1.0169569564960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8798437355972477E-2"/>
                  <c:y val="1.0169369376583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1678281091569796E-2"/>
                  <c:y val="1.52541541590636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(ожидаемое исполнение)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Лист1!$C$2:$C$8</c:f>
              <c:numCache>
                <c:formatCode>#,##0.0_р_.</c:formatCode>
                <c:ptCount val="7"/>
                <c:pt idx="0">
                  <c:v>6712.8</c:v>
                </c:pt>
                <c:pt idx="1">
                  <c:v>6790.4</c:v>
                </c:pt>
                <c:pt idx="2">
                  <c:v>7923.3</c:v>
                </c:pt>
                <c:pt idx="3">
                  <c:v>8833.9</c:v>
                </c:pt>
                <c:pt idx="4">
                  <c:v>8904.1</c:v>
                </c:pt>
                <c:pt idx="5">
                  <c:v>9319.1</c:v>
                </c:pt>
                <c:pt idx="6">
                  <c:v>9889.1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626944"/>
        <c:axId val="138628480"/>
      </c:barChart>
      <c:catAx>
        <c:axId val="13862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Tahoma" panose="020B0604030504040204" pitchFamily="34" charset="0"/>
              </a:defRPr>
            </a:pPr>
            <a:endParaRPr lang="ru-RU"/>
          </a:p>
        </c:txPr>
        <c:crossAx val="138628480"/>
        <c:crosses val="autoZero"/>
        <c:auto val="1"/>
        <c:lblAlgn val="ctr"/>
        <c:lblOffset val="250"/>
        <c:noMultiLvlLbl val="0"/>
      </c:catAx>
      <c:valAx>
        <c:axId val="138628480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200" baseline="0">
                <a:latin typeface="Tahoma" panose="020B0604030504040204" pitchFamily="34" charset="0"/>
              </a:defRPr>
            </a:pPr>
            <a:endParaRPr lang="ru-RU"/>
          </a:p>
        </c:txPr>
        <c:crossAx val="138626944"/>
        <c:crosses val="autoZero"/>
        <c:crossBetween val="between"/>
      </c:valAx>
    </c:plotArea>
    <c:legend>
      <c:legendPos val="b"/>
      <c:layout/>
      <c:overlay val="1"/>
      <c:txPr>
        <a:bodyPr/>
        <a:lstStyle/>
        <a:p>
          <a:pPr>
            <a:defRPr sz="1200" kern="1000" baseline="0">
              <a:latin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787339136833305E-3"/>
          <c:y val="8.0684848168813439E-2"/>
          <c:w val="0.94088261369094361"/>
          <c:h val="0.9092708087757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1"/>
          <c:dPt>
            <c:idx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Лист1!$A$2:$A$8</c:f>
              <c:strCache>
                <c:ptCount val="7"/>
                <c:pt idx="0">
                  <c:v>налоги на совокупный доход</c:v>
                </c:pt>
                <c:pt idx="1">
                  <c:v>доходы от уплаты акцизов</c:v>
                </c:pt>
                <c:pt idx="2">
                  <c:v>Доходы от продажи активов</c:v>
                </c:pt>
                <c:pt idx="3">
                  <c:v>доходы от использования муниципального имущества</c:v>
                </c:pt>
                <c:pt idx="4">
                  <c:v>прочие доходы</c:v>
                </c:pt>
                <c:pt idx="5">
                  <c:v>налог на доходы физических лиц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7917.1</c:v>
                </c:pt>
                <c:pt idx="1">
                  <c:v>3805.1</c:v>
                </c:pt>
                <c:pt idx="2">
                  <c:v>645.1</c:v>
                </c:pt>
                <c:pt idx="3">
                  <c:v>4135.2</c:v>
                </c:pt>
                <c:pt idx="4">
                  <c:v>1533.6</c:v>
                </c:pt>
                <c:pt idx="5">
                  <c:v>87399.4</c:v>
                </c:pt>
                <c:pt idx="6">
                  <c:v>3300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200" dirty="0" smtClean="0"/>
              <a:t>2017 год</a:t>
            </a:r>
            <a:endParaRPr lang="ru-RU" sz="1200" dirty="0"/>
          </a:p>
        </c:rich>
      </c:tx>
      <c:layout>
        <c:manualLayout>
          <c:xMode val="edge"/>
          <c:yMode val="edge"/>
          <c:x val="0.4798923203935194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53763758049871"/>
          <c:y val="0"/>
          <c:w val="0.63231480027123421"/>
          <c:h val="0.873196628945990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в 2017 году</c:v>
                </c:pt>
              </c:strCache>
            </c:strRef>
          </c:tx>
          <c:explosion val="14"/>
          <c:dLbls>
            <c:dLbl>
              <c:idx val="0"/>
              <c:layout>
                <c:manualLayout>
                  <c:x val="0.18351661735391656"/>
                  <c:y val="-1.43886442492116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637457428645524E-2"/>
                  <c:y val="-0.133398763472143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809651294794903E-2"/>
                  <c:y val="-0.120958057664724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207873354131092"/>
                  <c:y val="-0.1071099753125441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341120576378153"/>
                  <c:y val="2.07490763156067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5415120987566068E-2"/>
                  <c:y val="0.139428453071086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0440328592754157"/>
                  <c:y val="0.170087232203361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НДФЛ 80,1%</c:v>
                </c:pt>
                <c:pt idx="1">
                  <c:v>Акцизы 3,7%</c:v>
                </c:pt>
                <c:pt idx="2">
                  <c:v>Налог на совокупный доход 7.4%</c:v>
                </c:pt>
                <c:pt idx="3">
                  <c:v>Доходы от использования имущества 4.0%</c:v>
                </c:pt>
                <c:pt idx="4">
                  <c:v>Доходы от оказания платных услуг 0,7%</c:v>
                </c:pt>
                <c:pt idx="5">
                  <c:v>Штрафы 2,7%</c:v>
                </c:pt>
                <c:pt idx="6">
                  <c:v>Прочие доходы 1,3%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87569.2</c:v>
                </c:pt>
                <c:pt idx="1">
                  <c:v>4095</c:v>
                </c:pt>
                <c:pt idx="2">
                  <c:v>8057.1</c:v>
                </c:pt>
                <c:pt idx="3">
                  <c:v>4400</c:v>
                </c:pt>
                <c:pt idx="4">
                  <c:v>779.1</c:v>
                </c:pt>
                <c:pt idx="5">
                  <c:v>3000</c:v>
                </c:pt>
                <c:pt idx="6">
                  <c:v>1453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23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200" dirty="0" smtClean="0"/>
              <a:t>2018 год</a:t>
            </a:r>
            <a:endParaRPr lang="ru-RU" sz="1200" dirty="0"/>
          </a:p>
        </c:rich>
      </c:tx>
      <c:layout>
        <c:manualLayout>
          <c:xMode val="edge"/>
          <c:yMode val="edge"/>
          <c:x val="0.4055169145523478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260085544862446E-2"/>
          <c:y val="2.804747885155618E-2"/>
          <c:w val="0.63781641878098572"/>
          <c:h val="0.867789491643786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в 2017 году</c:v>
                </c:pt>
              </c:strCache>
            </c:strRef>
          </c:tx>
          <c:explosion val="14"/>
          <c:dLbls>
            <c:dLbl>
              <c:idx val="0"/>
              <c:layout>
                <c:manualLayout>
                  <c:x val="0.18351661735391656"/>
                  <c:y val="-1.43886442492116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637457428645524E-2"/>
                  <c:y val="-0.133398763472143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809651294794903E-2"/>
                  <c:y val="-0.120958057664724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207873354131092"/>
                  <c:y val="-0.1071099753125441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341120576378153"/>
                  <c:y val="2.07490763156067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5415120987566068E-2"/>
                  <c:y val="0.139428453071086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0440328592754157"/>
                  <c:y val="0.170087232203361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НДФЛ 79,3%</c:v>
                </c:pt>
                <c:pt idx="1">
                  <c:v>Акцизы 3,9%</c:v>
                </c:pt>
                <c:pt idx="2">
                  <c:v>Налог на совокупный доход 7,5%</c:v>
                </c:pt>
                <c:pt idx="3">
                  <c:v>Доходы от использования имущества 4,3%</c:v>
                </c:pt>
                <c:pt idx="4">
                  <c:v>Доходы от оказания платных услуг 0,7%</c:v>
                </c:pt>
                <c:pt idx="5">
                  <c:v>Штрафы 2,9%</c:v>
                </c:pt>
                <c:pt idx="6">
                  <c:v>Прочие доходы 1,3%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86104</c:v>
                </c:pt>
                <c:pt idx="1">
                  <c:v>4258.8</c:v>
                </c:pt>
                <c:pt idx="2">
                  <c:v>8157.1</c:v>
                </c:pt>
                <c:pt idx="3">
                  <c:v>4700</c:v>
                </c:pt>
                <c:pt idx="4">
                  <c:v>779.1</c:v>
                </c:pt>
                <c:pt idx="5">
                  <c:v>3150</c:v>
                </c:pt>
                <c:pt idx="6">
                  <c:v>1451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23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200" dirty="0" smtClean="0"/>
              <a:t>2019 год</a:t>
            </a:r>
            <a:endParaRPr lang="ru-RU" sz="1200" dirty="0"/>
          </a:p>
        </c:rich>
      </c:tx>
      <c:layout>
        <c:manualLayout>
          <c:xMode val="edge"/>
          <c:yMode val="edge"/>
          <c:x val="0.4114900256984197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818211455557705E-2"/>
          <c:y val="6.7992336820434096E-2"/>
          <c:w val="0.65908432760658686"/>
          <c:h val="0.9096710721255777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в 2017 году</c:v>
                </c:pt>
              </c:strCache>
            </c:strRef>
          </c:tx>
          <c:explosion val="17"/>
          <c:dLbls>
            <c:dLbl>
              <c:idx val="0"/>
              <c:layout>
                <c:manualLayout>
                  <c:x val="0.18351661735391656"/>
                  <c:y val="-1.43886442492116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637457428645524E-2"/>
                  <c:y val="-0.133398763472143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809651294794903E-2"/>
                  <c:y val="-0.120958057664724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207873354131092"/>
                  <c:y val="-0.1071099753125441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341120576378153"/>
                  <c:y val="2.07490763156067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5415120987566068E-2"/>
                  <c:y val="0.139428453071086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0440328592754157"/>
                  <c:y val="0.170087232203361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НДФЛ 78,6%</c:v>
                </c:pt>
                <c:pt idx="1">
                  <c:v>Акцизы 4%</c:v>
                </c:pt>
                <c:pt idx="2">
                  <c:v>Налог на совокупный доход 7,6%</c:v>
                </c:pt>
                <c:pt idx="3">
                  <c:v>Доходы от использования имущества 4,7%</c:v>
                </c:pt>
                <c:pt idx="4">
                  <c:v>Доходы от оказания платных услуг 0,7%</c:v>
                </c:pt>
                <c:pt idx="5">
                  <c:v>Штрафы 3%</c:v>
                </c:pt>
                <c:pt idx="6">
                  <c:v>Прочие доходы 1,4%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86104</c:v>
                </c:pt>
                <c:pt idx="1">
                  <c:v>4386.6000000000004</c:v>
                </c:pt>
                <c:pt idx="2">
                  <c:v>8287.1</c:v>
                </c:pt>
                <c:pt idx="3">
                  <c:v>5100</c:v>
                </c:pt>
                <c:pt idx="4">
                  <c:v>779.1</c:v>
                </c:pt>
                <c:pt idx="5">
                  <c:v>3300</c:v>
                </c:pt>
                <c:pt idx="6">
                  <c:v>1505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23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1.5432098765432104E-3"/>
                  <c:y val="0.3816204418816506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320,6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63767070124081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399,4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6892E-3"/>
                  <c:y val="0.3254997886637607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569,2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45913698366513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897E-2"/>
                  <c:y val="0.143107665705618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 (ожидаемое)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88320.6</c:v>
                </c:pt>
                <c:pt idx="1">
                  <c:v>87399.4</c:v>
                </c:pt>
                <c:pt idx="2">
                  <c:v>87569.2</c:v>
                </c:pt>
                <c:pt idx="3">
                  <c:v>86104</c:v>
                </c:pt>
                <c:pt idx="4">
                  <c:v>86104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box"/>
        <c:axId val="135020928"/>
        <c:axId val="135022848"/>
        <c:axId val="0"/>
      </c:bar3DChart>
      <c:catAx>
        <c:axId val="135020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5022848"/>
        <c:crosses val="autoZero"/>
        <c:auto val="1"/>
        <c:lblAlgn val="ctr"/>
        <c:lblOffset val="100"/>
        <c:noMultiLvlLbl val="0"/>
      </c:catAx>
      <c:valAx>
        <c:axId val="135022848"/>
        <c:scaling>
          <c:orientation val="minMax"/>
          <c:max val="88500"/>
          <c:min val="80000"/>
        </c:scaling>
        <c:delete val="0"/>
        <c:axPos val="l"/>
        <c:majorGridlines/>
        <c:numFmt formatCode="#,##0_р_.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5020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897990904054992E-2"/>
          <c:y val="5.8787933366381405E-2"/>
          <c:w val="0.92091221000553969"/>
          <c:h val="0.741814506185568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зарплата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dLbls>
            <c:dLbl>
              <c:idx val="0"/>
              <c:layout>
                <c:manualLayout>
                  <c:x val="3.4507035450167388E-2"/>
                  <c:y val="-0.381328419100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82301000371988E-2"/>
                  <c:y val="-0.34319557719085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014070900334804E-2"/>
                  <c:y val="-0.367028603384665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0516416050390546E-2"/>
                  <c:y val="-0.40039484005599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9686991300483557E-2"/>
                  <c:y val="-0.40039484005599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ctr" anchorCtr="0"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27.55</c:v>
                </c:pt>
                <c:pt idx="1">
                  <c:v>31.6</c:v>
                </c:pt>
                <c:pt idx="2">
                  <c:v>33.800000000000004</c:v>
                </c:pt>
                <c:pt idx="3">
                  <c:v>36.5</c:v>
                </c:pt>
                <c:pt idx="4">
                  <c:v>39.800000000000004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gapDepth val="0"/>
        <c:shape val="box"/>
        <c:axId val="83655296"/>
        <c:axId val="83657088"/>
        <c:axId val="0"/>
      </c:bar3DChart>
      <c:catAx>
        <c:axId val="836552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83657088"/>
        <c:crosses val="autoZero"/>
        <c:auto val="1"/>
        <c:lblAlgn val="ctr"/>
        <c:lblOffset val="100"/>
        <c:noMultiLvlLbl val="0"/>
      </c:catAx>
      <c:valAx>
        <c:axId val="83657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365529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scene3d>
          <a:camera prst="orthographicFront"/>
          <a:lightRig rig="threePt" dir="t"/>
        </a:scene3d>
      </c:spPr>
    </c:sideWall>
    <c:backWall>
      <c:thickness val="0"/>
      <c:spPr>
        <a:noFill/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3.3950617283950615E-2"/>
          <c:y val="3.3672391930733854E-2"/>
          <c:w val="0.93254629629629648"/>
          <c:h val="0.696248464885283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Налог, взимаемый в связи с приминением УСН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3.0864197530864206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 (ожидаемое)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2770.2</c:v>
                </c:pt>
                <c:pt idx="1">
                  <c:v>2500</c:v>
                </c:pt>
                <c:pt idx="2">
                  <c:v>2300</c:v>
                </c:pt>
                <c:pt idx="3">
                  <c:v>2300</c:v>
                </c:pt>
                <c:pt idx="4">
                  <c:v>2300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Единый налог на вмененный доход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8518518518518524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 (ожидаемое)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Лист1!$C$2:$C$6</c:f>
              <c:numCache>
                <c:formatCode>#,##0.0_р_.</c:formatCode>
                <c:ptCount val="5"/>
                <c:pt idx="0">
                  <c:v>5463.6</c:v>
                </c:pt>
                <c:pt idx="1">
                  <c:v>5000</c:v>
                </c:pt>
                <c:pt idx="2">
                  <c:v>5200</c:v>
                </c:pt>
                <c:pt idx="3">
                  <c:v>5300</c:v>
                </c:pt>
                <c:pt idx="4">
                  <c:v>5430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6.1728395061728392E-3"/>
                  <c:y val="2.8058117134408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 (ожидаемое)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Лист1!$D$2:$D$6</c:f>
              <c:numCache>
                <c:formatCode>#,##0.0_р_.</c:formatCode>
                <c:ptCount val="5"/>
                <c:pt idx="0">
                  <c:v>171.4</c:v>
                </c:pt>
                <c:pt idx="1">
                  <c:v>197.1</c:v>
                </c:pt>
                <c:pt idx="2">
                  <c:v>197.1</c:v>
                </c:pt>
                <c:pt idx="3">
                  <c:v>197.1</c:v>
                </c:pt>
                <c:pt idx="4">
                  <c:v>197.1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Патентная система налогооблажения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1.2345679012345684E-2"/>
                  <c:y val="-2.5254293948050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105E-2"/>
                  <c:y val="-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18518518518583E-2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45679012345684E-2"/>
                  <c:y val="-3.3672391930733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432098765432219E-2"/>
                  <c:y val="-3.0866359269839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 (ожидаемое)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Лист1!$E$2:$E$6</c:f>
              <c:numCache>
                <c:formatCode>#,##0.0_р_.</c:formatCode>
                <c:ptCount val="5"/>
                <c:pt idx="0">
                  <c:v>226.3</c:v>
                </c:pt>
                <c:pt idx="1">
                  <c:v>220</c:v>
                </c:pt>
                <c:pt idx="2">
                  <c:v>360</c:v>
                </c:pt>
                <c:pt idx="3">
                  <c:v>360</c:v>
                </c:pt>
                <c:pt idx="4">
                  <c:v>360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gapDepth val="108"/>
        <c:shape val="box"/>
        <c:axId val="135032832"/>
        <c:axId val="135034368"/>
        <c:axId val="0"/>
      </c:bar3DChart>
      <c:catAx>
        <c:axId val="135032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5034368"/>
        <c:crosses val="autoZero"/>
        <c:auto val="1"/>
        <c:lblAlgn val="ctr"/>
        <c:lblOffset val="100"/>
        <c:noMultiLvlLbl val="0"/>
      </c:catAx>
      <c:valAx>
        <c:axId val="135034368"/>
        <c:scaling>
          <c:orientation val="minMax"/>
          <c:min val="0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5032832"/>
        <c:crosses val="autoZero"/>
        <c:crossBetween val="between"/>
      </c:valAx>
      <c:spPr>
        <a:scene3d>
          <a:camera prst="orthographicFront"/>
          <a:lightRig rig="threePt" dir="t"/>
        </a:scene3d>
        <a:sp3d prstMaterial="plastic"/>
      </c:spPr>
    </c:plotArea>
    <c:legend>
      <c:legendPos val="b"/>
      <c:layout>
        <c:manualLayout>
          <c:xMode val="edge"/>
          <c:yMode val="edge"/>
          <c:x val="8.5036210751433847E-2"/>
          <c:y val="0.83985544398970702"/>
          <c:w val="0.84227325750947846"/>
          <c:h val="0.1267774394090274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аренды имущества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 (ожидаемое)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1546</c:v>
                </c:pt>
                <c:pt idx="1">
                  <c:v>1291.3</c:v>
                </c:pt>
                <c:pt idx="2">
                  <c:v>1400</c:v>
                </c:pt>
                <c:pt idx="3">
                  <c:v>1500</c:v>
                </c:pt>
                <c:pt idx="4">
                  <c:v>1600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аренды земельных участков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 (ожидаемое)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Лист1!$C$2:$C$6</c:f>
              <c:numCache>
                <c:formatCode>#,##0.0_р_.</c:formatCode>
                <c:ptCount val="5"/>
                <c:pt idx="0">
                  <c:v>4718.8</c:v>
                </c:pt>
                <c:pt idx="1">
                  <c:v>2841</c:v>
                </c:pt>
                <c:pt idx="2">
                  <c:v>3000</c:v>
                </c:pt>
                <c:pt idx="3">
                  <c:v>3200</c:v>
                </c:pt>
                <c:pt idx="4">
                  <c:v>3500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gapDepth val="40"/>
        <c:shape val="box"/>
        <c:axId val="256422656"/>
        <c:axId val="256424192"/>
        <c:axId val="0"/>
      </c:bar3DChart>
      <c:catAx>
        <c:axId val="256422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56424192"/>
        <c:crosses val="autoZero"/>
        <c:auto val="1"/>
        <c:lblAlgn val="ctr"/>
        <c:lblOffset val="100"/>
        <c:noMultiLvlLbl val="0"/>
      </c:catAx>
      <c:valAx>
        <c:axId val="256424192"/>
        <c:scaling>
          <c:orientation val="minMax"/>
        </c:scaling>
        <c:delete val="0"/>
        <c:axPos val="l"/>
        <c:numFmt formatCode="#,##0.0_р_.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564226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2228.6999999999998</c:v>
                </c:pt>
                <c:pt idx="1">
                  <c:v>3360.6</c:v>
                </c:pt>
                <c:pt idx="2">
                  <c:v>3805.1</c:v>
                </c:pt>
                <c:pt idx="3">
                  <c:v>4095</c:v>
                </c:pt>
                <c:pt idx="4">
                  <c:v>4258.8</c:v>
                </c:pt>
                <c:pt idx="5">
                  <c:v>4386.6000000000004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2"/>
        <c:shape val="cylinder"/>
        <c:axId val="256643840"/>
        <c:axId val="256645376"/>
        <c:axId val="0"/>
      </c:bar3DChart>
      <c:catAx>
        <c:axId val="256643840"/>
        <c:scaling>
          <c:orientation val="minMax"/>
        </c:scaling>
        <c:delete val="0"/>
        <c:axPos val="b"/>
        <c:majorTickMark val="out"/>
        <c:minorTickMark val="none"/>
        <c:tickLblPos val="nextTo"/>
        <c:crossAx val="256645376"/>
        <c:crosses val="autoZero"/>
        <c:auto val="1"/>
        <c:lblAlgn val="ctr"/>
        <c:lblOffset val="100"/>
        <c:noMultiLvlLbl val="0"/>
      </c:catAx>
      <c:valAx>
        <c:axId val="256645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66438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572.1</c:v>
                </c:pt>
                <c:pt idx="2">
                  <c:v>1405.4</c:v>
                </c:pt>
                <c:pt idx="3">
                  <c:v>4095</c:v>
                </c:pt>
                <c:pt idx="4">
                  <c:v>4258.8</c:v>
                </c:pt>
                <c:pt idx="5">
                  <c:v>4386.6000000000004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2"/>
        <c:shape val="cylinder"/>
        <c:axId val="256703872"/>
        <c:axId val="256984192"/>
        <c:axId val="0"/>
      </c:bar3DChart>
      <c:catAx>
        <c:axId val="256703872"/>
        <c:scaling>
          <c:orientation val="minMax"/>
        </c:scaling>
        <c:delete val="0"/>
        <c:axPos val="b"/>
        <c:majorTickMark val="out"/>
        <c:minorTickMark val="none"/>
        <c:tickLblPos val="nextTo"/>
        <c:crossAx val="256984192"/>
        <c:crosses val="autoZero"/>
        <c:auto val="1"/>
        <c:lblAlgn val="ctr"/>
        <c:lblOffset val="100"/>
        <c:noMultiLvlLbl val="0"/>
      </c:catAx>
      <c:valAx>
        <c:axId val="256984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67038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Остаток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2228.6999999999998</c:v>
                </c:pt>
                <c:pt idx="1">
                  <c:v>5017.2</c:v>
                </c:pt>
                <c:pt idx="2">
                  <c:v>7416.9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2"/>
        <c:shape val="cylinder"/>
        <c:axId val="257014016"/>
        <c:axId val="257015808"/>
        <c:axId val="0"/>
      </c:bar3DChart>
      <c:catAx>
        <c:axId val="257014016"/>
        <c:scaling>
          <c:orientation val="minMax"/>
        </c:scaling>
        <c:delete val="0"/>
        <c:axPos val="b"/>
        <c:majorTickMark val="out"/>
        <c:minorTickMark val="none"/>
        <c:tickLblPos val="nextTo"/>
        <c:crossAx val="257015808"/>
        <c:crosses val="autoZero"/>
        <c:auto val="1"/>
        <c:lblAlgn val="ctr"/>
        <c:lblOffset val="100"/>
        <c:noMultiLvlLbl val="0"/>
      </c:catAx>
      <c:valAx>
        <c:axId val="257015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70140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 prstMaterial="dkEdge"/>
      </c:spPr>
    </c:sideWall>
    <c:backWall>
      <c:thickness val="0"/>
      <c:spPr>
        <a:scene3d>
          <a:camera prst="orthographicFront"/>
          <a:lightRig rig="threePt" dir="t"/>
        </a:scene3d>
        <a:sp3d prstMaterial="dkEdge"/>
      </c:spPr>
    </c:backWall>
    <c:plotArea>
      <c:layout>
        <c:manualLayout>
          <c:layoutTarget val="inner"/>
          <c:xMode val="edge"/>
          <c:yMode val="edge"/>
          <c:x val="0"/>
          <c:y val="0"/>
          <c:w val="0.97648092519634544"/>
          <c:h val="0.7843213716994408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Отрасль образования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  <c:pt idx="6">
                  <c:v>2019 год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54.5</c:v>
                </c:pt>
                <c:pt idx="1">
                  <c:v>46</c:v>
                </c:pt>
                <c:pt idx="2">
                  <c:v>52.1</c:v>
                </c:pt>
                <c:pt idx="3">
                  <c:v>50.2</c:v>
                </c:pt>
                <c:pt idx="4">
                  <c:v>60.8</c:v>
                </c:pt>
                <c:pt idx="5">
                  <c:v>65.400000000000006</c:v>
                </c:pt>
                <c:pt idx="6">
                  <c:v>64.8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Отрасль культуры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1.1023080768803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  <c:pt idx="6">
                  <c:v>2019 год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10</c:v>
                </c:pt>
                <c:pt idx="1">
                  <c:v>9.4</c:v>
                </c:pt>
                <c:pt idx="2">
                  <c:v>10.1</c:v>
                </c:pt>
                <c:pt idx="3">
                  <c:v>9.7000000000000011</c:v>
                </c:pt>
                <c:pt idx="4">
                  <c:v>11.1</c:v>
                </c:pt>
                <c:pt idx="5">
                  <c:v>9.6</c:v>
                </c:pt>
                <c:pt idx="6">
                  <c:v>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5.4267474554109407E-3"/>
                  <c:y val="1.5032010332185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  <c:pt idx="6">
                  <c:v>2019 год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8.9</c:v>
                </c:pt>
                <c:pt idx="1">
                  <c:v>7</c:v>
                </c:pt>
                <c:pt idx="2">
                  <c:v>8.2000000000000011</c:v>
                </c:pt>
                <c:pt idx="3">
                  <c:v>8</c:v>
                </c:pt>
                <c:pt idx="4">
                  <c:v>10.6</c:v>
                </c:pt>
                <c:pt idx="5">
                  <c:v>8.6</c:v>
                </c:pt>
                <c:pt idx="6">
                  <c:v>8.7000000000000011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  <c:pt idx="6">
                  <c:v>2019 год</c:v>
                </c:pt>
              </c:strCache>
            </c:strRef>
          </c:cat>
          <c:val>
            <c:numRef>
              <c:f>Лист1!$E$2:$E$8</c:f>
              <c:numCache>
                <c:formatCode>0.0</c:formatCode>
                <c:ptCount val="7"/>
                <c:pt idx="0">
                  <c:v>7.1</c:v>
                </c:pt>
                <c:pt idx="1">
                  <c:v>1.6</c:v>
                </c:pt>
                <c:pt idx="2">
                  <c:v>3.7</c:v>
                </c:pt>
                <c:pt idx="3">
                  <c:v>4.0999999999999996</c:v>
                </c:pt>
                <c:pt idx="4">
                  <c:v>3.1</c:v>
                </c:pt>
                <c:pt idx="5">
                  <c:v>2.9</c:v>
                </c:pt>
                <c:pt idx="6">
                  <c:v>2.9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5.4267474554109407E-3"/>
                  <c:y val="-1.1624576435951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  <c:pt idx="6">
                  <c:v>2019 год</c:v>
                </c:pt>
              </c:strCache>
            </c:strRef>
          </c:cat>
          <c:val>
            <c:numRef>
              <c:f>Лист1!$F$2:$F$8</c:f>
              <c:numCache>
                <c:formatCode>0.0</c:formatCode>
                <c:ptCount val="7"/>
                <c:pt idx="0">
                  <c:v>11.2</c:v>
                </c:pt>
                <c:pt idx="1">
                  <c:v>6.7</c:v>
                </c:pt>
                <c:pt idx="2">
                  <c:v>11.2</c:v>
                </c:pt>
                <c:pt idx="3">
                  <c:v>12.7</c:v>
                </c:pt>
                <c:pt idx="4">
                  <c:v>12.9</c:v>
                </c:pt>
                <c:pt idx="5">
                  <c:v>13.2</c:v>
                </c:pt>
                <c:pt idx="6">
                  <c:v>14.1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Отрасль жилищно-комунального хозяйства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1.3566868638527352E-3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53494910821875E-2"/>
                  <c:y val="-1.122413064357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10181774674608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566868638527352E-2"/>
                  <c:y val="-2.3049695867125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923448676642867E-2"/>
                  <c:y val="-1.8841482890789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853494910821875E-2"/>
                  <c:y val="-1.6972072547494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  <c:pt idx="6">
                  <c:v>2019 год</c:v>
                </c:pt>
              </c:strCache>
            </c:strRef>
          </c:cat>
          <c:val>
            <c:numRef>
              <c:f>Лист1!$G$2:$G$8</c:f>
              <c:numCache>
                <c:formatCode>0.0</c:formatCode>
                <c:ptCount val="7"/>
                <c:pt idx="0">
                  <c:v>8.3000000000000007</c:v>
                </c:pt>
                <c:pt idx="1">
                  <c:v>29.3</c:v>
                </c:pt>
                <c:pt idx="2">
                  <c:v>14.7</c:v>
                </c:pt>
                <c:pt idx="3">
                  <c:v>15.3</c:v>
                </c:pt>
                <c:pt idx="4">
                  <c:v>1.5</c:v>
                </c:pt>
                <c:pt idx="5">
                  <c:v>0.3000000000000001</c:v>
                </c:pt>
                <c:pt idx="6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8"/>
        <c:shape val="box"/>
        <c:axId val="256807680"/>
        <c:axId val="256809216"/>
        <c:axId val="0"/>
      </c:bar3DChart>
      <c:catAx>
        <c:axId val="256807680"/>
        <c:scaling>
          <c:orientation val="minMax"/>
        </c:scaling>
        <c:delete val="0"/>
        <c:axPos val="b"/>
        <c:majorTickMark val="out"/>
        <c:minorTickMark val="none"/>
        <c:tickLblPos val="nextTo"/>
        <c:crossAx val="256809216"/>
        <c:crosses val="autoZero"/>
        <c:auto val="1"/>
        <c:lblAlgn val="ctr"/>
        <c:lblOffset val="100"/>
        <c:noMultiLvlLbl val="0"/>
      </c:catAx>
      <c:valAx>
        <c:axId val="2568092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568076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9"/>
            </a:pPr>
            <a:r>
              <a:rPr lang="ru-RU" sz="1599" dirty="0" smtClean="0"/>
              <a:t>2016 год</a:t>
            </a:r>
            <a:endParaRPr lang="ru-RU" sz="1600" dirty="0"/>
          </a:p>
        </c:rich>
      </c:tx>
      <c:layout>
        <c:manualLayout>
          <c:xMode val="edge"/>
          <c:yMode val="edge"/>
          <c:x val="0.38651300604056521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8631202573015419E-2"/>
          <c:w val="0.93897364771151182"/>
          <c:h val="0.889378692973988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6933611453908076E-2"/>
                  <c:y val="-0.136724773064719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224609302477967"/>
                  <c:y val="-0.118599559332158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3869625520110961E-2"/>
                  <c:y val="0.1671372606736416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9.233348258652135E-3"/>
                  <c:y val="2.95624921541211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3.7655487238852435E-3"/>
                  <c:y val="1.4710167826053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2.8610197997095032E-2"/>
                  <c:y val="-0.121395938756693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1.5602236613627184E-2"/>
                  <c:y val="-0.1079940955703791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#,##0.0" sourceLinked="0"/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Межбюджетные трансферты общего характера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32980.300000000003</c:v>
                </c:pt>
                <c:pt idx="1">
                  <c:v>1264.3</c:v>
                </c:pt>
                <c:pt idx="2">
                  <c:v>16911.7</c:v>
                </c:pt>
                <c:pt idx="3">
                  <c:v>63116.2</c:v>
                </c:pt>
                <c:pt idx="4">
                  <c:v>207461</c:v>
                </c:pt>
                <c:pt idx="5">
                  <c:v>40283.800000000003</c:v>
                </c:pt>
                <c:pt idx="6">
                  <c:v>24147.3</c:v>
                </c:pt>
                <c:pt idx="7">
                  <c:v>4964.2</c:v>
                </c:pt>
                <c:pt idx="8">
                  <c:v>21878.1</c:v>
                </c:pt>
                <c:pt idx="9">
                  <c:v>470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9"/>
            </a:pPr>
            <a:r>
              <a:rPr lang="ru-RU" sz="1599" dirty="0" smtClean="0"/>
              <a:t>2017 год</a:t>
            </a:r>
            <a:endParaRPr lang="ru-RU" sz="1600" dirty="0"/>
          </a:p>
        </c:rich>
      </c:tx>
      <c:layout>
        <c:manualLayout>
          <c:xMode val="edge"/>
          <c:yMode val="edge"/>
          <c:x val="0.39193980170358139"/>
          <c:y val="2.1876575772855999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9014273701224254E-2"/>
                  <c:y val="-0.156555557799725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2.1608330512084061E-2"/>
                  <c:y val="-0.1109476319429663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3.7149300512193277E-2"/>
                  <c:y val="-3.46006162491388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2.4303297039326405E-2"/>
                  <c:y val="9.54918590999462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20125591097229356"/>
                  <c:y val="8.51248285151862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1.2506907510347614E-2"/>
                  <c:y val="-9.050393187251662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2.4507519084386295E-2"/>
                  <c:y val="-5.21396695580210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3.5085019712341799E-2"/>
                  <c:y val="-0.1837305600913688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7.1427479332073801E-2"/>
                  <c:y val="-0.10130201576546834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Обслуживание </a:t>
                    </a:r>
                    <a:r>
                      <a:rPr lang="ru-RU" sz="800" dirty="0" smtClean="0"/>
                      <a:t>муниципального </a:t>
                    </a:r>
                    <a:r>
                      <a:rPr lang="ru-RU" sz="800" dirty="0"/>
                      <a:t>долга
163,5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32278</c:v>
                </c:pt>
                <c:pt idx="1">
                  <c:v>1157.3</c:v>
                </c:pt>
                <c:pt idx="2">
                  <c:v>9317.2999999999993</c:v>
                </c:pt>
                <c:pt idx="3">
                  <c:v>4482.3</c:v>
                </c:pt>
                <c:pt idx="4">
                  <c:v>185239.6</c:v>
                </c:pt>
                <c:pt idx="5">
                  <c:v>33852.699999999997</c:v>
                </c:pt>
                <c:pt idx="6">
                  <c:v>150</c:v>
                </c:pt>
                <c:pt idx="7">
                  <c:v>15337.9</c:v>
                </c:pt>
                <c:pt idx="8">
                  <c:v>4262.3999999999996</c:v>
                </c:pt>
                <c:pt idx="9">
                  <c:v>18311.599999999999</c:v>
                </c:pt>
                <c:pt idx="10">
                  <c:v>163.5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78645118185781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8"/>
          </c:dPt>
          <c:dPt>
            <c:idx val="1"/>
            <c:bubble3D val="0"/>
            <c:explosion val="7"/>
          </c:dPt>
          <c:dPt>
            <c:idx val="2"/>
            <c:bubble3D val="0"/>
            <c:explosion val="10"/>
          </c:dPt>
          <c:dPt>
            <c:idx val="3"/>
            <c:bubble3D val="0"/>
            <c:explosion val="8"/>
          </c:dPt>
          <c:dLbls>
            <c:dLbl>
              <c:idx val="1"/>
              <c:layout>
                <c:manualLayout>
                  <c:x val="0.11959592873519108"/>
                  <c:y val="1.718670248648085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Заработная плата и начисления на оплату труда</c:v>
                </c:pt>
                <c:pt idx="1">
                  <c:v>Коммунальные услуги</c:v>
                </c:pt>
                <c:pt idx="2">
                  <c:v>Капитальные вложения</c:v>
                </c:pt>
                <c:pt idx="3">
                  <c:v>Прочие расходы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221303.34999999998</c:v>
                </c:pt>
                <c:pt idx="1">
                  <c:v>27557.9</c:v>
                </c:pt>
                <c:pt idx="2">
                  <c:v>65088.950000000012</c:v>
                </c:pt>
                <c:pt idx="3">
                  <c:v>99526.8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23997775499691953"/>
          <c:y val="0.77327212451299498"/>
          <c:w val="0.7600222450030808"/>
          <c:h val="0.21851910822193152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78645118185781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bubble3D val="0"/>
            <c:explosion val="21"/>
          </c:dPt>
          <c:dLbls>
            <c:dLbl>
              <c:idx val="1"/>
              <c:layout>
                <c:manualLayout>
                  <c:x val="0.22381414691296933"/>
                  <c:y val="2.09265963912506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835349102624962"/>
                  <c:y val="3.20521984485384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Заработная плата и начисления на оплату труда</c:v>
                </c:pt>
                <c:pt idx="1">
                  <c:v>Коммунальные услуги</c:v>
                </c:pt>
                <c:pt idx="2">
                  <c:v>Кап. Вложения</c:v>
                </c:pt>
                <c:pt idx="3">
                  <c:v>Прочие расходы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225125.1</c:v>
                </c:pt>
                <c:pt idx="1">
                  <c:v>16974.5</c:v>
                </c:pt>
                <c:pt idx="2">
                  <c:v>7266.9</c:v>
                </c:pt>
                <c:pt idx="3">
                  <c:v>54786.1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безработица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dLbls>
            <c:dLbl>
              <c:idx val="0"/>
              <c:layout>
                <c:manualLayout>
                  <c:x val="9.2018761200446331E-2"/>
                  <c:y val="-0.34933660698466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735522140052074"/>
                  <c:y val="-0.33253157424955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352110635050214"/>
                  <c:y val="-0.31071698170242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686991300483557E-2"/>
                  <c:y val="-0.29698225661944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5852876250464999E-2"/>
                  <c:y val="-0.29786938366292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ctr" anchorCtr="0"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3.3799999999999997E-2</c:v>
                </c:pt>
                <c:pt idx="1">
                  <c:v>3.2000000000000015E-2</c:v>
                </c:pt>
                <c:pt idx="2">
                  <c:v>3.0000000000000002E-2</c:v>
                </c:pt>
                <c:pt idx="3">
                  <c:v>2.8000000000000001E-2</c:v>
                </c:pt>
                <c:pt idx="4">
                  <c:v>2.8000000000000001E-2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gapDepth val="0"/>
        <c:shape val="box"/>
        <c:axId val="85758336"/>
        <c:axId val="85759872"/>
        <c:axId val="0"/>
      </c:bar3DChart>
      <c:catAx>
        <c:axId val="857583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85759872"/>
        <c:crosses val="autoZero"/>
        <c:auto val="1"/>
        <c:lblAlgn val="ctr"/>
        <c:lblOffset val="100"/>
        <c:noMultiLvlLbl val="0"/>
      </c:catAx>
      <c:valAx>
        <c:axId val="8575987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8575833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22524.5</c:v>
                </c:pt>
                <c:pt idx="1">
                  <c:v>21872.1</c:v>
                </c:pt>
                <c:pt idx="2">
                  <c:v>18311.599999999991</c:v>
                </c:pt>
                <c:pt idx="3">
                  <c:v>11442.8</c:v>
                </c:pt>
                <c:pt idx="4">
                  <c:v>10959.3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1495.4</c:v>
                </c:pt>
                <c:pt idx="1">
                  <c:v>1530.3</c:v>
                </c:pt>
                <c:pt idx="2">
                  <c:v>1428.7</c:v>
                </c:pt>
                <c:pt idx="3">
                  <c:v>1428.7</c:v>
                </c:pt>
                <c:pt idx="4">
                  <c:v>1428.7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МБТ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5125</c:v>
                </c:pt>
                <c:pt idx="1">
                  <c:v>5472.2</c:v>
                </c:pt>
                <c:pt idx="2">
                  <c:v>458.3</c:v>
                </c:pt>
                <c:pt idx="3">
                  <c:v>160</c:v>
                </c:pt>
                <c:pt idx="4">
                  <c:v>162.4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256346368"/>
        <c:axId val="256348160"/>
        <c:axId val="0"/>
      </c:bar3DChart>
      <c:catAx>
        <c:axId val="256346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56348160"/>
        <c:crosses val="autoZero"/>
        <c:auto val="1"/>
        <c:lblAlgn val="ctr"/>
        <c:lblOffset val="100"/>
        <c:noMultiLvlLbl val="0"/>
      </c:catAx>
      <c:valAx>
        <c:axId val="256348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6346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30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774496068607226"/>
          <c:w val="0.7984299420599047"/>
          <c:h val="0.769178834106126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1"/>
              </a:solidFill>
            </c:spPr>
          </c:dPt>
          <c:dPt>
            <c:idx val="5"/>
            <c:bubble3D val="0"/>
            <c:spPr>
              <a:solidFill>
                <a:schemeClr val="accent2"/>
              </a:solidFill>
            </c:spPr>
          </c:dPt>
          <c:dPt>
            <c:idx val="6"/>
            <c:bubble3D val="0"/>
            <c:spPr>
              <a:solidFill>
                <a:schemeClr val="accent3"/>
              </a:solidFill>
            </c:spPr>
          </c:dPt>
          <c:dPt>
            <c:idx val="7"/>
            <c:bubble3D val="0"/>
            <c:spPr>
              <a:solidFill>
                <a:schemeClr val="accent4"/>
              </a:solidFill>
            </c:spPr>
          </c:dPt>
          <c:dPt>
            <c:idx val="8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2.9261155815654732E-2"/>
                  <c:y val="-1.848184818481848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физической культуры и спорта </a:t>
                    </a:r>
                    <a:endParaRPr lang="ru-RU" dirty="0" smtClean="0"/>
                  </a:p>
                  <a:p>
                    <a:r>
                      <a:rPr lang="ru-RU" dirty="0" smtClean="0"/>
                      <a:t>4 567,6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6.7300658376005879E-2"/>
                  <c:y val="-2.640264026402618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9.802487198244339E-2"/>
                  <c:y val="-1.32013201320132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13460131675201159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5.2670080468178601E-2"/>
                  <c:y val="5.01650165016501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1.4630577907827364E-3"/>
                  <c:y val="-2.6402640264025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5.8522311631309436E-2"/>
                  <c:y val="-1.32013201320132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0.10938227234304602"/>
                  <c:y val="-7.55868395575090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0.16532553035844916"/>
                  <c:y val="-2.37623762376237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General" sourceLinked="0"/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Лист1!$A$2:$A$10</c:f>
              <c:strCache>
                <c:ptCount val="9"/>
                <c:pt idx="0">
                  <c:v>Развитие физической культуры и спорта</c:v>
                </c:pt>
                <c:pt idx="1">
                  <c:v>Развитие и сохранение культуры</c:v>
                </c:pt>
                <c:pt idx="2">
                  <c:v>Строительство, обеспечение жильем и услугами ЖКХ</c:v>
                </c:pt>
                <c:pt idx="3">
                  <c:v>Развитие экономики</c:v>
                </c:pt>
                <c:pt idx="4">
                  <c:v>Развитие транспортной системы</c:v>
                </c:pt>
                <c:pt idx="5">
                  <c:v>Муниципальное управление</c:v>
                </c:pt>
                <c:pt idx="6">
                  <c:v>Безопасность жизнедеятельности населения</c:v>
                </c:pt>
                <c:pt idx="7">
                  <c:v>Развитие образования</c:v>
                </c:pt>
                <c:pt idx="8">
                  <c:v>Развитие здоровьесберегающей деятельности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4567.6000000000004</c:v>
                </c:pt>
                <c:pt idx="1">
                  <c:v>36200.699999999997</c:v>
                </c:pt>
                <c:pt idx="2">
                  <c:v>7627.1</c:v>
                </c:pt>
                <c:pt idx="3">
                  <c:v>2689.2</c:v>
                </c:pt>
                <c:pt idx="4">
                  <c:v>6256.7</c:v>
                </c:pt>
                <c:pt idx="5">
                  <c:v>30719.599999999991</c:v>
                </c:pt>
                <c:pt idx="6">
                  <c:v>100</c:v>
                </c:pt>
                <c:pt idx="7">
                  <c:v>182840.4</c:v>
                </c:pt>
                <c:pt idx="8">
                  <c:v>150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4074</c:v>
                </c:pt>
                <c:pt idx="1">
                  <c:v>33194.800000000003</c:v>
                </c:pt>
                <c:pt idx="2">
                  <c:v>41072.800000000003</c:v>
                </c:pt>
                <c:pt idx="3">
                  <c:v>30719.599999999991</c:v>
                </c:pt>
                <c:pt idx="4">
                  <c:v>20642.3</c:v>
                </c:pt>
                <c:pt idx="5">
                  <c:v>20954.400000000001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7986560"/>
        <c:axId val="257988096"/>
      </c:barChart>
      <c:catAx>
        <c:axId val="25798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7988096"/>
        <c:crosses val="autoZero"/>
        <c:auto val="1"/>
        <c:lblAlgn val="ctr"/>
        <c:lblOffset val="100"/>
        <c:noMultiLvlLbl val="0"/>
      </c:catAx>
      <c:valAx>
        <c:axId val="257988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798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1783.1</c:v>
                </c:pt>
                <c:pt idx="1">
                  <c:v>9400.9</c:v>
                </c:pt>
                <c:pt idx="2">
                  <c:v>10272.200000000004</c:v>
                </c:pt>
                <c:pt idx="3">
                  <c:v>2689.2</c:v>
                </c:pt>
                <c:pt idx="4">
                  <c:v>435</c:v>
                </c:pt>
                <c:pt idx="5">
                  <c:v>437.4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7797120"/>
        <c:axId val="257803008"/>
      </c:barChart>
      <c:catAx>
        <c:axId val="25779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7803008"/>
        <c:crosses val="autoZero"/>
        <c:auto val="1"/>
        <c:lblAlgn val="ctr"/>
        <c:lblOffset val="100"/>
        <c:noMultiLvlLbl val="0"/>
      </c:catAx>
      <c:valAx>
        <c:axId val="257803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7797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7548.2</c:v>
                </c:pt>
                <c:pt idx="1">
                  <c:v>5485</c:v>
                </c:pt>
                <c:pt idx="2">
                  <c:v>6793.5</c:v>
                </c:pt>
                <c:pt idx="3">
                  <c:v>6256.7</c:v>
                </c:pt>
                <c:pt idx="4">
                  <c:v>6420.5</c:v>
                </c:pt>
                <c:pt idx="5">
                  <c:v>6648.3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7943040"/>
        <c:axId val="257944576"/>
      </c:barChart>
      <c:catAx>
        <c:axId val="25794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7944576"/>
        <c:crosses val="autoZero"/>
        <c:auto val="1"/>
        <c:lblAlgn val="ctr"/>
        <c:lblOffset val="100"/>
        <c:noMultiLvlLbl val="0"/>
      </c:catAx>
      <c:valAx>
        <c:axId val="257944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7943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73152.100000000006</c:v>
                </c:pt>
                <c:pt idx="1">
                  <c:v>58748.800000000003</c:v>
                </c:pt>
                <c:pt idx="2">
                  <c:v>69902.100000000006</c:v>
                </c:pt>
                <c:pt idx="3">
                  <c:v>7627.1</c:v>
                </c:pt>
                <c:pt idx="4">
                  <c:v>3878.9</c:v>
                </c:pt>
                <c:pt idx="5">
                  <c:v>3319.1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137088"/>
        <c:axId val="258151168"/>
      </c:barChart>
      <c:catAx>
        <c:axId val="25813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58151168"/>
        <c:crosses val="autoZero"/>
        <c:auto val="1"/>
        <c:lblAlgn val="ctr"/>
        <c:lblOffset val="100"/>
        <c:noMultiLvlLbl val="0"/>
      </c:catAx>
      <c:valAx>
        <c:axId val="258151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8137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5082.3</c:v>
                </c:pt>
                <c:pt idx="1">
                  <c:v>206291.7</c:v>
                </c:pt>
                <c:pt idx="2">
                  <c:v>203312.5</c:v>
                </c:pt>
                <c:pt idx="3">
                  <c:v>182840.4</c:v>
                </c:pt>
                <c:pt idx="4">
                  <c:v>165009</c:v>
                </c:pt>
                <c:pt idx="5">
                  <c:v>165540.20000000001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225664"/>
        <c:axId val="258227200"/>
      </c:barChart>
      <c:catAx>
        <c:axId val="25822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8227200"/>
        <c:crosses val="autoZero"/>
        <c:auto val="1"/>
        <c:lblAlgn val="ctr"/>
        <c:lblOffset val="100"/>
        <c:noMultiLvlLbl val="0"/>
      </c:catAx>
      <c:valAx>
        <c:axId val="258227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8225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3166.8</c:v>
                </c:pt>
                <c:pt idx="1">
                  <c:v>43023.5</c:v>
                </c:pt>
                <c:pt idx="2">
                  <c:v>42707</c:v>
                </c:pt>
                <c:pt idx="3">
                  <c:v>36200.699999999997</c:v>
                </c:pt>
                <c:pt idx="4">
                  <c:v>26647.9</c:v>
                </c:pt>
                <c:pt idx="5">
                  <c:v>26747.9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511232"/>
        <c:axId val="258512768"/>
      </c:barChart>
      <c:catAx>
        <c:axId val="25851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8512768"/>
        <c:crosses val="autoZero"/>
        <c:auto val="1"/>
        <c:lblAlgn val="ctr"/>
        <c:lblOffset val="100"/>
        <c:noMultiLvlLbl val="0"/>
      </c:catAx>
      <c:valAx>
        <c:axId val="258512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8511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438.5</c:v>
                </c:pt>
                <c:pt idx="1">
                  <c:v>4164</c:v>
                </c:pt>
                <c:pt idx="2">
                  <c:v>6708.8</c:v>
                </c:pt>
                <c:pt idx="3">
                  <c:v>4567.6000000000004</c:v>
                </c:pt>
                <c:pt idx="4">
                  <c:v>3201.5</c:v>
                </c:pt>
                <c:pt idx="5">
                  <c:v>3219.2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262464"/>
        <c:axId val="295284736"/>
      </c:barChart>
      <c:catAx>
        <c:axId val="29526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5284736"/>
        <c:crosses val="autoZero"/>
        <c:auto val="1"/>
        <c:lblAlgn val="ctr"/>
        <c:lblOffset val="100"/>
        <c:noMultiLvlLbl val="0"/>
      </c:catAx>
      <c:valAx>
        <c:axId val="295284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5262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150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068032"/>
        <c:axId val="295069568"/>
      </c:barChart>
      <c:catAx>
        <c:axId val="29506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5069568"/>
        <c:crosses val="autoZero"/>
        <c:auto val="1"/>
        <c:lblAlgn val="ctr"/>
        <c:lblOffset val="100"/>
        <c:noMultiLvlLbl val="0"/>
      </c:catAx>
      <c:valAx>
        <c:axId val="295069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506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dLbls>
            <c:dLbl>
              <c:idx val="0"/>
              <c:layout>
                <c:manualLayout>
                  <c:x val="3.4507035450167388E-2"/>
                  <c:y val="-0.381328419100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82301000371988E-2"/>
                  <c:y val="-0.34319557719085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184646150427787E-2"/>
                  <c:y val="-0.25739668289314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014070900334734E-2"/>
                  <c:y val="-0.2383302619380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8184646150427787E-2"/>
                  <c:y val="-0.185897604311713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ctr" anchorCtr="0"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199.1</c:v>
                </c:pt>
                <c:pt idx="1">
                  <c:v>151.76</c:v>
                </c:pt>
                <c:pt idx="2">
                  <c:v>136.72</c:v>
                </c:pt>
                <c:pt idx="3">
                  <c:v>68.349999999999994</c:v>
                </c:pt>
                <c:pt idx="4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gapDepth val="0"/>
        <c:shape val="box"/>
        <c:axId val="85792640"/>
        <c:axId val="85794176"/>
        <c:axId val="0"/>
      </c:bar3DChart>
      <c:catAx>
        <c:axId val="857926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85794176"/>
        <c:crosses val="autoZero"/>
        <c:auto val="1"/>
        <c:lblAlgn val="ctr"/>
        <c:lblOffset val="100"/>
        <c:noMultiLvlLbl val="0"/>
      </c:catAx>
      <c:valAx>
        <c:axId val="85794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5792640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83.4</c:v>
                </c:pt>
                <c:pt idx="1">
                  <c:v>120.7</c:v>
                </c:pt>
                <c:pt idx="2">
                  <c:v>62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209216"/>
        <c:axId val="295211008"/>
      </c:barChart>
      <c:catAx>
        <c:axId val="29520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5211008"/>
        <c:crosses val="autoZero"/>
        <c:auto val="1"/>
        <c:lblAlgn val="ctr"/>
        <c:lblOffset val="100"/>
        <c:noMultiLvlLbl val="0"/>
      </c:catAx>
      <c:valAx>
        <c:axId val="295211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5209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51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774496068607226"/>
          <c:w val="0.7984299420599047"/>
          <c:h val="0.769178834106126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27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1"/>
              </a:solidFill>
            </c:spPr>
          </c:dPt>
          <c:dPt>
            <c:idx val="5"/>
            <c:bubble3D val="0"/>
            <c:spPr>
              <a:solidFill>
                <a:schemeClr val="accent2"/>
              </a:solidFill>
            </c:spPr>
          </c:dPt>
          <c:dPt>
            <c:idx val="6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3.1663289362460691E-2"/>
                  <c:y val="2.519561318583649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6.76443000016205E-2"/>
                  <c:y val="-2.26760518672528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1.7270885106796741E-2"/>
                  <c:y val="-1.76369292300855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2.5906327660195121E-2"/>
                  <c:y val="-7.0547716920342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5.1812655320390123E-2"/>
                  <c:y val="-8.81846461504277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9.4989868087382121E-2"/>
                  <c:y val="9.82626930341073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Дотация на поддержку мер по обеспечению сбалансированности бюджетов поселений</c:v>
                </c:pt>
                <c:pt idx="1">
                  <c:v>Содержание контрольно-счетного органа</c:v>
                </c:pt>
                <c:pt idx="2">
                  <c:v>Доплаты к пенсиям муниципальных служащих</c:v>
                </c:pt>
                <c:pt idx="3">
                  <c:v>Компенсация за содержание ребенка в муниципальных образовательных учреждениях</c:v>
                </c:pt>
                <c:pt idx="4">
                  <c:v>Выплата ежемесячной денежной компенсации на оплату ЖКУ услуг пед. работникам</c:v>
                </c:pt>
                <c:pt idx="5">
                  <c:v>Осуществление первичного воинского учета</c:v>
                </c:pt>
                <c:pt idx="6">
                  <c:v>Прочие расходы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18073.400000000001</c:v>
                </c:pt>
                <c:pt idx="1">
                  <c:v>728.1</c:v>
                </c:pt>
                <c:pt idx="2">
                  <c:v>3872</c:v>
                </c:pt>
                <c:pt idx="3">
                  <c:v>2117.9</c:v>
                </c:pt>
                <c:pt idx="4">
                  <c:v>6478</c:v>
                </c:pt>
                <c:pt idx="5">
                  <c:v>1157.3</c:v>
                </c:pt>
                <c:pt idx="6">
                  <c:v>974.6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21764690657804E-2"/>
          <c:y val="3.7261118091730043E-2"/>
          <c:w val="0.95177696305348813"/>
          <c:h val="0.962738881908269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1068924909691234"/>
                  <c:y val="-2.45676927915677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9197450525830649E-2"/>
                  <c:y val="6.88116030926141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1004802910586075E-2"/>
                  <c:y val="2.39126403795509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297756267822093"/>
                  <c:y val="-0.116556689319340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4962997938500661"/>
                  <c:y val="-0.202961016851022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spPr/>
              <c:txPr>
                <a:bodyPr rot="0" anchor="ctr" anchorCtr="0"/>
                <a:lstStyle/>
                <a:p>
                  <a:pPr>
                    <a:defRPr sz="900"/>
                  </a:pPr>
                  <a:endParaRPr lang="ru-RU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Малое и среднее предпринимательство</c:v>
                </c:pt>
                <c:pt idx="1">
                  <c:v>Культура</c:v>
                </c:pt>
                <c:pt idx="2">
                  <c:v>Дорожная деятельность</c:v>
                </c:pt>
                <c:pt idx="3">
                  <c:v>Физическая культура и спорт</c:v>
                </c:pt>
                <c:pt idx="4">
                  <c:v>Занятость населения</c:v>
                </c:pt>
                <c:pt idx="5">
                  <c:v>Благоустройство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967266794917532E-2"/>
          <c:y val="0"/>
          <c:w val="0.81535404796292477"/>
          <c:h val="0.9540129599126666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(9 месяцев)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7</c:v>
                </c:pt>
                <c:pt idx="1">
                  <c:v>11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051008"/>
        <c:axId val="119052544"/>
        <c:axId val="118972416"/>
      </c:bar3DChart>
      <c:catAx>
        <c:axId val="119051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9052544"/>
        <c:crosses val="autoZero"/>
        <c:auto val="1"/>
        <c:lblAlgn val="ctr"/>
        <c:lblOffset val="100"/>
        <c:noMultiLvlLbl val="0"/>
      </c:catAx>
      <c:valAx>
        <c:axId val="119052544"/>
        <c:scaling>
          <c:orientation val="minMax"/>
          <c:max val="20"/>
          <c:min val="0"/>
        </c:scaling>
        <c:delete val="1"/>
        <c:axPos val="l"/>
        <c:numFmt formatCode="0.00" sourceLinked="1"/>
        <c:majorTickMark val="out"/>
        <c:minorTickMark val="none"/>
        <c:tickLblPos val="nextTo"/>
        <c:crossAx val="119051008"/>
        <c:crosses val="autoZero"/>
        <c:crossBetween val="between"/>
      </c:valAx>
      <c:serAx>
        <c:axId val="118972416"/>
        <c:scaling>
          <c:orientation val="minMax"/>
        </c:scaling>
        <c:delete val="1"/>
        <c:axPos val="b"/>
        <c:majorTickMark val="out"/>
        <c:minorTickMark val="none"/>
        <c:tickLblPos val="nextTo"/>
        <c:crossAx val="11905254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dLbls>
            <c:dLbl>
              <c:idx val="0"/>
              <c:layout>
                <c:manualLayout>
                  <c:x val="5.3162866346157238E-2"/>
                  <c:y val="-0.210476364062439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82301000371988E-2"/>
                  <c:y val="-0.34319557719085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915735242444493E-2"/>
                  <c:y val="-0.29046490737003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669827496042657E-2"/>
                  <c:y val="-0.30446680813945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2176518355647958"/>
                  <c:y val="-0.34021559412063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ctr" anchorCtr="0"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409.02</c:v>
                </c:pt>
                <c:pt idx="1">
                  <c:v>448.68</c:v>
                </c:pt>
                <c:pt idx="2">
                  <c:v>435.11</c:v>
                </c:pt>
                <c:pt idx="3">
                  <c:v>440.68</c:v>
                </c:pt>
                <c:pt idx="4">
                  <c:v>444.33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gapDepth val="0"/>
        <c:shape val="box"/>
        <c:axId val="110926080"/>
        <c:axId val="110931968"/>
        <c:axId val="0"/>
      </c:bar3DChart>
      <c:catAx>
        <c:axId val="11092608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10931968"/>
        <c:crosses val="autoZero"/>
        <c:auto val="1"/>
        <c:lblAlgn val="ctr"/>
        <c:lblOffset val="100"/>
        <c:noMultiLvlLbl val="0"/>
      </c:catAx>
      <c:valAx>
        <c:axId val="110931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0926080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897990904054992E-2"/>
          <c:y val="5.8787933366381405E-2"/>
          <c:w val="0.92091221000553969"/>
          <c:h val="0.741814506185568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зарплата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dLbls>
            <c:dLbl>
              <c:idx val="0"/>
              <c:layout>
                <c:manualLayout>
                  <c:x val="3.4507035450167388E-2"/>
                  <c:y val="-0.381328419100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82301000371988E-2"/>
                  <c:y val="-0.34319557719085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014070900334804E-2"/>
                  <c:y val="-0.367028603384665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0516416050390546E-2"/>
                  <c:y val="-0.40039484005599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9686991300483557E-2"/>
                  <c:y val="-0.40039484005599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ctr" anchorCtr="0"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588.4</c:v>
                </c:pt>
                <c:pt idx="1">
                  <c:v>599.20000000000005</c:v>
                </c:pt>
                <c:pt idx="2">
                  <c:v>603</c:v>
                </c:pt>
                <c:pt idx="3">
                  <c:v>660</c:v>
                </c:pt>
                <c:pt idx="4">
                  <c:v>667.3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gapDepth val="0"/>
        <c:shape val="box"/>
        <c:axId val="100970496"/>
        <c:axId val="100972032"/>
        <c:axId val="0"/>
      </c:bar3DChart>
      <c:catAx>
        <c:axId val="1009704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00972032"/>
        <c:crosses val="autoZero"/>
        <c:auto val="1"/>
        <c:lblAlgn val="ctr"/>
        <c:lblOffset val="100"/>
        <c:noMultiLvlLbl val="0"/>
      </c:catAx>
      <c:valAx>
        <c:axId val="100972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97049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безработица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dLbls>
            <c:dLbl>
              <c:idx val="0"/>
              <c:layout>
                <c:manualLayout>
                  <c:x val="3.4507035450167388E-2"/>
                  <c:y val="-0.381328419100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82301000371988E-2"/>
                  <c:y val="-0.34319557719085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018761200446331E-2"/>
                  <c:y val="-0.3853645449789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852876250464999E-2"/>
                  <c:y val="-0.38229423732684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2018761200446331E-2"/>
                  <c:y val="-0.38318136437032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ctr" anchorCtr="0"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144.30000000000001</c:v>
                </c:pt>
                <c:pt idx="1">
                  <c:v>176</c:v>
                </c:pt>
                <c:pt idx="2">
                  <c:v>178</c:v>
                </c:pt>
                <c:pt idx="3">
                  <c:v>180</c:v>
                </c:pt>
                <c:pt idx="4">
                  <c:v>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gapDepth val="0"/>
        <c:shape val="box"/>
        <c:axId val="118010624"/>
        <c:axId val="118012160"/>
        <c:axId val="0"/>
      </c:bar3DChart>
      <c:catAx>
        <c:axId val="1180106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18012160"/>
        <c:crosses val="autoZero"/>
        <c:auto val="1"/>
        <c:lblAlgn val="ctr"/>
        <c:lblOffset val="100"/>
        <c:noMultiLvlLbl val="0"/>
      </c:catAx>
      <c:valAx>
        <c:axId val="118012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010624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dLbls>
            <c:dLbl>
              <c:idx val="0"/>
              <c:layout>
                <c:manualLayout>
                  <c:x val="3.4507035450167388E-2"/>
                  <c:y val="-0.381328419100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82301000371988E-2"/>
                  <c:y val="-0.34319557719085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184646150427787E-2"/>
                  <c:y val="-0.25739668289314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014070900334734E-2"/>
                  <c:y val="-0.2383302619380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8184646150427787E-2"/>
                  <c:y val="-0.185897604311713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ctr" anchorCtr="0"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2.12</c:v>
                </c:pt>
                <c:pt idx="1">
                  <c:v>2.7</c:v>
                </c:pt>
                <c:pt idx="2">
                  <c:v>2.2999999999999998</c:v>
                </c:pt>
                <c:pt idx="3">
                  <c:v>1.5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gapDepth val="0"/>
        <c:shape val="box"/>
        <c:axId val="119286016"/>
        <c:axId val="119287808"/>
        <c:axId val="0"/>
      </c:bar3DChart>
      <c:catAx>
        <c:axId val="1192860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19287808"/>
        <c:crosses val="autoZero"/>
        <c:auto val="1"/>
        <c:lblAlgn val="ctr"/>
        <c:lblOffset val="100"/>
        <c:noMultiLvlLbl val="0"/>
      </c:catAx>
      <c:valAx>
        <c:axId val="119287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928601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Предельный объем муниципального долга</a:t>
            </a:r>
          </a:p>
          <a:p>
            <a:pPr>
              <a:defRPr sz="1600"/>
            </a:pPr>
            <a:r>
              <a:rPr lang="ru-RU" sz="1600"/>
              <a:t>тыс. руб.</a:t>
            </a:r>
          </a:p>
        </c:rich>
      </c:tx>
      <c:layout>
        <c:manualLayout>
          <c:xMode val="edge"/>
          <c:yMode val="edge"/>
          <c:x val="0.2716550743657043"/>
          <c:y val="0.4202756319820358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2657E-3"/>
                  <c:y val="-3.3622050558562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592592592592657E-3"/>
                  <c:y val="-2.353543539099406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14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027,4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18518518518524E-2"/>
                  <c:y val="-3.3622050558562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592592592592657E-3"/>
                  <c:y val="-3.0259845502706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2592592592592657E-3"/>
                  <c:y val="-3.6984255614419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6296296296296311E-3"/>
                  <c:y val="-2.6897640446850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345679012345798E-2"/>
                  <c:y val="-5.379528089370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  <c:pt idx="6">
                  <c:v>2019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11223.2</c:v>
                </c:pt>
                <c:pt idx="1">
                  <c:v>14027.4</c:v>
                </c:pt>
                <c:pt idx="2">
                  <c:v>16801.8</c:v>
                </c:pt>
                <c:pt idx="3">
                  <c:v>13528.9</c:v>
                </c:pt>
                <c:pt idx="4">
                  <c:v>10914.8</c:v>
                </c:pt>
                <c:pt idx="5">
                  <c:v>5971.9</c:v>
                </c:pt>
                <c:pt idx="6">
                  <c:v>3429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shape val="cylinder"/>
        <c:axId val="144470016"/>
        <c:axId val="144471552"/>
        <c:axId val="0"/>
      </c:bar3DChart>
      <c:catAx>
        <c:axId val="144470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4471552"/>
        <c:crosses val="autoZero"/>
        <c:auto val="1"/>
        <c:lblAlgn val="ctr"/>
        <c:lblOffset val="100"/>
        <c:noMultiLvlLbl val="0"/>
      </c:catAx>
      <c:valAx>
        <c:axId val="144471552"/>
        <c:scaling>
          <c:orientation val="minMax"/>
          <c:max val="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4470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2974F-BF2D-43D2-910D-33F6754240D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46C957A-F3ED-424F-AA1C-9CC3046162F6}">
      <dgm:prSet phldrT="[Текст]"/>
      <dgm:spPr/>
      <dgm:t>
        <a:bodyPr/>
        <a:lstStyle/>
        <a:p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Стратегии социально-экономического развития </a:t>
          </a:r>
        </a:p>
        <a:p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МР «</a:t>
          </a:r>
          <a:r>
            <a:rPr lang="ru-RU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Койгородский</a:t>
          </a:r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на период до 2020 года</a:t>
          </a:r>
          <a:endParaRPr lang="ru-RU" dirty="0"/>
        </a:p>
      </dgm:t>
    </dgm:pt>
    <dgm:pt modelId="{AABDF865-F242-4D61-B7CC-E00540CA4F2A}" type="parTrans" cxnId="{968CE643-CC66-474E-B887-41D3EFA43BA7}">
      <dgm:prSet/>
      <dgm:spPr/>
      <dgm:t>
        <a:bodyPr/>
        <a:lstStyle/>
        <a:p>
          <a:endParaRPr lang="ru-RU"/>
        </a:p>
      </dgm:t>
    </dgm:pt>
    <dgm:pt modelId="{DA51FEAC-CB54-4EB4-ADEE-56712593E7E2}" type="sibTrans" cxnId="{968CE643-CC66-474E-B887-41D3EFA43BA7}">
      <dgm:prSet/>
      <dgm:spPr/>
      <dgm:t>
        <a:bodyPr/>
        <a:lstStyle/>
        <a:p>
          <a:endParaRPr lang="ru-RU"/>
        </a:p>
      </dgm:t>
    </dgm:pt>
    <dgm:pt modelId="{F3DC85F1-5FAD-46CF-A443-D66E7825DD87}">
      <dgm:prSet/>
      <dgm:spPr/>
      <dgm:t>
        <a:bodyPr/>
        <a:lstStyle/>
        <a:p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и налоговой политики МО МР «Койгородский» на 2017 год и плановый период 2018 и 2019 годов</a:t>
          </a:r>
          <a:endParaRPr lang="ru-RU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B785F0-DBCF-4DD8-9CD7-8D1971738AD6}" type="parTrans" cxnId="{54565DC4-A7B8-42B1-963B-F61C36B60BFD}">
      <dgm:prSet/>
      <dgm:spPr/>
      <dgm:t>
        <a:bodyPr/>
        <a:lstStyle/>
        <a:p>
          <a:endParaRPr lang="ru-RU"/>
        </a:p>
      </dgm:t>
    </dgm:pt>
    <dgm:pt modelId="{6B06219C-B516-45D7-8F9A-C52415AC40E0}" type="sibTrans" cxnId="{54565DC4-A7B8-42B1-963B-F61C36B60BFD}">
      <dgm:prSet/>
      <dgm:spPr/>
      <dgm:t>
        <a:bodyPr/>
        <a:lstStyle/>
        <a:p>
          <a:endParaRPr lang="ru-RU"/>
        </a:p>
      </dgm:t>
    </dgm:pt>
    <dgm:pt modelId="{37183E69-9AA6-48EB-9AA0-A0CA2BAD6900}">
      <dgm:prSet/>
      <dgm:spPr/>
      <dgm:t>
        <a:bodyPr/>
        <a:lstStyle/>
        <a:p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Прогноза социально-экономического развития МО МР «Койгородский» на очередной финансовый год и плановый период</a:t>
          </a:r>
          <a:endParaRPr lang="ru-RU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134903-FDDD-461D-A68A-2CDF8668A230}" type="parTrans" cxnId="{CEEAF691-32F8-44E7-A103-01608CD537D5}">
      <dgm:prSet/>
      <dgm:spPr/>
      <dgm:t>
        <a:bodyPr/>
        <a:lstStyle/>
        <a:p>
          <a:endParaRPr lang="ru-RU"/>
        </a:p>
      </dgm:t>
    </dgm:pt>
    <dgm:pt modelId="{80D1C373-F4A2-4A45-B090-4AC9C64D48F1}" type="sibTrans" cxnId="{CEEAF691-32F8-44E7-A103-01608CD537D5}">
      <dgm:prSet/>
      <dgm:spPr/>
      <dgm:t>
        <a:bodyPr/>
        <a:lstStyle/>
        <a:p>
          <a:endParaRPr lang="ru-RU"/>
        </a:p>
      </dgm:t>
    </dgm:pt>
    <dgm:pt modelId="{2800EE83-9B61-45C5-92BF-B09D3D8789E6}">
      <dgm:prSet/>
      <dgm:spPr/>
      <dgm:t>
        <a:bodyPr/>
        <a:lstStyle/>
        <a:p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 МО МР «Койгородский»</a:t>
          </a:r>
          <a:endParaRPr lang="ru-RU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B95195-C0C9-43B1-A585-A390B77DF29C}" type="parTrans" cxnId="{FD378B7D-E2A8-4452-A564-0132A94E21E6}">
      <dgm:prSet/>
      <dgm:spPr/>
      <dgm:t>
        <a:bodyPr/>
        <a:lstStyle/>
        <a:p>
          <a:endParaRPr lang="ru-RU"/>
        </a:p>
      </dgm:t>
    </dgm:pt>
    <dgm:pt modelId="{3071788A-499C-45B8-A892-E6CB7E440241}" type="sibTrans" cxnId="{FD378B7D-E2A8-4452-A564-0132A94E21E6}">
      <dgm:prSet/>
      <dgm:spPr/>
      <dgm:t>
        <a:bodyPr/>
        <a:lstStyle/>
        <a:p>
          <a:endParaRPr lang="ru-RU"/>
        </a:p>
      </dgm:t>
    </dgm:pt>
    <dgm:pt modelId="{F2F8C670-6360-4D1B-8A15-088AE9313C63}" type="pres">
      <dgm:prSet presAssocID="{D452974F-BF2D-43D2-910D-33F6754240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1EEBEB5-DA3C-4C8F-BB62-40989724B350}" type="pres">
      <dgm:prSet presAssocID="{D452974F-BF2D-43D2-910D-33F6754240DB}" presName="Name1" presStyleCnt="0"/>
      <dgm:spPr/>
    </dgm:pt>
    <dgm:pt modelId="{2388D5EF-EE72-4A48-9152-9F573A9507D4}" type="pres">
      <dgm:prSet presAssocID="{D452974F-BF2D-43D2-910D-33F6754240DB}" presName="cycle" presStyleCnt="0"/>
      <dgm:spPr/>
    </dgm:pt>
    <dgm:pt modelId="{5BA1F53B-7307-4893-A056-9FD9FDA6078E}" type="pres">
      <dgm:prSet presAssocID="{D452974F-BF2D-43D2-910D-33F6754240DB}" presName="srcNode" presStyleLbl="node1" presStyleIdx="0" presStyleCnt="4"/>
      <dgm:spPr/>
    </dgm:pt>
    <dgm:pt modelId="{919DDA47-106C-45A3-8BA7-835C659C9E0C}" type="pres">
      <dgm:prSet presAssocID="{D452974F-BF2D-43D2-910D-33F6754240DB}" presName="conn" presStyleLbl="parChTrans1D2" presStyleIdx="0" presStyleCnt="1"/>
      <dgm:spPr/>
      <dgm:t>
        <a:bodyPr/>
        <a:lstStyle/>
        <a:p>
          <a:endParaRPr lang="ru-RU"/>
        </a:p>
      </dgm:t>
    </dgm:pt>
    <dgm:pt modelId="{B45AF66D-CFAD-4646-B327-7CFE379FEFD2}" type="pres">
      <dgm:prSet presAssocID="{D452974F-BF2D-43D2-910D-33F6754240DB}" presName="extraNode" presStyleLbl="node1" presStyleIdx="0" presStyleCnt="4"/>
      <dgm:spPr/>
    </dgm:pt>
    <dgm:pt modelId="{CA742CB2-4D38-4E88-8559-F745D92B17A3}" type="pres">
      <dgm:prSet presAssocID="{D452974F-BF2D-43D2-910D-33F6754240DB}" presName="dstNode" presStyleLbl="node1" presStyleIdx="0" presStyleCnt="4"/>
      <dgm:spPr/>
    </dgm:pt>
    <dgm:pt modelId="{E080D5C6-BBB8-48EF-9027-BC1C2E5A7E86}" type="pres">
      <dgm:prSet presAssocID="{346C957A-F3ED-424F-AA1C-9CC3046162F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EF297-D585-4E97-9896-FB9F21DB6D56}" type="pres">
      <dgm:prSet presAssocID="{346C957A-F3ED-424F-AA1C-9CC3046162F6}" presName="accent_1" presStyleCnt="0"/>
      <dgm:spPr/>
    </dgm:pt>
    <dgm:pt modelId="{08DC7A8F-FDE7-4EFB-89D2-C1E655621CF6}" type="pres">
      <dgm:prSet presAssocID="{346C957A-F3ED-424F-AA1C-9CC3046162F6}" presName="accentRepeatNode" presStyleLbl="solidFgAcc1" presStyleIdx="0" presStyleCnt="4"/>
      <dgm:spPr/>
    </dgm:pt>
    <dgm:pt modelId="{DBE759DB-B7D6-4831-81EB-BA9015963EF8}" type="pres">
      <dgm:prSet presAssocID="{37183E69-9AA6-48EB-9AA0-A0CA2BAD690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B028B-291C-4E4B-A19F-24C885F9A838}" type="pres">
      <dgm:prSet presAssocID="{37183E69-9AA6-48EB-9AA0-A0CA2BAD6900}" presName="accent_2" presStyleCnt="0"/>
      <dgm:spPr/>
    </dgm:pt>
    <dgm:pt modelId="{B1E44CA0-88B3-48ED-A7FE-91DF0CDD7B2C}" type="pres">
      <dgm:prSet presAssocID="{37183E69-9AA6-48EB-9AA0-A0CA2BAD6900}" presName="accentRepeatNode" presStyleLbl="solidFgAcc1" presStyleIdx="1" presStyleCnt="4"/>
      <dgm:spPr/>
    </dgm:pt>
    <dgm:pt modelId="{73AEA401-30B5-49F4-9DB8-09F3A2079944}" type="pres">
      <dgm:prSet presAssocID="{F3DC85F1-5FAD-46CF-A443-D66E7825DD8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6BE7D-6777-4502-8F88-FABFCD969AB7}" type="pres">
      <dgm:prSet presAssocID="{F3DC85F1-5FAD-46CF-A443-D66E7825DD87}" presName="accent_3" presStyleCnt="0"/>
      <dgm:spPr/>
    </dgm:pt>
    <dgm:pt modelId="{02DDF926-ADDD-4E20-BA8C-53D5F70A7BB4}" type="pres">
      <dgm:prSet presAssocID="{F3DC85F1-5FAD-46CF-A443-D66E7825DD87}" presName="accentRepeatNode" presStyleLbl="solidFgAcc1" presStyleIdx="2" presStyleCnt="4"/>
      <dgm:spPr/>
    </dgm:pt>
    <dgm:pt modelId="{175C3582-864A-49E9-B9B4-A1CAFD25A6E2}" type="pres">
      <dgm:prSet presAssocID="{2800EE83-9B61-45C5-92BF-B09D3D8789E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2452C-DFC7-4F4F-B1C4-F22DF1456ADB}" type="pres">
      <dgm:prSet presAssocID="{2800EE83-9B61-45C5-92BF-B09D3D8789E6}" presName="accent_4" presStyleCnt="0"/>
      <dgm:spPr/>
    </dgm:pt>
    <dgm:pt modelId="{12ADDE93-CCF1-4680-A928-56E48D6C164A}" type="pres">
      <dgm:prSet presAssocID="{2800EE83-9B61-45C5-92BF-B09D3D8789E6}" presName="accentRepeatNode" presStyleLbl="solidFgAcc1" presStyleIdx="3" presStyleCnt="4"/>
      <dgm:spPr/>
    </dgm:pt>
  </dgm:ptLst>
  <dgm:cxnLst>
    <dgm:cxn modelId="{55D17FE7-9E3B-42AF-94D5-887A181177EF}" type="presOf" srcId="{346C957A-F3ED-424F-AA1C-9CC3046162F6}" destId="{E080D5C6-BBB8-48EF-9027-BC1C2E5A7E86}" srcOrd="0" destOrd="0" presId="urn:microsoft.com/office/officeart/2008/layout/VerticalCurvedList"/>
    <dgm:cxn modelId="{BD98B041-E7BF-41E8-BDE5-F545E7F2C268}" type="presOf" srcId="{2800EE83-9B61-45C5-92BF-B09D3D8789E6}" destId="{175C3582-864A-49E9-B9B4-A1CAFD25A6E2}" srcOrd="0" destOrd="0" presId="urn:microsoft.com/office/officeart/2008/layout/VerticalCurvedList"/>
    <dgm:cxn modelId="{CEEAF691-32F8-44E7-A103-01608CD537D5}" srcId="{D452974F-BF2D-43D2-910D-33F6754240DB}" destId="{37183E69-9AA6-48EB-9AA0-A0CA2BAD6900}" srcOrd="1" destOrd="0" parTransId="{6C134903-FDDD-461D-A68A-2CDF8668A230}" sibTransId="{80D1C373-F4A2-4A45-B090-4AC9C64D48F1}"/>
    <dgm:cxn modelId="{2384A059-0245-4E29-8DCF-050E90A2458E}" type="presOf" srcId="{F3DC85F1-5FAD-46CF-A443-D66E7825DD87}" destId="{73AEA401-30B5-49F4-9DB8-09F3A2079944}" srcOrd="0" destOrd="0" presId="urn:microsoft.com/office/officeart/2008/layout/VerticalCurvedList"/>
    <dgm:cxn modelId="{FD378B7D-E2A8-4452-A564-0132A94E21E6}" srcId="{D452974F-BF2D-43D2-910D-33F6754240DB}" destId="{2800EE83-9B61-45C5-92BF-B09D3D8789E6}" srcOrd="3" destOrd="0" parTransId="{D5B95195-C0C9-43B1-A585-A390B77DF29C}" sibTransId="{3071788A-499C-45B8-A892-E6CB7E440241}"/>
    <dgm:cxn modelId="{54565DC4-A7B8-42B1-963B-F61C36B60BFD}" srcId="{D452974F-BF2D-43D2-910D-33F6754240DB}" destId="{F3DC85F1-5FAD-46CF-A443-D66E7825DD87}" srcOrd="2" destOrd="0" parTransId="{E9B785F0-DBCF-4DD8-9CD7-8D1971738AD6}" sibTransId="{6B06219C-B516-45D7-8F9A-C52415AC40E0}"/>
    <dgm:cxn modelId="{D6739AAA-3B86-4404-95A4-68494CB7080F}" type="presOf" srcId="{DA51FEAC-CB54-4EB4-ADEE-56712593E7E2}" destId="{919DDA47-106C-45A3-8BA7-835C659C9E0C}" srcOrd="0" destOrd="0" presId="urn:microsoft.com/office/officeart/2008/layout/VerticalCurvedList"/>
    <dgm:cxn modelId="{05F0471E-385C-46BA-9795-ACEF2F8F2446}" type="presOf" srcId="{D452974F-BF2D-43D2-910D-33F6754240DB}" destId="{F2F8C670-6360-4D1B-8A15-088AE9313C63}" srcOrd="0" destOrd="0" presId="urn:microsoft.com/office/officeart/2008/layout/VerticalCurvedList"/>
    <dgm:cxn modelId="{22F46403-7852-496E-8AF0-04390D83A3AB}" type="presOf" srcId="{37183E69-9AA6-48EB-9AA0-A0CA2BAD6900}" destId="{DBE759DB-B7D6-4831-81EB-BA9015963EF8}" srcOrd="0" destOrd="0" presId="urn:microsoft.com/office/officeart/2008/layout/VerticalCurvedList"/>
    <dgm:cxn modelId="{968CE643-CC66-474E-B887-41D3EFA43BA7}" srcId="{D452974F-BF2D-43D2-910D-33F6754240DB}" destId="{346C957A-F3ED-424F-AA1C-9CC3046162F6}" srcOrd="0" destOrd="0" parTransId="{AABDF865-F242-4D61-B7CC-E00540CA4F2A}" sibTransId="{DA51FEAC-CB54-4EB4-ADEE-56712593E7E2}"/>
    <dgm:cxn modelId="{2426EB85-CC1F-4B3D-9365-EA531511AF1C}" type="presParOf" srcId="{F2F8C670-6360-4D1B-8A15-088AE9313C63}" destId="{F1EEBEB5-DA3C-4C8F-BB62-40989724B350}" srcOrd="0" destOrd="0" presId="urn:microsoft.com/office/officeart/2008/layout/VerticalCurvedList"/>
    <dgm:cxn modelId="{1ABA0FB0-4FFD-47BD-9085-E68082BDDCA9}" type="presParOf" srcId="{F1EEBEB5-DA3C-4C8F-BB62-40989724B350}" destId="{2388D5EF-EE72-4A48-9152-9F573A9507D4}" srcOrd="0" destOrd="0" presId="urn:microsoft.com/office/officeart/2008/layout/VerticalCurvedList"/>
    <dgm:cxn modelId="{6D10DF3E-961A-4F9C-99AB-4469CDA5FF95}" type="presParOf" srcId="{2388D5EF-EE72-4A48-9152-9F573A9507D4}" destId="{5BA1F53B-7307-4893-A056-9FD9FDA6078E}" srcOrd="0" destOrd="0" presId="urn:microsoft.com/office/officeart/2008/layout/VerticalCurvedList"/>
    <dgm:cxn modelId="{7178BCB9-7537-404D-94E1-65FE732757D1}" type="presParOf" srcId="{2388D5EF-EE72-4A48-9152-9F573A9507D4}" destId="{919DDA47-106C-45A3-8BA7-835C659C9E0C}" srcOrd="1" destOrd="0" presId="urn:microsoft.com/office/officeart/2008/layout/VerticalCurvedList"/>
    <dgm:cxn modelId="{665E21B5-613C-40E6-B786-E816E192EF34}" type="presParOf" srcId="{2388D5EF-EE72-4A48-9152-9F573A9507D4}" destId="{B45AF66D-CFAD-4646-B327-7CFE379FEFD2}" srcOrd="2" destOrd="0" presId="urn:microsoft.com/office/officeart/2008/layout/VerticalCurvedList"/>
    <dgm:cxn modelId="{12150FD8-E67E-49D3-A0E2-6BCB210C8716}" type="presParOf" srcId="{2388D5EF-EE72-4A48-9152-9F573A9507D4}" destId="{CA742CB2-4D38-4E88-8559-F745D92B17A3}" srcOrd="3" destOrd="0" presId="urn:microsoft.com/office/officeart/2008/layout/VerticalCurvedList"/>
    <dgm:cxn modelId="{EAC58CD1-FE06-45AB-A273-EF7C5F5DB64D}" type="presParOf" srcId="{F1EEBEB5-DA3C-4C8F-BB62-40989724B350}" destId="{E080D5C6-BBB8-48EF-9027-BC1C2E5A7E86}" srcOrd="1" destOrd="0" presId="urn:microsoft.com/office/officeart/2008/layout/VerticalCurvedList"/>
    <dgm:cxn modelId="{8812D336-9506-4153-A112-EB2E4213E0A5}" type="presParOf" srcId="{F1EEBEB5-DA3C-4C8F-BB62-40989724B350}" destId="{611EF297-D585-4E97-9896-FB9F21DB6D56}" srcOrd="2" destOrd="0" presId="urn:microsoft.com/office/officeart/2008/layout/VerticalCurvedList"/>
    <dgm:cxn modelId="{585E4190-5B9E-4A70-8EEF-4DEEE1DF3884}" type="presParOf" srcId="{611EF297-D585-4E97-9896-FB9F21DB6D56}" destId="{08DC7A8F-FDE7-4EFB-89D2-C1E655621CF6}" srcOrd="0" destOrd="0" presId="urn:microsoft.com/office/officeart/2008/layout/VerticalCurvedList"/>
    <dgm:cxn modelId="{A9B76C32-58B1-44F1-BF6A-949AE39FEB28}" type="presParOf" srcId="{F1EEBEB5-DA3C-4C8F-BB62-40989724B350}" destId="{DBE759DB-B7D6-4831-81EB-BA9015963EF8}" srcOrd="3" destOrd="0" presId="urn:microsoft.com/office/officeart/2008/layout/VerticalCurvedList"/>
    <dgm:cxn modelId="{D491C487-8D21-43FB-83A4-F8AEAC339CF9}" type="presParOf" srcId="{F1EEBEB5-DA3C-4C8F-BB62-40989724B350}" destId="{5D7B028B-291C-4E4B-A19F-24C885F9A838}" srcOrd="4" destOrd="0" presId="urn:microsoft.com/office/officeart/2008/layout/VerticalCurvedList"/>
    <dgm:cxn modelId="{B958C632-BC62-476A-AE99-FB4F4661A313}" type="presParOf" srcId="{5D7B028B-291C-4E4B-A19F-24C885F9A838}" destId="{B1E44CA0-88B3-48ED-A7FE-91DF0CDD7B2C}" srcOrd="0" destOrd="0" presId="urn:microsoft.com/office/officeart/2008/layout/VerticalCurvedList"/>
    <dgm:cxn modelId="{95F101AF-D817-4AA5-B2F4-EA1F07CDF932}" type="presParOf" srcId="{F1EEBEB5-DA3C-4C8F-BB62-40989724B350}" destId="{73AEA401-30B5-49F4-9DB8-09F3A2079944}" srcOrd="5" destOrd="0" presId="urn:microsoft.com/office/officeart/2008/layout/VerticalCurvedList"/>
    <dgm:cxn modelId="{B26DE3FF-96B7-4510-818A-277517D4CFBA}" type="presParOf" srcId="{F1EEBEB5-DA3C-4C8F-BB62-40989724B350}" destId="{1796BE7D-6777-4502-8F88-FABFCD969AB7}" srcOrd="6" destOrd="0" presId="urn:microsoft.com/office/officeart/2008/layout/VerticalCurvedList"/>
    <dgm:cxn modelId="{5340270D-A3AD-4BF0-B7AE-CA762B43AB76}" type="presParOf" srcId="{1796BE7D-6777-4502-8F88-FABFCD969AB7}" destId="{02DDF926-ADDD-4E20-BA8C-53D5F70A7BB4}" srcOrd="0" destOrd="0" presId="urn:microsoft.com/office/officeart/2008/layout/VerticalCurvedList"/>
    <dgm:cxn modelId="{6524F0FA-542E-4B7A-BA3B-B8A4FA512929}" type="presParOf" srcId="{F1EEBEB5-DA3C-4C8F-BB62-40989724B350}" destId="{175C3582-864A-49E9-B9B4-A1CAFD25A6E2}" srcOrd="7" destOrd="0" presId="urn:microsoft.com/office/officeart/2008/layout/VerticalCurvedList"/>
    <dgm:cxn modelId="{0B889830-4480-4E8A-BA4E-DF7AC7014EC0}" type="presParOf" srcId="{F1EEBEB5-DA3C-4C8F-BB62-40989724B350}" destId="{6AD2452C-DFC7-4F4F-B1C4-F22DF1456ADB}" srcOrd="8" destOrd="0" presId="urn:microsoft.com/office/officeart/2008/layout/VerticalCurvedList"/>
    <dgm:cxn modelId="{8B833D33-1844-4CEB-BC65-1AD101E96BE0}" type="presParOf" srcId="{6AD2452C-DFC7-4F4F-B1C4-F22DF1456ADB}" destId="{12ADDE93-CCF1-4680-A928-56E48D6C16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5/8/layout/vList3#8" loCatId="picture" qsTypeId="urn:microsoft.com/office/officeart/2005/8/quickstyle/simple1#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/>
      <dgm:t>
        <a:bodyPr/>
        <a:lstStyle/>
        <a:p>
          <a:pPr algn="ctr" rtl="0"/>
          <a:r>
            <a:rPr lang="ru-RU" dirty="0" smtClean="0">
              <a:latin typeface="Tahoma" pitchFamily="34" charset="0"/>
              <a:cs typeface="Tahoma" pitchFamily="34" charset="0"/>
            </a:rPr>
            <a:t>Создание условий равного доступа каждого гражданина к качественной медицинской помощи и улучшение состояния здоровья населения</a:t>
          </a:r>
          <a:endParaRPr lang="ru-RU" dirty="0"/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/>
      <dgm:t>
        <a:bodyPr/>
        <a:lstStyle/>
        <a:p>
          <a:endParaRPr lang="ru-RU"/>
        </a:p>
      </dgm:t>
    </dgm:pt>
    <dgm:pt modelId="{A815593D-C7BF-4BE0-9617-AF877A2CA6DB}" type="pres">
      <dgm:prSet presAssocID="{2CC15245-487E-4ABF-ACE3-03BD8100DA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FCF5E-6D96-4375-9D66-1E0D83DCDE98}" type="pres">
      <dgm:prSet presAssocID="{4A89035F-3F96-4613-A7B4-97D350D558A9}" presName="composite" presStyleCnt="0"/>
      <dgm:spPr/>
      <dgm:t>
        <a:bodyPr/>
        <a:lstStyle/>
        <a:p>
          <a:endParaRPr lang="ru-RU"/>
        </a:p>
      </dgm:t>
    </dgm:pt>
    <dgm:pt modelId="{51E066F8-9C05-4E3C-ADC2-DB2400A615CD}" type="pres">
      <dgm:prSet presAssocID="{4A89035F-3F96-4613-A7B4-97D350D558A9}" presName="imgShp" presStyleLbl="fgImgPlace1" presStyleIdx="0" presStyleCnt="1" custLinFactNeighborX="5324" custLinFactNeighborY="197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ru-RU"/>
        </a:p>
      </dgm:t>
    </dgm:pt>
    <dgm:pt modelId="{CE0B2AB2-7338-48A2-BFFA-785AB7A8B76F}" type="pres">
      <dgm:prSet presAssocID="{4A89035F-3F96-4613-A7B4-97D350D558A9}" presName="txShp" presStyleLbl="node1" presStyleIdx="0" presStyleCnt="1" custLinFactNeighborX="433" custLinFactNeighborY="19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4DD39F-3D30-479F-9512-789FE275A835}" type="presOf" srcId="{2CC15245-487E-4ABF-ACE3-03BD8100DA9C}" destId="{A815593D-C7BF-4BE0-9617-AF877A2CA6DB}" srcOrd="0" destOrd="0" presId="urn:microsoft.com/office/officeart/2005/8/layout/vList3#8"/>
    <dgm:cxn modelId="{9AF22BBC-1618-453A-BCEC-8FD2C29611BB}" type="presOf" srcId="{4A89035F-3F96-4613-A7B4-97D350D558A9}" destId="{CE0B2AB2-7338-48A2-BFFA-785AB7A8B76F}" srcOrd="0" destOrd="0" presId="urn:microsoft.com/office/officeart/2005/8/layout/vList3#8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79B6EBA7-537E-46A7-B19D-6520F14E27B2}" type="presParOf" srcId="{A815593D-C7BF-4BE0-9617-AF877A2CA6DB}" destId="{165FCF5E-6D96-4375-9D66-1E0D83DCDE98}" srcOrd="0" destOrd="0" presId="urn:microsoft.com/office/officeart/2005/8/layout/vList3#8"/>
    <dgm:cxn modelId="{784B500A-8F86-49BC-A4D9-366635A21FCB}" type="presParOf" srcId="{165FCF5E-6D96-4375-9D66-1E0D83DCDE98}" destId="{51E066F8-9C05-4E3C-ADC2-DB2400A615CD}" srcOrd="0" destOrd="0" presId="urn:microsoft.com/office/officeart/2005/8/layout/vList3#8"/>
    <dgm:cxn modelId="{1677DD68-42F8-42AD-BDCE-9094C9FD010E}" type="presParOf" srcId="{165FCF5E-6D96-4375-9D66-1E0D83DCDE98}" destId="{CE0B2AB2-7338-48A2-BFFA-785AB7A8B76F}" srcOrd="1" destOrd="0" presId="urn:microsoft.com/office/officeart/2005/8/layout/vList3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5/8/layout/vList3#9" loCatId="picture" qsTypeId="urn:microsoft.com/office/officeart/2005/8/quickstyle/simple1#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/>
      <dgm:t>
        <a:bodyPr/>
        <a:lstStyle/>
        <a:p>
          <a:pPr algn="ctr" rtl="0"/>
          <a:r>
            <a:rPr lang="ru-RU" dirty="0" smtClean="0">
              <a:latin typeface="Tahoma" pitchFamily="34" charset="0"/>
              <a:cs typeface="Tahoma" pitchFamily="34" charset="0"/>
            </a:rPr>
            <a:t>Повышение безопасности жизнедеятельности населения МО МР «</a:t>
          </a:r>
          <a:r>
            <a:rPr lang="ru-RU" dirty="0" err="1" smtClean="0">
              <a:latin typeface="Tahoma" pitchFamily="34" charset="0"/>
              <a:cs typeface="Tahoma" pitchFamily="34" charset="0"/>
            </a:rPr>
            <a:t>Койгородский</a:t>
          </a:r>
          <a:r>
            <a:rPr lang="ru-RU" dirty="0" smtClean="0">
              <a:latin typeface="Tahoma" pitchFamily="34" charset="0"/>
              <a:cs typeface="Tahoma" pitchFamily="34" charset="0"/>
            </a:rPr>
            <a:t>»</a:t>
          </a:r>
          <a:endParaRPr lang="ru-RU" dirty="0"/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/>
      <dgm:t>
        <a:bodyPr/>
        <a:lstStyle/>
        <a:p>
          <a:endParaRPr lang="ru-RU"/>
        </a:p>
      </dgm:t>
    </dgm:pt>
    <dgm:pt modelId="{A815593D-C7BF-4BE0-9617-AF877A2CA6DB}" type="pres">
      <dgm:prSet presAssocID="{2CC15245-487E-4ABF-ACE3-03BD8100DA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FCF5E-6D96-4375-9D66-1E0D83DCDE98}" type="pres">
      <dgm:prSet presAssocID="{4A89035F-3F96-4613-A7B4-97D350D558A9}" presName="composite" presStyleCnt="0"/>
      <dgm:spPr/>
      <dgm:t>
        <a:bodyPr/>
        <a:lstStyle/>
        <a:p>
          <a:endParaRPr lang="ru-RU"/>
        </a:p>
      </dgm:t>
    </dgm:pt>
    <dgm:pt modelId="{51E066F8-9C05-4E3C-ADC2-DB2400A615CD}" type="pres">
      <dgm:prSet presAssocID="{4A89035F-3F96-4613-A7B4-97D350D558A9}" presName="imgShp" presStyleLbl="fgImgPlace1" presStyleIdx="0" presStyleCnt="1" custLinFactNeighborX="5324" custLinFactNeighborY="197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0B2AB2-7338-48A2-BFFA-785AB7A8B76F}" type="pres">
      <dgm:prSet presAssocID="{4A89035F-3F96-4613-A7B4-97D350D558A9}" presName="txShp" presStyleLbl="node1" presStyleIdx="0" presStyleCnt="1" custLinFactNeighborX="433" custLinFactNeighborY="19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E991C8-F164-4AF9-A072-60221A81697B}" type="presOf" srcId="{4A89035F-3F96-4613-A7B4-97D350D558A9}" destId="{CE0B2AB2-7338-48A2-BFFA-785AB7A8B76F}" srcOrd="0" destOrd="0" presId="urn:microsoft.com/office/officeart/2005/8/layout/vList3#9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C8AAA382-93CA-4AF5-849E-DA5A530AD4D8}" type="presOf" srcId="{2CC15245-487E-4ABF-ACE3-03BD8100DA9C}" destId="{A815593D-C7BF-4BE0-9617-AF877A2CA6DB}" srcOrd="0" destOrd="0" presId="urn:microsoft.com/office/officeart/2005/8/layout/vList3#9"/>
    <dgm:cxn modelId="{91773465-AB30-4E48-A52B-8CD6755AFC2C}" type="presParOf" srcId="{A815593D-C7BF-4BE0-9617-AF877A2CA6DB}" destId="{165FCF5E-6D96-4375-9D66-1E0D83DCDE98}" srcOrd="0" destOrd="0" presId="urn:microsoft.com/office/officeart/2005/8/layout/vList3#9"/>
    <dgm:cxn modelId="{BEB53A6C-5455-4605-B684-AF7CAC1E7786}" type="presParOf" srcId="{165FCF5E-6D96-4375-9D66-1E0D83DCDE98}" destId="{51E066F8-9C05-4E3C-ADC2-DB2400A615CD}" srcOrd="0" destOrd="0" presId="urn:microsoft.com/office/officeart/2005/8/layout/vList3#9"/>
    <dgm:cxn modelId="{941BAD6C-A55F-4E4F-8F04-A57B48AF1B69}" type="presParOf" srcId="{165FCF5E-6D96-4375-9D66-1E0D83DCDE98}" destId="{CE0B2AB2-7338-48A2-BFFA-785AB7A8B76F}" srcOrd="1" destOrd="0" presId="urn:microsoft.com/office/officeart/2005/8/layout/vList3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C105CE7-DB7F-479F-8D26-71403A562D30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705C246-6E86-4990-B651-FBA7B8BC6E4B}">
      <dgm:prSet phldrT="[Текст]"/>
      <dgm:spPr/>
      <dgm:t>
        <a:bodyPr/>
        <a:lstStyle/>
        <a:p>
          <a:r>
            <a:rPr lang="ru-RU" dirty="0" smtClean="0"/>
            <a:t>Задача №1 – </a:t>
          </a:r>
        </a:p>
        <a:p>
          <a:r>
            <a:rPr lang="ru-RU" dirty="0" smtClean="0"/>
            <a:t>Увеличение доходной части консолидированного бюджета</a:t>
          </a:r>
          <a:endParaRPr lang="ru-RU" dirty="0"/>
        </a:p>
      </dgm:t>
    </dgm:pt>
    <dgm:pt modelId="{73FAA4E9-1BCC-4CFF-8F72-45E6F8B6D98C}" type="parTrans" cxnId="{A9D74469-87EC-48AE-9A78-C329A23F743D}">
      <dgm:prSet/>
      <dgm:spPr/>
      <dgm:t>
        <a:bodyPr/>
        <a:lstStyle/>
        <a:p>
          <a:endParaRPr lang="ru-RU"/>
        </a:p>
      </dgm:t>
    </dgm:pt>
    <dgm:pt modelId="{83494B66-EC1A-4188-9B0B-61E4EE609D88}" type="sibTrans" cxnId="{A9D74469-87EC-48AE-9A78-C329A23F743D}">
      <dgm:prSet/>
      <dgm:spPr/>
      <dgm:t>
        <a:bodyPr/>
        <a:lstStyle/>
        <a:p>
          <a:endParaRPr lang="ru-RU"/>
        </a:p>
      </dgm:t>
    </dgm:pt>
    <dgm:pt modelId="{C4C4BC8D-87B8-4166-8E9C-12CA2114B71D}">
      <dgm:prSet phldrT="[Текст]"/>
      <dgm:spPr/>
      <dgm:t>
        <a:bodyPr/>
        <a:lstStyle/>
        <a:p>
          <a:r>
            <a:rPr lang="ru-RU" dirty="0" smtClean="0"/>
            <a:t>Задача №4 –</a:t>
          </a:r>
        </a:p>
        <a:p>
          <a:r>
            <a:rPr lang="ru-RU" dirty="0" smtClean="0"/>
            <a:t>Реализация политики открытости и прозрачности бюджета для граждан</a:t>
          </a:r>
          <a:endParaRPr lang="ru-RU" dirty="0"/>
        </a:p>
      </dgm:t>
    </dgm:pt>
    <dgm:pt modelId="{9FE0965A-7369-4612-B2FE-9D4F730D62C9}" type="parTrans" cxnId="{32353877-9CA2-4947-8860-9606D641E25F}">
      <dgm:prSet/>
      <dgm:spPr/>
      <dgm:t>
        <a:bodyPr/>
        <a:lstStyle/>
        <a:p>
          <a:endParaRPr lang="ru-RU"/>
        </a:p>
      </dgm:t>
    </dgm:pt>
    <dgm:pt modelId="{C39F90D3-CC10-4199-86B5-1DF52AB720C3}" type="sibTrans" cxnId="{32353877-9CA2-4947-8860-9606D641E25F}">
      <dgm:prSet/>
      <dgm:spPr/>
      <dgm:t>
        <a:bodyPr/>
        <a:lstStyle/>
        <a:p>
          <a:endParaRPr lang="ru-RU"/>
        </a:p>
      </dgm:t>
    </dgm:pt>
    <dgm:pt modelId="{82958E2C-1B02-48CF-981A-421F06C1F386}">
      <dgm:prSet phldrT="[Текст]"/>
      <dgm:spPr/>
      <dgm:t>
        <a:bodyPr/>
        <a:lstStyle/>
        <a:p>
          <a:r>
            <a:rPr lang="ru-RU" dirty="0" smtClean="0"/>
            <a:t>Задача №2 –</a:t>
          </a:r>
        </a:p>
        <a:p>
          <a:r>
            <a:rPr lang="ru-RU" dirty="0" smtClean="0"/>
            <a:t>Повышение эффективности бюджетных расходов</a:t>
          </a:r>
          <a:endParaRPr lang="ru-RU" dirty="0"/>
        </a:p>
      </dgm:t>
    </dgm:pt>
    <dgm:pt modelId="{59212453-8954-4A14-A32B-2C9CD0B965DD}" type="parTrans" cxnId="{544727B1-BB86-401C-B26A-174D94AED1EC}">
      <dgm:prSet/>
      <dgm:spPr/>
      <dgm:t>
        <a:bodyPr/>
        <a:lstStyle/>
        <a:p>
          <a:endParaRPr lang="ru-RU"/>
        </a:p>
      </dgm:t>
    </dgm:pt>
    <dgm:pt modelId="{3AB812E5-3EF3-4CB6-82B0-D08654BEF8B2}" type="sibTrans" cxnId="{544727B1-BB86-401C-B26A-174D94AED1EC}">
      <dgm:prSet/>
      <dgm:spPr/>
      <dgm:t>
        <a:bodyPr/>
        <a:lstStyle/>
        <a:p>
          <a:endParaRPr lang="ru-RU"/>
        </a:p>
      </dgm:t>
    </dgm:pt>
    <dgm:pt modelId="{9C13C5F3-33F7-48AC-AA2C-4EC68AD87F76}">
      <dgm:prSet phldrT="[Текст]"/>
      <dgm:spPr/>
      <dgm:t>
        <a:bodyPr/>
        <a:lstStyle/>
        <a:p>
          <a:r>
            <a:rPr lang="ru-RU" dirty="0" smtClean="0"/>
            <a:t>Задача №3 –</a:t>
          </a:r>
        </a:p>
        <a:p>
          <a:r>
            <a:rPr lang="ru-RU" dirty="0" smtClean="0"/>
            <a:t>Поддержка мер по обеспечению сбалансированности местных бюджетов</a:t>
          </a:r>
          <a:endParaRPr lang="ru-RU" dirty="0"/>
        </a:p>
      </dgm:t>
    </dgm:pt>
    <dgm:pt modelId="{38A3B414-8970-4ED5-A8D8-6E74EF963DDA}" type="parTrans" cxnId="{8A2DB856-53C7-45CF-B80E-2390DFD02005}">
      <dgm:prSet/>
      <dgm:spPr/>
      <dgm:t>
        <a:bodyPr/>
        <a:lstStyle/>
        <a:p>
          <a:endParaRPr lang="ru-RU"/>
        </a:p>
      </dgm:t>
    </dgm:pt>
    <dgm:pt modelId="{5A16A5AD-9D21-4C8D-89CE-7751A132391C}" type="sibTrans" cxnId="{8A2DB856-53C7-45CF-B80E-2390DFD02005}">
      <dgm:prSet/>
      <dgm:spPr/>
      <dgm:t>
        <a:bodyPr/>
        <a:lstStyle/>
        <a:p>
          <a:endParaRPr lang="ru-RU"/>
        </a:p>
      </dgm:t>
    </dgm:pt>
    <dgm:pt modelId="{23559B4B-9A36-495A-AD68-AD6D8A7C77B5}" type="pres">
      <dgm:prSet presAssocID="{FC105CE7-DB7F-479F-8D26-71403A562D3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BD8763-5F56-4270-AA5C-1386957C8946}" type="pres">
      <dgm:prSet presAssocID="{FC105CE7-DB7F-479F-8D26-71403A562D30}" presName="dummyMaxCanvas" presStyleCnt="0">
        <dgm:presLayoutVars/>
      </dgm:prSet>
      <dgm:spPr/>
    </dgm:pt>
    <dgm:pt modelId="{2CCBDBD5-7C3B-44FE-8BB5-3A4960FDEBC2}" type="pres">
      <dgm:prSet presAssocID="{FC105CE7-DB7F-479F-8D26-71403A562D3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5BF80-B8BC-4FEC-8C75-ADD16310FC77}" type="pres">
      <dgm:prSet presAssocID="{FC105CE7-DB7F-479F-8D26-71403A562D3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F8C54-6C5B-42B1-A1DC-83BDE414E196}" type="pres">
      <dgm:prSet presAssocID="{FC105CE7-DB7F-479F-8D26-71403A562D3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9B137-A5E5-4986-8E94-EC0A7013AF4E}" type="pres">
      <dgm:prSet presAssocID="{FC105CE7-DB7F-479F-8D26-71403A562D3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CE713-87A2-440F-AB15-25AEF3ECF54C}" type="pres">
      <dgm:prSet presAssocID="{FC105CE7-DB7F-479F-8D26-71403A562D3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181C0-B215-457C-A485-74987C40C9B3}" type="pres">
      <dgm:prSet presAssocID="{FC105CE7-DB7F-479F-8D26-71403A562D3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8FB56-D01C-4DE2-84FF-13646880F3CB}" type="pres">
      <dgm:prSet presAssocID="{FC105CE7-DB7F-479F-8D26-71403A562D3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B6E06-E82F-4B52-876A-9C0F959B9295}" type="pres">
      <dgm:prSet presAssocID="{FC105CE7-DB7F-479F-8D26-71403A562D3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BC78C-E15D-45AB-AB6A-02CA685229AD}" type="pres">
      <dgm:prSet presAssocID="{FC105CE7-DB7F-479F-8D26-71403A562D3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8DAD0-9239-41AF-968D-F2F27E050928}" type="pres">
      <dgm:prSet presAssocID="{FC105CE7-DB7F-479F-8D26-71403A562D3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08C5A-AC88-45A9-BE07-4DD6E658E629}" type="pres">
      <dgm:prSet presAssocID="{FC105CE7-DB7F-479F-8D26-71403A562D3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2DB856-53C7-45CF-B80E-2390DFD02005}" srcId="{FC105CE7-DB7F-479F-8D26-71403A562D30}" destId="{9C13C5F3-33F7-48AC-AA2C-4EC68AD87F76}" srcOrd="2" destOrd="0" parTransId="{38A3B414-8970-4ED5-A8D8-6E74EF963DDA}" sibTransId="{5A16A5AD-9D21-4C8D-89CE-7751A132391C}"/>
    <dgm:cxn modelId="{32353877-9CA2-4947-8860-9606D641E25F}" srcId="{FC105CE7-DB7F-479F-8D26-71403A562D30}" destId="{C4C4BC8D-87B8-4166-8E9C-12CA2114B71D}" srcOrd="3" destOrd="0" parTransId="{9FE0965A-7369-4612-B2FE-9D4F730D62C9}" sibTransId="{C39F90D3-CC10-4199-86B5-1DF52AB720C3}"/>
    <dgm:cxn modelId="{5236145E-B4FE-4917-8242-E640ED72050F}" type="presOf" srcId="{FC105CE7-DB7F-479F-8D26-71403A562D30}" destId="{23559B4B-9A36-495A-AD68-AD6D8A7C77B5}" srcOrd="0" destOrd="0" presId="urn:microsoft.com/office/officeart/2005/8/layout/vProcess5"/>
    <dgm:cxn modelId="{5E4DCA8B-FCB0-4DDD-BBF1-CE77BEBED3C5}" type="presOf" srcId="{C4C4BC8D-87B8-4166-8E9C-12CA2114B71D}" destId="{C919B137-A5E5-4986-8E94-EC0A7013AF4E}" srcOrd="0" destOrd="0" presId="urn:microsoft.com/office/officeart/2005/8/layout/vProcess5"/>
    <dgm:cxn modelId="{5AB504A7-19C2-423C-81E7-548DD4C7C295}" type="presOf" srcId="{9C13C5F3-33F7-48AC-AA2C-4EC68AD87F76}" destId="{5618DAD0-9239-41AF-968D-F2F27E050928}" srcOrd="1" destOrd="0" presId="urn:microsoft.com/office/officeart/2005/8/layout/vProcess5"/>
    <dgm:cxn modelId="{05DFA3CB-FEF6-434F-BC86-A38BDB68096D}" type="presOf" srcId="{9C13C5F3-33F7-48AC-AA2C-4EC68AD87F76}" destId="{0F1F8C54-6C5B-42B1-A1DC-83BDE414E196}" srcOrd="0" destOrd="0" presId="urn:microsoft.com/office/officeart/2005/8/layout/vProcess5"/>
    <dgm:cxn modelId="{0A31FB4F-BCCE-4B00-A463-0ECAEBCB0BDA}" type="presOf" srcId="{A705C246-6E86-4990-B651-FBA7B8BC6E4B}" destId="{2CCBDBD5-7C3B-44FE-8BB5-3A4960FDEBC2}" srcOrd="0" destOrd="0" presId="urn:microsoft.com/office/officeart/2005/8/layout/vProcess5"/>
    <dgm:cxn modelId="{E350EDFB-336D-455D-BBE4-C2B376F61DE4}" type="presOf" srcId="{5A16A5AD-9D21-4C8D-89CE-7751A132391C}" destId="{D258FB56-D01C-4DE2-84FF-13646880F3CB}" srcOrd="0" destOrd="0" presId="urn:microsoft.com/office/officeart/2005/8/layout/vProcess5"/>
    <dgm:cxn modelId="{17014B6B-F0DB-4478-A3E5-81C936689AA4}" type="presOf" srcId="{83494B66-EC1A-4188-9B0B-61E4EE609D88}" destId="{F3ECE713-87A2-440F-AB15-25AEF3ECF54C}" srcOrd="0" destOrd="0" presId="urn:microsoft.com/office/officeart/2005/8/layout/vProcess5"/>
    <dgm:cxn modelId="{A18AF58D-6FC0-4F41-AFEB-80FF076218AC}" type="presOf" srcId="{A705C246-6E86-4990-B651-FBA7B8BC6E4B}" destId="{D7CB6E06-E82F-4B52-876A-9C0F959B9295}" srcOrd="1" destOrd="0" presId="urn:microsoft.com/office/officeart/2005/8/layout/vProcess5"/>
    <dgm:cxn modelId="{73459BA6-7EA0-4008-92D9-B5C3899FE320}" type="presOf" srcId="{82958E2C-1B02-48CF-981A-421F06C1F386}" destId="{B4ABC78C-E15D-45AB-AB6A-02CA685229AD}" srcOrd="1" destOrd="0" presId="urn:microsoft.com/office/officeart/2005/8/layout/vProcess5"/>
    <dgm:cxn modelId="{A9D74469-87EC-48AE-9A78-C329A23F743D}" srcId="{FC105CE7-DB7F-479F-8D26-71403A562D30}" destId="{A705C246-6E86-4990-B651-FBA7B8BC6E4B}" srcOrd="0" destOrd="0" parTransId="{73FAA4E9-1BCC-4CFF-8F72-45E6F8B6D98C}" sibTransId="{83494B66-EC1A-4188-9B0B-61E4EE609D88}"/>
    <dgm:cxn modelId="{5C14F28B-1690-4E0E-B509-3175F81401FE}" type="presOf" srcId="{3AB812E5-3EF3-4CB6-82B0-D08654BEF8B2}" destId="{FAA181C0-B215-457C-A485-74987C40C9B3}" srcOrd="0" destOrd="0" presId="urn:microsoft.com/office/officeart/2005/8/layout/vProcess5"/>
    <dgm:cxn modelId="{7A1489EE-688C-42A6-AABE-7D9979FA85E5}" type="presOf" srcId="{C4C4BC8D-87B8-4166-8E9C-12CA2114B71D}" destId="{12208C5A-AC88-45A9-BE07-4DD6E658E629}" srcOrd="1" destOrd="0" presId="urn:microsoft.com/office/officeart/2005/8/layout/vProcess5"/>
    <dgm:cxn modelId="{544727B1-BB86-401C-B26A-174D94AED1EC}" srcId="{FC105CE7-DB7F-479F-8D26-71403A562D30}" destId="{82958E2C-1B02-48CF-981A-421F06C1F386}" srcOrd="1" destOrd="0" parTransId="{59212453-8954-4A14-A32B-2C9CD0B965DD}" sibTransId="{3AB812E5-3EF3-4CB6-82B0-D08654BEF8B2}"/>
    <dgm:cxn modelId="{D24B64FA-F107-4755-B655-F90A5CC921EE}" type="presOf" srcId="{82958E2C-1B02-48CF-981A-421F06C1F386}" destId="{8A55BF80-B8BC-4FEC-8C75-ADD16310FC77}" srcOrd="0" destOrd="0" presId="urn:microsoft.com/office/officeart/2005/8/layout/vProcess5"/>
    <dgm:cxn modelId="{76D10630-F5F4-4C74-838C-69BF6A89A8AA}" type="presParOf" srcId="{23559B4B-9A36-495A-AD68-AD6D8A7C77B5}" destId="{F5BD8763-5F56-4270-AA5C-1386957C8946}" srcOrd="0" destOrd="0" presId="urn:microsoft.com/office/officeart/2005/8/layout/vProcess5"/>
    <dgm:cxn modelId="{F34AD3B9-A27F-41EC-B03E-334CAAB91EA7}" type="presParOf" srcId="{23559B4B-9A36-495A-AD68-AD6D8A7C77B5}" destId="{2CCBDBD5-7C3B-44FE-8BB5-3A4960FDEBC2}" srcOrd="1" destOrd="0" presId="urn:microsoft.com/office/officeart/2005/8/layout/vProcess5"/>
    <dgm:cxn modelId="{883DE53D-9568-47A3-93ED-F4E98F879865}" type="presParOf" srcId="{23559B4B-9A36-495A-AD68-AD6D8A7C77B5}" destId="{8A55BF80-B8BC-4FEC-8C75-ADD16310FC77}" srcOrd="2" destOrd="0" presId="urn:microsoft.com/office/officeart/2005/8/layout/vProcess5"/>
    <dgm:cxn modelId="{A7835F51-75B8-46AE-A833-135CC5AF4376}" type="presParOf" srcId="{23559B4B-9A36-495A-AD68-AD6D8A7C77B5}" destId="{0F1F8C54-6C5B-42B1-A1DC-83BDE414E196}" srcOrd="3" destOrd="0" presId="urn:microsoft.com/office/officeart/2005/8/layout/vProcess5"/>
    <dgm:cxn modelId="{63F9B798-BBC0-4C42-A394-A138CEDE476A}" type="presParOf" srcId="{23559B4B-9A36-495A-AD68-AD6D8A7C77B5}" destId="{C919B137-A5E5-4986-8E94-EC0A7013AF4E}" srcOrd="4" destOrd="0" presId="urn:microsoft.com/office/officeart/2005/8/layout/vProcess5"/>
    <dgm:cxn modelId="{481A53DA-82F9-43BB-9401-1FD02F1D9930}" type="presParOf" srcId="{23559B4B-9A36-495A-AD68-AD6D8A7C77B5}" destId="{F3ECE713-87A2-440F-AB15-25AEF3ECF54C}" srcOrd="5" destOrd="0" presId="urn:microsoft.com/office/officeart/2005/8/layout/vProcess5"/>
    <dgm:cxn modelId="{422E47DA-02D8-4118-B4FE-B9DEF36AD1D7}" type="presParOf" srcId="{23559B4B-9A36-495A-AD68-AD6D8A7C77B5}" destId="{FAA181C0-B215-457C-A485-74987C40C9B3}" srcOrd="6" destOrd="0" presId="urn:microsoft.com/office/officeart/2005/8/layout/vProcess5"/>
    <dgm:cxn modelId="{F0D1065B-2502-44FB-A56C-238B1EE8152F}" type="presParOf" srcId="{23559B4B-9A36-495A-AD68-AD6D8A7C77B5}" destId="{D258FB56-D01C-4DE2-84FF-13646880F3CB}" srcOrd="7" destOrd="0" presId="urn:microsoft.com/office/officeart/2005/8/layout/vProcess5"/>
    <dgm:cxn modelId="{5D334B68-5B10-4557-A00E-1203BC61FF06}" type="presParOf" srcId="{23559B4B-9A36-495A-AD68-AD6D8A7C77B5}" destId="{D7CB6E06-E82F-4B52-876A-9C0F959B9295}" srcOrd="8" destOrd="0" presId="urn:microsoft.com/office/officeart/2005/8/layout/vProcess5"/>
    <dgm:cxn modelId="{E2B3D0EB-1623-4451-B9E2-52DF55AE94CA}" type="presParOf" srcId="{23559B4B-9A36-495A-AD68-AD6D8A7C77B5}" destId="{B4ABC78C-E15D-45AB-AB6A-02CA685229AD}" srcOrd="9" destOrd="0" presId="urn:microsoft.com/office/officeart/2005/8/layout/vProcess5"/>
    <dgm:cxn modelId="{7FE919DC-6FCB-4CDE-A72A-67D016DCE723}" type="presParOf" srcId="{23559B4B-9A36-495A-AD68-AD6D8A7C77B5}" destId="{5618DAD0-9239-41AF-968D-F2F27E050928}" srcOrd="10" destOrd="0" presId="urn:microsoft.com/office/officeart/2005/8/layout/vProcess5"/>
    <dgm:cxn modelId="{5ADB7893-2BA7-4DAF-A604-73DC1F4CCFDB}" type="presParOf" srcId="{23559B4B-9A36-495A-AD68-AD6D8A7C77B5}" destId="{12208C5A-AC88-45A9-BE07-4DD6E658E62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D57190-919B-4125-8EDE-B87F10763C27}" type="doc">
      <dgm:prSet loTypeId="urn:microsoft.com/office/officeart/2005/8/layout/target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2FCC1E2-9BEB-4540-8AC2-8173D648BF23}">
      <dgm:prSet phldrT="[Текст]"/>
      <dgm:spPr>
        <a:solidFill>
          <a:schemeClr val="accent4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C66DF5D-1D5C-49DF-A977-A393AEF5569E}" type="parTrans" cxnId="{B6A6F1EE-FC00-4E0F-AA40-AD9739287E7B}">
      <dgm:prSet/>
      <dgm:spPr/>
      <dgm:t>
        <a:bodyPr/>
        <a:lstStyle/>
        <a:p>
          <a:endParaRPr lang="ru-RU"/>
        </a:p>
      </dgm:t>
    </dgm:pt>
    <dgm:pt modelId="{3D4AF9CF-7A96-42AD-8096-E63547B60098}" type="sibTrans" cxnId="{B6A6F1EE-FC00-4E0F-AA40-AD9739287E7B}">
      <dgm:prSet/>
      <dgm:spPr/>
      <dgm:t>
        <a:bodyPr/>
        <a:lstStyle/>
        <a:p>
          <a:endParaRPr lang="ru-RU"/>
        </a:p>
      </dgm:t>
    </dgm:pt>
    <dgm:pt modelId="{BA54AD1B-F187-40EF-8812-6CAF4F961F80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endParaRPr lang="ru-RU" dirty="0"/>
        </a:p>
      </dgm:t>
    </dgm:pt>
    <dgm:pt modelId="{1D8D9845-64D8-4575-BA33-5A4BFA2DE555}" type="parTrans" cxnId="{CA38B878-F758-42C2-94EA-B318394EED58}">
      <dgm:prSet/>
      <dgm:spPr/>
      <dgm:t>
        <a:bodyPr/>
        <a:lstStyle/>
        <a:p>
          <a:endParaRPr lang="ru-RU"/>
        </a:p>
      </dgm:t>
    </dgm:pt>
    <dgm:pt modelId="{10E05FCF-A099-4727-82B5-84589DAC1B7F}" type="sibTrans" cxnId="{CA38B878-F758-42C2-94EA-B318394EED58}">
      <dgm:prSet/>
      <dgm:spPr/>
      <dgm:t>
        <a:bodyPr/>
        <a:lstStyle/>
        <a:p>
          <a:endParaRPr lang="ru-RU"/>
        </a:p>
      </dgm:t>
    </dgm:pt>
    <dgm:pt modelId="{B922D612-83A0-4EB9-BE57-3E27140CAF71}">
      <dgm:prSet phldrT="[Текст]"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 dirty="0"/>
        </a:p>
      </dgm:t>
    </dgm:pt>
    <dgm:pt modelId="{AA11C083-BE47-4027-8DD4-517BF2EBD5EE}" type="parTrans" cxnId="{E0079D3D-859A-4585-80A6-16541AD3A9F5}">
      <dgm:prSet/>
      <dgm:spPr/>
      <dgm:t>
        <a:bodyPr/>
        <a:lstStyle/>
        <a:p>
          <a:endParaRPr lang="ru-RU"/>
        </a:p>
      </dgm:t>
    </dgm:pt>
    <dgm:pt modelId="{969121CB-5965-4734-B09E-51C37E27A20B}" type="sibTrans" cxnId="{E0079D3D-859A-4585-80A6-16541AD3A9F5}">
      <dgm:prSet/>
      <dgm:spPr/>
      <dgm:t>
        <a:bodyPr/>
        <a:lstStyle/>
        <a:p>
          <a:endParaRPr lang="ru-RU"/>
        </a:p>
      </dgm:t>
    </dgm:pt>
    <dgm:pt modelId="{7114A3C4-D1D6-4AAC-9267-FC3226A8B8B4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917F0151-D939-4610-956C-1F3426192EC8}" type="parTrans" cxnId="{955B217D-D1A9-4335-B50D-9EC5923A0B67}">
      <dgm:prSet/>
      <dgm:spPr/>
      <dgm:t>
        <a:bodyPr/>
        <a:lstStyle/>
        <a:p>
          <a:endParaRPr lang="ru-RU"/>
        </a:p>
      </dgm:t>
    </dgm:pt>
    <dgm:pt modelId="{9655C809-3831-4E57-B836-F2D7E0AF00BE}" type="sibTrans" cxnId="{955B217D-D1A9-4335-B50D-9EC5923A0B67}">
      <dgm:prSet/>
      <dgm:spPr/>
      <dgm:t>
        <a:bodyPr/>
        <a:lstStyle/>
        <a:p>
          <a:endParaRPr lang="ru-RU"/>
        </a:p>
      </dgm:t>
    </dgm:pt>
    <dgm:pt modelId="{10DFE757-EA4C-42B3-8A23-B3FE87FE9AF0}" type="pres">
      <dgm:prSet presAssocID="{6CD57190-919B-4125-8EDE-B87F10763C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A05F0C-2DAE-4516-BF1E-35C495C3F36E}" type="pres">
      <dgm:prSet presAssocID="{E2FCC1E2-9BEB-4540-8AC2-8173D648BF23}" presName="circle1" presStyleLbl="node1" presStyleIdx="0" presStyleCnt="4"/>
      <dgm:spPr>
        <a:solidFill>
          <a:schemeClr val="accent4">
            <a:lumMod val="60000"/>
            <a:lumOff val="40000"/>
          </a:schemeClr>
        </a:solidFill>
      </dgm:spPr>
    </dgm:pt>
    <dgm:pt modelId="{9CC8F429-D9C2-41CD-ABA9-C8E5DC992DCA}" type="pres">
      <dgm:prSet presAssocID="{E2FCC1E2-9BEB-4540-8AC2-8173D648BF23}" presName="space" presStyleCnt="0"/>
      <dgm:spPr/>
    </dgm:pt>
    <dgm:pt modelId="{9D5E177D-625F-4BEC-8F8D-E1295A754DF7}" type="pres">
      <dgm:prSet presAssocID="{E2FCC1E2-9BEB-4540-8AC2-8173D648BF23}" presName="rect1" presStyleLbl="alignAcc1" presStyleIdx="0" presStyleCnt="4"/>
      <dgm:spPr/>
      <dgm:t>
        <a:bodyPr/>
        <a:lstStyle/>
        <a:p>
          <a:endParaRPr lang="ru-RU"/>
        </a:p>
      </dgm:t>
    </dgm:pt>
    <dgm:pt modelId="{9F6D1511-00E8-430D-88E8-7F53FCC38F75}" type="pres">
      <dgm:prSet presAssocID="{7114A3C4-D1D6-4AAC-9267-FC3226A8B8B4}" presName="vertSpace2" presStyleLbl="node1" presStyleIdx="0" presStyleCnt="4"/>
      <dgm:spPr/>
    </dgm:pt>
    <dgm:pt modelId="{F946CFC2-4481-4DC8-9940-2466016E4EC9}" type="pres">
      <dgm:prSet presAssocID="{7114A3C4-D1D6-4AAC-9267-FC3226A8B8B4}" presName="circle2" presStyleLbl="node1" presStyleIdx="1" presStyleCnt="4"/>
      <dgm:spPr>
        <a:solidFill>
          <a:schemeClr val="accent1">
            <a:lumMod val="60000"/>
            <a:lumOff val="40000"/>
          </a:schemeClr>
        </a:solidFill>
      </dgm:spPr>
    </dgm:pt>
    <dgm:pt modelId="{10CAEA01-055B-45B9-A287-D8A4B19698D7}" type="pres">
      <dgm:prSet presAssocID="{7114A3C4-D1D6-4AAC-9267-FC3226A8B8B4}" presName="rect2" presStyleLbl="alignAcc1" presStyleIdx="1" presStyleCnt="4"/>
      <dgm:spPr/>
      <dgm:t>
        <a:bodyPr/>
        <a:lstStyle/>
        <a:p>
          <a:endParaRPr lang="ru-RU"/>
        </a:p>
      </dgm:t>
    </dgm:pt>
    <dgm:pt modelId="{147A7E70-6DCB-44EF-BF38-E32AD8EEFA4F}" type="pres">
      <dgm:prSet presAssocID="{B922D612-83A0-4EB9-BE57-3E27140CAF71}" presName="vertSpace3" presStyleLbl="node1" presStyleIdx="1" presStyleCnt="4"/>
      <dgm:spPr/>
    </dgm:pt>
    <dgm:pt modelId="{AD89E1D3-327E-481A-9696-03DBA961C42B}" type="pres">
      <dgm:prSet presAssocID="{B922D612-83A0-4EB9-BE57-3E27140CAF71}" presName="circle3" presStyleLbl="node1" presStyleIdx="2" presStyleCnt="4"/>
      <dgm:spPr>
        <a:solidFill>
          <a:srgbClr val="0070C0"/>
        </a:solidFill>
      </dgm:spPr>
    </dgm:pt>
    <dgm:pt modelId="{F786E560-A893-4978-B1B9-67C85B5E0797}" type="pres">
      <dgm:prSet presAssocID="{B922D612-83A0-4EB9-BE57-3E27140CAF71}" presName="rect3" presStyleLbl="alignAcc1" presStyleIdx="2" presStyleCnt="4"/>
      <dgm:spPr/>
      <dgm:t>
        <a:bodyPr/>
        <a:lstStyle/>
        <a:p>
          <a:endParaRPr lang="ru-RU"/>
        </a:p>
      </dgm:t>
    </dgm:pt>
    <dgm:pt modelId="{33D714B3-FB83-4C7D-A1FE-5B9B74DD33F4}" type="pres">
      <dgm:prSet presAssocID="{BA54AD1B-F187-40EF-8812-6CAF4F961F80}" presName="vertSpace4" presStyleLbl="node1" presStyleIdx="2" presStyleCnt="4"/>
      <dgm:spPr/>
    </dgm:pt>
    <dgm:pt modelId="{02BD5A82-EDB9-499A-813C-E7CF9062C74D}" type="pres">
      <dgm:prSet presAssocID="{BA54AD1B-F187-40EF-8812-6CAF4F961F80}" presName="circle4" presStyleLbl="node1" presStyleIdx="3" presStyleCnt="4"/>
      <dgm:spPr>
        <a:solidFill>
          <a:srgbClr val="00B0F0"/>
        </a:solidFill>
      </dgm:spPr>
    </dgm:pt>
    <dgm:pt modelId="{8DE15D14-3F94-4118-8036-610772E7CF5A}" type="pres">
      <dgm:prSet presAssocID="{BA54AD1B-F187-40EF-8812-6CAF4F961F80}" presName="rect4" presStyleLbl="alignAcc1" presStyleIdx="3" presStyleCnt="4"/>
      <dgm:spPr/>
      <dgm:t>
        <a:bodyPr/>
        <a:lstStyle/>
        <a:p>
          <a:endParaRPr lang="ru-RU"/>
        </a:p>
      </dgm:t>
    </dgm:pt>
    <dgm:pt modelId="{81095C44-61BD-4892-9100-AAF9377350D7}" type="pres">
      <dgm:prSet presAssocID="{E2FCC1E2-9BEB-4540-8AC2-8173D648BF2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E347F-36EA-4FAA-B70F-AD7E2B028B4F}" type="pres">
      <dgm:prSet presAssocID="{7114A3C4-D1D6-4AAC-9267-FC3226A8B8B4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ED150-ED03-44B3-A82E-66FA14DA0C9E}" type="pres">
      <dgm:prSet presAssocID="{B922D612-83A0-4EB9-BE57-3E27140CAF7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FF8BD-4615-420A-9150-7826FED49437}" type="pres">
      <dgm:prSet presAssocID="{BA54AD1B-F187-40EF-8812-6CAF4F961F8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7CEB7B-269F-4D36-8D71-A934E1071700}" type="presOf" srcId="{7114A3C4-D1D6-4AAC-9267-FC3226A8B8B4}" destId="{364E347F-36EA-4FAA-B70F-AD7E2B028B4F}" srcOrd="1" destOrd="0" presId="urn:microsoft.com/office/officeart/2005/8/layout/target3"/>
    <dgm:cxn modelId="{E0079D3D-859A-4585-80A6-16541AD3A9F5}" srcId="{6CD57190-919B-4125-8EDE-B87F10763C27}" destId="{B922D612-83A0-4EB9-BE57-3E27140CAF71}" srcOrd="2" destOrd="0" parTransId="{AA11C083-BE47-4027-8DD4-517BF2EBD5EE}" sibTransId="{969121CB-5965-4734-B09E-51C37E27A20B}"/>
    <dgm:cxn modelId="{CA38B878-F758-42C2-94EA-B318394EED58}" srcId="{6CD57190-919B-4125-8EDE-B87F10763C27}" destId="{BA54AD1B-F187-40EF-8812-6CAF4F961F80}" srcOrd="3" destOrd="0" parTransId="{1D8D9845-64D8-4575-BA33-5A4BFA2DE555}" sibTransId="{10E05FCF-A099-4727-82B5-84589DAC1B7F}"/>
    <dgm:cxn modelId="{C64C3FA6-DDC6-4CB3-9A10-D7C2ED7D9A82}" type="presOf" srcId="{E2FCC1E2-9BEB-4540-8AC2-8173D648BF23}" destId="{81095C44-61BD-4892-9100-AAF9377350D7}" srcOrd="1" destOrd="0" presId="urn:microsoft.com/office/officeart/2005/8/layout/target3"/>
    <dgm:cxn modelId="{E92D92A0-7305-416A-B183-90FEFFA10368}" type="presOf" srcId="{BA54AD1B-F187-40EF-8812-6CAF4F961F80}" destId="{8DE15D14-3F94-4118-8036-610772E7CF5A}" srcOrd="0" destOrd="0" presId="urn:microsoft.com/office/officeart/2005/8/layout/target3"/>
    <dgm:cxn modelId="{4444AE0F-E852-4F7A-A8CE-077DE181DAD1}" type="presOf" srcId="{B922D612-83A0-4EB9-BE57-3E27140CAF71}" destId="{710ED150-ED03-44B3-A82E-66FA14DA0C9E}" srcOrd="1" destOrd="0" presId="urn:microsoft.com/office/officeart/2005/8/layout/target3"/>
    <dgm:cxn modelId="{955B217D-D1A9-4335-B50D-9EC5923A0B67}" srcId="{6CD57190-919B-4125-8EDE-B87F10763C27}" destId="{7114A3C4-D1D6-4AAC-9267-FC3226A8B8B4}" srcOrd="1" destOrd="0" parTransId="{917F0151-D939-4610-956C-1F3426192EC8}" sibTransId="{9655C809-3831-4E57-B836-F2D7E0AF00BE}"/>
    <dgm:cxn modelId="{DEA2E577-E142-4EC3-8FC2-1DE2444E3009}" type="presOf" srcId="{B922D612-83A0-4EB9-BE57-3E27140CAF71}" destId="{F786E560-A893-4978-B1B9-67C85B5E0797}" srcOrd="0" destOrd="0" presId="urn:microsoft.com/office/officeart/2005/8/layout/target3"/>
    <dgm:cxn modelId="{2CDD48D8-7FE0-40A5-BD01-2DCAFAEB653A}" type="presOf" srcId="{7114A3C4-D1D6-4AAC-9267-FC3226A8B8B4}" destId="{10CAEA01-055B-45B9-A287-D8A4B19698D7}" srcOrd="0" destOrd="0" presId="urn:microsoft.com/office/officeart/2005/8/layout/target3"/>
    <dgm:cxn modelId="{76E8756E-7A99-4B46-A053-C9AEC43EAB8D}" type="presOf" srcId="{BA54AD1B-F187-40EF-8812-6CAF4F961F80}" destId="{C57FF8BD-4615-420A-9150-7826FED49437}" srcOrd="1" destOrd="0" presId="urn:microsoft.com/office/officeart/2005/8/layout/target3"/>
    <dgm:cxn modelId="{C98E8500-528B-4F9A-B0A1-93C40ACC34EA}" type="presOf" srcId="{E2FCC1E2-9BEB-4540-8AC2-8173D648BF23}" destId="{9D5E177D-625F-4BEC-8F8D-E1295A754DF7}" srcOrd="0" destOrd="0" presId="urn:microsoft.com/office/officeart/2005/8/layout/target3"/>
    <dgm:cxn modelId="{D95FA3D6-B70B-42A2-A315-1D3649EDBBEB}" type="presOf" srcId="{6CD57190-919B-4125-8EDE-B87F10763C27}" destId="{10DFE757-EA4C-42B3-8A23-B3FE87FE9AF0}" srcOrd="0" destOrd="0" presId="urn:microsoft.com/office/officeart/2005/8/layout/target3"/>
    <dgm:cxn modelId="{B6A6F1EE-FC00-4E0F-AA40-AD9739287E7B}" srcId="{6CD57190-919B-4125-8EDE-B87F10763C27}" destId="{E2FCC1E2-9BEB-4540-8AC2-8173D648BF23}" srcOrd="0" destOrd="0" parTransId="{DC66DF5D-1D5C-49DF-A977-A393AEF5569E}" sibTransId="{3D4AF9CF-7A96-42AD-8096-E63547B60098}"/>
    <dgm:cxn modelId="{4EAD3173-8743-4F27-99AD-666D635AE3CC}" type="presParOf" srcId="{10DFE757-EA4C-42B3-8A23-B3FE87FE9AF0}" destId="{C4A05F0C-2DAE-4516-BF1E-35C495C3F36E}" srcOrd="0" destOrd="0" presId="urn:microsoft.com/office/officeart/2005/8/layout/target3"/>
    <dgm:cxn modelId="{E43C2BA1-0FF9-4D43-892B-9930C0681639}" type="presParOf" srcId="{10DFE757-EA4C-42B3-8A23-B3FE87FE9AF0}" destId="{9CC8F429-D9C2-41CD-ABA9-C8E5DC992DCA}" srcOrd="1" destOrd="0" presId="urn:microsoft.com/office/officeart/2005/8/layout/target3"/>
    <dgm:cxn modelId="{257A98FA-407B-47A4-81D5-6CFBF79BEB1E}" type="presParOf" srcId="{10DFE757-EA4C-42B3-8A23-B3FE87FE9AF0}" destId="{9D5E177D-625F-4BEC-8F8D-E1295A754DF7}" srcOrd="2" destOrd="0" presId="urn:microsoft.com/office/officeart/2005/8/layout/target3"/>
    <dgm:cxn modelId="{2CCF75BB-BC89-4FF4-853B-E2990406562F}" type="presParOf" srcId="{10DFE757-EA4C-42B3-8A23-B3FE87FE9AF0}" destId="{9F6D1511-00E8-430D-88E8-7F53FCC38F75}" srcOrd="3" destOrd="0" presId="urn:microsoft.com/office/officeart/2005/8/layout/target3"/>
    <dgm:cxn modelId="{0FFEAD6B-29E5-4B28-940C-E6A1A1ACAD43}" type="presParOf" srcId="{10DFE757-EA4C-42B3-8A23-B3FE87FE9AF0}" destId="{F946CFC2-4481-4DC8-9940-2466016E4EC9}" srcOrd="4" destOrd="0" presId="urn:microsoft.com/office/officeart/2005/8/layout/target3"/>
    <dgm:cxn modelId="{B56BEA6C-8317-44C2-A918-B1F43B312BF9}" type="presParOf" srcId="{10DFE757-EA4C-42B3-8A23-B3FE87FE9AF0}" destId="{10CAEA01-055B-45B9-A287-D8A4B19698D7}" srcOrd="5" destOrd="0" presId="urn:microsoft.com/office/officeart/2005/8/layout/target3"/>
    <dgm:cxn modelId="{ACD16DE3-D9D3-405A-90CB-5FC935A2B1AD}" type="presParOf" srcId="{10DFE757-EA4C-42B3-8A23-B3FE87FE9AF0}" destId="{147A7E70-6DCB-44EF-BF38-E32AD8EEFA4F}" srcOrd="6" destOrd="0" presId="urn:microsoft.com/office/officeart/2005/8/layout/target3"/>
    <dgm:cxn modelId="{B8C3195E-C277-45C0-B4BC-E5240F31487C}" type="presParOf" srcId="{10DFE757-EA4C-42B3-8A23-B3FE87FE9AF0}" destId="{AD89E1D3-327E-481A-9696-03DBA961C42B}" srcOrd="7" destOrd="0" presId="urn:microsoft.com/office/officeart/2005/8/layout/target3"/>
    <dgm:cxn modelId="{A6108187-0A7B-4BC4-85CE-2F84D8F397A2}" type="presParOf" srcId="{10DFE757-EA4C-42B3-8A23-B3FE87FE9AF0}" destId="{F786E560-A893-4978-B1B9-67C85B5E0797}" srcOrd="8" destOrd="0" presId="urn:microsoft.com/office/officeart/2005/8/layout/target3"/>
    <dgm:cxn modelId="{A234CB32-A9B7-4613-AA79-68C44F289FD8}" type="presParOf" srcId="{10DFE757-EA4C-42B3-8A23-B3FE87FE9AF0}" destId="{33D714B3-FB83-4C7D-A1FE-5B9B74DD33F4}" srcOrd="9" destOrd="0" presId="urn:microsoft.com/office/officeart/2005/8/layout/target3"/>
    <dgm:cxn modelId="{3BC27DA6-E6AE-4AC7-B4BC-8313FEBA1B7B}" type="presParOf" srcId="{10DFE757-EA4C-42B3-8A23-B3FE87FE9AF0}" destId="{02BD5A82-EDB9-499A-813C-E7CF9062C74D}" srcOrd="10" destOrd="0" presId="urn:microsoft.com/office/officeart/2005/8/layout/target3"/>
    <dgm:cxn modelId="{C7031F09-A0D9-436C-A74C-4813AC1BD8A4}" type="presParOf" srcId="{10DFE757-EA4C-42B3-8A23-B3FE87FE9AF0}" destId="{8DE15D14-3F94-4118-8036-610772E7CF5A}" srcOrd="11" destOrd="0" presId="urn:microsoft.com/office/officeart/2005/8/layout/target3"/>
    <dgm:cxn modelId="{B578FA91-93AD-4167-8382-9EB83EE62432}" type="presParOf" srcId="{10DFE757-EA4C-42B3-8A23-B3FE87FE9AF0}" destId="{81095C44-61BD-4892-9100-AAF9377350D7}" srcOrd="12" destOrd="0" presId="urn:microsoft.com/office/officeart/2005/8/layout/target3"/>
    <dgm:cxn modelId="{F24EE952-9813-4474-AD7D-5C05ACC21591}" type="presParOf" srcId="{10DFE757-EA4C-42B3-8A23-B3FE87FE9AF0}" destId="{364E347F-36EA-4FAA-B70F-AD7E2B028B4F}" srcOrd="13" destOrd="0" presId="urn:microsoft.com/office/officeart/2005/8/layout/target3"/>
    <dgm:cxn modelId="{65B4DD80-B35A-4EB6-8B74-45D282E51316}" type="presParOf" srcId="{10DFE757-EA4C-42B3-8A23-B3FE87FE9AF0}" destId="{710ED150-ED03-44B3-A82E-66FA14DA0C9E}" srcOrd="14" destOrd="0" presId="urn:microsoft.com/office/officeart/2005/8/layout/target3"/>
    <dgm:cxn modelId="{980E2BE8-6B90-43FB-B57E-C13050739D37}" type="presParOf" srcId="{10DFE757-EA4C-42B3-8A23-B3FE87FE9AF0}" destId="{C57FF8BD-4615-420A-9150-7826FED49437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5/8/layout/vList3#1" loCatId="picture" qsTypeId="urn:microsoft.com/office/officeart/2005/8/quickstyle/simple1#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/>
      <dgm:t>
        <a:bodyPr/>
        <a:lstStyle/>
        <a:p>
          <a:pPr algn="ctr" rtl="0"/>
          <a:r>
            <a:rPr lang="ru-RU" dirty="0" smtClean="0">
              <a:latin typeface="Tahoma" pitchFamily="34" charset="0"/>
              <a:cs typeface="Tahoma" pitchFamily="34" charset="0"/>
            </a:rPr>
            <a:t>Совершенствование муниципального управления в муниципальном районе «</a:t>
          </a:r>
          <a:r>
            <a:rPr lang="ru-RU" dirty="0" err="1" smtClean="0">
              <a:latin typeface="Tahoma" pitchFamily="34" charset="0"/>
              <a:cs typeface="Tahoma" pitchFamily="34" charset="0"/>
            </a:rPr>
            <a:t>Койгородский</a:t>
          </a:r>
          <a:r>
            <a:rPr lang="ru-RU" dirty="0" smtClean="0">
              <a:latin typeface="Tahoma" pitchFamily="34" charset="0"/>
              <a:cs typeface="Tahoma" pitchFamily="34" charset="0"/>
            </a:rPr>
            <a:t>»</a:t>
          </a:r>
          <a:endParaRPr lang="ru-RU" dirty="0"/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/>
      <dgm:t>
        <a:bodyPr/>
        <a:lstStyle/>
        <a:p>
          <a:endParaRPr lang="ru-RU"/>
        </a:p>
      </dgm:t>
    </dgm:pt>
    <dgm:pt modelId="{A815593D-C7BF-4BE0-9617-AF877A2CA6DB}" type="pres">
      <dgm:prSet presAssocID="{2CC15245-487E-4ABF-ACE3-03BD8100DA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FCF5E-6D96-4375-9D66-1E0D83DCDE98}" type="pres">
      <dgm:prSet presAssocID="{4A89035F-3F96-4613-A7B4-97D350D558A9}" presName="composite" presStyleCnt="0"/>
      <dgm:spPr/>
      <dgm:t>
        <a:bodyPr/>
        <a:lstStyle/>
        <a:p>
          <a:endParaRPr lang="ru-RU"/>
        </a:p>
      </dgm:t>
    </dgm:pt>
    <dgm:pt modelId="{51E066F8-9C05-4E3C-ADC2-DB2400A615CD}" type="pres">
      <dgm:prSet presAssocID="{4A89035F-3F96-4613-A7B4-97D350D558A9}" presName="imgShp" presStyleLbl="fgImgPlace1" presStyleIdx="0" presStyleCnt="1" custLinFactNeighborX="5324" custLinFactNeighborY="1468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0B2AB2-7338-48A2-BFFA-785AB7A8B76F}" type="pres">
      <dgm:prSet presAssocID="{4A89035F-3F96-4613-A7B4-97D350D558A9}" presName="txShp" presStyleLbl="node1" presStyleIdx="0" presStyleCnt="1" custLinFactNeighborX="433" custLinFactNeighborY="19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D32DB9-473E-4515-9F45-F1AA5827D7EF}" type="presOf" srcId="{4A89035F-3F96-4613-A7B4-97D350D558A9}" destId="{CE0B2AB2-7338-48A2-BFFA-785AB7A8B76F}" srcOrd="0" destOrd="0" presId="urn:microsoft.com/office/officeart/2005/8/layout/vList3#1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AF0FADF1-ECDF-4FB3-9924-7BE43008F746}" type="presOf" srcId="{2CC15245-487E-4ABF-ACE3-03BD8100DA9C}" destId="{A815593D-C7BF-4BE0-9617-AF877A2CA6DB}" srcOrd="0" destOrd="0" presId="urn:microsoft.com/office/officeart/2005/8/layout/vList3#1"/>
    <dgm:cxn modelId="{6EED595D-A5C9-4D79-90CF-347A8A25CCEF}" type="presParOf" srcId="{A815593D-C7BF-4BE0-9617-AF877A2CA6DB}" destId="{165FCF5E-6D96-4375-9D66-1E0D83DCDE98}" srcOrd="0" destOrd="0" presId="urn:microsoft.com/office/officeart/2005/8/layout/vList3#1"/>
    <dgm:cxn modelId="{F7DB06A4-704B-49F1-9B49-B8B9CF2C3A2F}" type="presParOf" srcId="{165FCF5E-6D96-4375-9D66-1E0D83DCDE98}" destId="{51E066F8-9C05-4E3C-ADC2-DB2400A615CD}" srcOrd="0" destOrd="0" presId="urn:microsoft.com/office/officeart/2005/8/layout/vList3#1"/>
    <dgm:cxn modelId="{BE966195-0EAA-4701-9BEF-CED4BE5EBACE}" type="presParOf" srcId="{165FCF5E-6D96-4375-9D66-1E0D83DCDE98}" destId="{CE0B2AB2-7338-48A2-BFFA-785AB7A8B76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5/8/layout/vList3#2" loCatId="picture" qsTypeId="urn:microsoft.com/office/officeart/2005/8/quickstyle/simple1#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/>
      <dgm:t>
        <a:bodyPr/>
        <a:lstStyle/>
        <a:p>
          <a:pPr algn="ctr" rtl="0"/>
          <a:r>
            <a:rPr lang="ru-RU" dirty="0" smtClean="0">
              <a:latin typeface="Tahoma" pitchFamily="34" charset="0"/>
              <a:cs typeface="Tahoma" pitchFamily="34" charset="0"/>
            </a:rPr>
            <a:t>Обеспечение устойчивого экономического развития муниципального района «</a:t>
          </a:r>
          <a:r>
            <a:rPr lang="ru-RU" dirty="0" err="1" smtClean="0">
              <a:latin typeface="Tahoma" pitchFamily="34" charset="0"/>
              <a:cs typeface="Tahoma" pitchFamily="34" charset="0"/>
            </a:rPr>
            <a:t>Койгородский</a:t>
          </a:r>
          <a:r>
            <a:rPr lang="ru-RU" dirty="0" smtClean="0">
              <a:latin typeface="Tahoma" pitchFamily="34" charset="0"/>
              <a:cs typeface="Tahoma" pitchFamily="34" charset="0"/>
            </a:rPr>
            <a:t>»</a:t>
          </a:r>
          <a:endParaRPr lang="ru-RU" dirty="0"/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/>
      <dgm:t>
        <a:bodyPr/>
        <a:lstStyle/>
        <a:p>
          <a:endParaRPr lang="ru-RU"/>
        </a:p>
      </dgm:t>
    </dgm:pt>
    <dgm:pt modelId="{A815593D-C7BF-4BE0-9617-AF877A2CA6DB}" type="pres">
      <dgm:prSet presAssocID="{2CC15245-487E-4ABF-ACE3-03BD8100DA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FCF5E-6D96-4375-9D66-1E0D83DCDE98}" type="pres">
      <dgm:prSet presAssocID="{4A89035F-3F96-4613-A7B4-97D350D558A9}" presName="composite" presStyleCnt="0"/>
      <dgm:spPr/>
      <dgm:t>
        <a:bodyPr/>
        <a:lstStyle/>
        <a:p>
          <a:endParaRPr lang="ru-RU"/>
        </a:p>
      </dgm:t>
    </dgm:pt>
    <dgm:pt modelId="{51E066F8-9C05-4E3C-ADC2-DB2400A615CD}" type="pres">
      <dgm:prSet presAssocID="{4A89035F-3F96-4613-A7B4-97D350D558A9}" presName="imgShp" presStyleLbl="fgImgPlace1" presStyleIdx="0" presStyleCnt="1" custLinFactNeighborX="5324" custLinFactNeighborY="1468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0B2AB2-7338-48A2-BFFA-785AB7A8B76F}" type="pres">
      <dgm:prSet presAssocID="{4A89035F-3F96-4613-A7B4-97D350D558A9}" presName="txShp" presStyleLbl="node1" presStyleIdx="0" presStyleCnt="1" custLinFactNeighborX="433" custLinFactNeighborY="19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D1B26D-293C-44D4-927A-9156025863BF}" type="presOf" srcId="{2CC15245-487E-4ABF-ACE3-03BD8100DA9C}" destId="{A815593D-C7BF-4BE0-9617-AF877A2CA6DB}" srcOrd="0" destOrd="0" presId="urn:microsoft.com/office/officeart/2005/8/layout/vList3#2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33863290-0EEB-4F8A-9AB8-46A20E0895CA}" type="presOf" srcId="{4A89035F-3F96-4613-A7B4-97D350D558A9}" destId="{CE0B2AB2-7338-48A2-BFFA-785AB7A8B76F}" srcOrd="0" destOrd="0" presId="urn:microsoft.com/office/officeart/2005/8/layout/vList3#2"/>
    <dgm:cxn modelId="{3404738E-F033-45DC-9018-36C09E2D82CF}" type="presParOf" srcId="{A815593D-C7BF-4BE0-9617-AF877A2CA6DB}" destId="{165FCF5E-6D96-4375-9D66-1E0D83DCDE98}" srcOrd="0" destOrd="0" presId="urn:microsoft.com/office/officeart/2005/8/layout/vList3#2"/>
    <dgm:cxn modelId="{0A94692D-BAAA-4807-8F3A-7B1F884CD406}" type="presParOf" srcId="{165FCF5E-6D96-4375-9D66-1E0D83DCDE98}" destId="{51E066F8-9C05-4E3C-ADC2-DB2400A615CD}" srcOrd="0" destOrd="0" presId="urn:microsoft.com/office/officeart/2005/8/layout/vList3#2"/>
    <dgm:cxn modelId="{95F2C58E-E308-4F8D-8095-807F081F2626}" type="presParOf" srcId="{165FCF5E-6D96-4375-9D66-1E0D83DCDE98}" destId="{CE0B2AB2-7338-48A2-BFFA-785AB7A8B76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5/8/layout/vList3#3" loCatId="picture" qsTypeId="urn:microsoft.com/office/officeart/2005/8/quickstyle/simple1#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/>
      <dgm:t>
        <a:bodyPr/>
        <a:lstStyle/>
        <a:p>
          <a:pPr algn="ctr" rtl="0"/>
          <a:r>
            <a:rPr lang="ru-RU" dirty="0" smtClean="0">
              <a:latin typeface="Tahoma" pitchFamily="34" charset="0"/>
              <a:cs typeface="Tahoma" pitchFamily="34" charset="0"/>
            </a:rPr>
            <a:t>Обеспечение потребностей населения и экономики МР «</a:t>
          </a:r>
          <a:r>
            <a:rPr lang="ru-RU" dirty="0" err="1" smtClean="0">
              <a:latin typeface="Tahoma" pitchFamily="34" charset="0"/>
              <a:cs typeface="Tahoma" pitchFamily="34" charset="0"/>
            </a:rPr>
            <a:t>Койгородский</a:t>
          </a:r>
          <a:r>
            <a:rPr lang="ru-RU" dirty="0" smtClean="0">
              <a:latin typeface="Tahoma" pitchFamily="34" charset="0"/>
              <a:cs typeface="Tahoma" pitchFamily="34" charset="0"/>
            </a:rPr>
            <a:t>» в качественных, доступных и безопасных услугах на автомобильном транспорте</a:t>
          </a:r>
          <a:endParaRPr lang="ru-RU" dirty="0"/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/>
      <dgm:t>
        <a:bodyPr/>
        <a:lstStyle/>
        <a:p>
          <a:endParaRPr lang="ru-RU"/>
        </a:p>
      </dgm:t>
    </dgm:pt>
    <dgm:pt modelId="{A815593D-C7BF-4BE0-9617-AF877A2CA6DB}" type="pres">
      <dgm:prSet presAssocID="{2CC15245-487E-4ABF-ACE3-03BD8100DA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FCF5E-6D96-4375-9D66-1E0D83DCDE98}" type="pres">
      <dgm:prSet presAssocID="{4A89035F-3F96-4613-A7B4-97D350D558A9}" presName="composite" presStyleCnt="0"/>
      <dgm:spPr/>
      <dgm:t>
        <a:bodyPr/>
        <a:lstStyle/>
        <a:p>
          <a:endParaRPr lang="ru-RU"/>
        </a:p>
      </dgm:t>
    </dgm:pt>
    <dgm:pt modelId="{51E066F8-9C05-4E3C-ADC2-DB2400A615CD}" type="pres">
      <dgm:prSet presAssocID="{4A89035F-3F96-4613-A7B4-97D350D558A9}" presName="imgShp" presStyleLbl="fgImgPlace1" presStyleIdx="0" presStyleCnt="1" custLinFactNeighborX="5324" custLinFactNeighborY="1468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CE0B2AB2-7338-48A2-BFFA-785AB7A8B76F}" type="pres">
      <dgm:prSet presAssocID="{4A89035F-3F96-4613-A7B4-97D350D558A9}" presName="txShp" presStyleLbl="node1" presStyleIdx="0" presStyleCnt="1" custLinFactNeighborX="433" custLinFactNeighborY="19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416F5DCF-7D29-449E-A823-6CC3F53E540E}" type="presOf" srcId="{2CC15245-487E-4ABF-ACE3-03BD8100DA9C}" destId="{A815593D-C7BF-4BE0-9617-AF877A2CA6DB}" srcOrd="0" destOrd="0" presId="urn:microsoft.com/office/officeart/2005/8/layout/vList3#3"/>
    <dgm:cxn modelId="{4B21FBB0-BC7C-4715-9E75-B51AF0855015}" type="presOf" srcId="{4A89035F-3F96-4613-A7B4-97D350D558A9}" destId="{CE0B2AB2-7338-48A2-BFFA-785AB7A8B76F}" srcOrd="0" destOrd="0" presId="urn:microsoft.com/office/officeart/2005/8/layout/vList3#3"/>
    <dgm:cxn modelId="{116BB52C-F442-4F00-8A96-FA9FBB2AC8B7}" type="presParOf" srcId="{A815593D-C7BF-4BE0-9617-AF877A2CA6DB}" destId="{165FCF5E-6D96-4375-9D66-1E0D83DCDE98}" srcOrd="0" destOrd="0" presId="urn:microsoft.com/office/officeart/2005/8/layout/vList3#3"/>
    <dgm:cxn modelId="{7FDC802B-6595-4A7E-B071-54F2883A44C4}" type="presParOf" srcId="{165FCF5E-6D96-4375-9D66-1E0D83DCDE98}" destId="{51E066F8-9C05-4E3C-ADC2-DB2400A615CD}" srcOrd="0" destOrd="0" presId="urn:microsoft.com/office/officeart/2005/8/layout/vList3#3"/>
    <dgm:cxn modelId="{A07C12E6-0095-45E5-9415-593FDA13B7AD}" type="presParOf" srcId="{165FCF5E-6D96-4375-9D66-1E0D83DCDE98}" destId="{CE0B2AB2-7338-48A2-BFFA-785AB7A8B76F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5/8/layout/vList3#4" loCatId="picture" qsTypeId="urn:microsoft.com/office/officeart/2005/8/quickstyle/simple1#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/>
      <dgm:t>
        <a:bodyPr/>
        <a:lstStyle/>
        <a:p>
          <a:pPr algn="ctr" rtl="0"/>
          <a:r>
            <a:rPr lang="ru-RU" dirty="0" smtClean="0">
              <a:latin typeface="Tahoma" pitchFamily="34" charset="0"/>
              <a:cs typeface="Tahoma" pitchFamily="34" charset="0"/>
            </a:rPr>
            <a:t>Создание условий для удовлетворения населения в качественном жилье и жилищно-коммунальных услугах</a:t>
          </a:r>
          <a:endParaRPr lang="ru-RU" dirty="0"/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/>
      <dgm:t>
        <a:bodyPr/>
        <a:lstStyle/>
        <a:p>
          <a:endParaRPr lang="ru-RU"/>
        </a:p>
      </dgm:t>
    </dgm:pt>
    <dgm:pt modelId="{A815593D-C7BF-4BE0-9617-AF877A2CA6DB}" type="pres">
      <dgm:prSet presAssocID="{2CC15245-487E-4ABF-ACE3-03BD8100DA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FCF5E-6D96-4375-9D66-1E0D83DCDE98}" type="pres">
      <dgm:prSet presAssocID="{4A89035F-3F96-4613-A7B4-97D350D558A9}" presName="composite" presStyleCnt="0"/>
      <dgm:spPr/>
      <dgm:t>
        <a:bodyPr/>
        <a:lstStyle/>
        <a:p>
          <a:endParaRPr lang="ru-RU"/>
        </a:p>
      </dgm:t>
    </dgm:pt>
    <dgm:pt modelId="{51E066F8-9C05-4E3C-ADC2-DB2400A615CD}" type="pres">
      <dgm:prSet presAssocID="{4A89035F-3F96-4613-A7B4-97D350D558A9}" presName="imgShp" presStyleLbl="fgImgPlace1" presStyleIdx="0" presStyleCnt="1" custLinFactNeighborX="5324" custLinFactNeighborY="1468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CE0B2AB2-7338-48A2-BFFA-785AB7A8B76F}" type="pres">
      <dgm:prSet presAssocID="{4A89035F-3F96-4613-A7B4-97D350D558A9}" presName="txShp" presStyleLbl="node1" presStyleIdx="0" presStyleCnt="1" custLinFactNeighborX="433" custLinFactNeighborY="19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413E01-08C5-44FB-884B-AA884D191651}" type="presOf" srcId="{2CC15245-487E-4ABF-ACE3-03BD8100DA9C}" destId="{A815593D-C7BF-4BE0-9617-AF877A2CA6DB}" srcOrd="0" destOrd="0" presId="urn:microsoft.com/office/officeart/2005/8/layout/vList3#4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359E7E0E-8F6F-4834-A2D0-C0CA6A6747C2}" type="presOf" srcId="{4A89035F-3F96-4613-A7B4-97D350D558A9}" destId="{CE0B2AB2-7338-48A2-BFFA-785AB7A8B76F}" srcOrd="0" destOrd="0" presId="urn:microsoft.com/office/officeart/2005/8/layout/vList3#4"/>
    <dgm:cxn modelId="{F1AE9AF7-62FF-40CB-8972-D660445AFF25}" type="presParOf" srcId="{A815593D-C7BF-4BE0-9617-AF877A2CA6DB}" destId="{165FCF5E-6D96-4375-9D66-1E0D83DCDE98}" srcOrd="0" destOrd="0" presId="urn:microsoft.com/office/officeart/2005/8/layout/vList3#4"/>
    <dgm:cxn modelId="{D347F0B7-55E5-48E2-B19A-D547B1BBB76B}" type="presParOf" srcId="{165FCF5E-6D96-4375-9D66-1E0D83DCDE98}" destId="{51E066F8-9C05-4E3C-ADC2-DB2400A615CD}" srcOrd="0" destOrd="0" presId="urn:microsoft.com/office/officeart/2005/8/layout/vList3#4"/>
    <dgm:cxn modelId="{67BCE078-66E8-4D97-ABB6-33CB5594067F}" type="presParOf" srcId="{165FCF5E-6D96-4375-9D66-1E0D83DCDE98}" destId="{CE0B2AB2-7338-48A2-BFFA-785AB7A8B76F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5/8/layout/vList3#5" loCatId="picture" qsTypeId="urn:microsoft.com/office/officeart/2005/8/quickstyle/simple1#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/>
      <dgm:t>
        <a:bodyPr/>
        <a:lstStyle/>
        <a:p>
          <a:pPr algn="ctr" rtl="0"/>
          <a:r>
            <a:rPr lang="ru-RU" dirty="0" smtClean="0">
              <a:latin typeface="Tahoma" pitchFamily="34" charset="0"/>
              <a:cs typeface="Tahoma" pitchFamily="34" charset="0"/>
            </a:rPr>
            <a:t>Повышение доступности, качества  и эффективности системы образования с учетом потребностей граждан, общества, государства.</a:t>
          </a:r>
          <a:endParaRPr lang="ru-RU" dirty="0"/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/>
      <dgm:t>
        <a:bodyPr/>
        <a:lstStyle/>
        <a:p>
          <a:endParaRPr lang="ru-RU"/>
        </a:p>
      </dgm:t>
    </dgm:pt>
    <dgm:pt modelId="{A815593D-C7BF-4BE0-9617-AF877A2CA6DB}" type="pres">
      <dgm:prSet presAssocID="{2CC15245-487E-4ABF-ACE3-03BD8100DA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FCF5E-6D96-4375-9D66-1E0D83DCDE98}" type="pres">
      <dgm:prSet presAssocID="{4A89035F-3F96-4613-A7B4-97D350D558A9}" presName="composite" presStyleCnt="0"/>
      <dgm:spPr/>
      <dgm:t>
        <a:bodyPr/>
        <a:lstStyle/>
        <a:p>
          <a:endParaRPr lang="ru-RU"/>
        </a:p>
      </dgm:t>
    </dgm:pt>
    <dgm:pt modelId="{51E066F8-9C05-4E3C-ADC2-DB2400A615CD}" type="pres">
      <dgm:prSet presAssocID="{4A89035F-3F96-4613-A7B4-97D350D558A9}" presName="imgShp" presStyleLbl="fgImgPlace1" presStyleIdx="0" presStyleCnt="1" custLinFactNeighborX="264" custLinFactNeighborY="1468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0B2AB2-7338-48A2-BFFA-785AB7A8B76F}" type="pres">
      <dgm:prSet presAssocID="{4A89035F-3F96-4613-A7B4-97D350D558A9}" presName="txShp" presStyleLbl="node1" presStyleIdx="0" presStyleCnt="1" custLinFactNeighborX="433" custLinFactNeighborY="19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3623A8-F64D-4A7C-A001-334F9E566CBD}" type="presOf" srcId="{2CC15245-487E-4ABF-ACE3-03BD8100DA9C}" destId="{A815593D-C7BF-4BE0-9617-AF877A2CA6DB}" srcOrd="0" destOrd="0" presId="urn:microsoft.com/office/officeart/2005/8/layout/vList3#5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A07DE048-8847-443A-ABE1-94D6BF20793B}" type="presOf" srcId="{4A89035F-3F96-4613-A7B4-97D350D558A9}" destId="{CE0B2AB2-7338-48A2-BFFA-785AB7A8B76F}" srcOrd="0" destOrd="0" presId="urn:microsoft.com/office/officeart/2005/8/layout/vList3#5"/>
    <dgm:cxn modelId="{5E57CA8A-32D5-4962-9A16-9657B6FE8E6C}" type="presParOf" srcId="{A815593D-C7BF-4BE0-9617-AF877A2CA6DB}" destId="{165FCF5E-6D96-4375-9D66-1E0D83DCDE98}" srcOrd="0" destOrd="0" presId="urn:microsoft.com/office/officeart/2005/8/layout/vList3#5"/>
    <dgm:cxn modelId="{34D09756-9F50-4E36-9B6D-4DAA78F01866}" type="presParOf" srcId="{165FCF5E-6D96-4375-9D66-1E0D83DCDE98}" destId="{51E066F8-9C05-4E3C-ADC2-DB2400A615CD}" srcOrd="0" destOrd="0" presId="urn:microsoft.com/office/officeart/2005/8/layout/vList3#5"/>
    <dgm:cxn modelId="{D8A5EF16-3E57-4E2E-B05A-221ACC86A107}" type="presParOf" srcId="{165FCF5E-6D96-4375-9D66-1E0D83DCDE98}" destId="{CE0B2AB2-7338-48A2-BFFA-785AB7A8B76F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5/8/layout/vList3#6" loCatId="picture" qsTypeId="urn:microsoft.com/office/officeart/2005/8/quickstyle/simple1#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/>
      <dgm:t>
        <a:bodyPr/>
        <a:lstStyle/>
        <a:p>
          <a:pPr algn="ctr" rtl="0"/>
          <a:r>
            <a:rPr lang="ru-RU" dirty="0" smtClean="0">
              <a:latin typeface="Tahoma" pitchFamily="34" charset="0"/>
              <a:cs typeface="Tahoma" pitchFamily="34" charset="0"/>
            </a:rPr>
            <a:t>Сохранение и развитие  культурного потенциала  населения  Койгородского района</a:t>
          </a:r>
          <a:endParaRPr lang="ru-RU" dirty="0"/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/>
      <dgm:t>
        <a:bodyPr/>
        <a:lstStyle/>
        <a:p>
          <a:endParaRPr lang="ru-RU"/>
        </a:p>
      </dgm:t>
    </dgm:pt>
    <dgm:pt modelId="{A815593D-C7BF-4BE0-9617-AF877A2CA6DB}" type="pres">
      <dgm:prSet presAssocID="{2CC15245-487E-4ABF-ACE3-03BD8100DA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FCF5E-6D96-4375-9D66-1E0D83DCDE98}" type="pres">
      <dgm:prSet presAssocID="{4A89035F-3F96-4613-A7B4-97D350D558A9}" presName="composite" presStyleCnt="0"/>
      <dgm:spPr/>
      <dgm:t>
        <a:bodyPr/>
        <a:lstStyle/>
        <a:p>
          <a:endParaRPr lang="ru-RU"/>
        </a:p>
      </dgm:t>
    </dgm:pt>
    <dgm:pt modelId="{51E066F8-9C05-4E3C-ADC2-DB2400A615CD}" type="pres">
      <dgm:prSet presAssocID="{4A89035F-3F96-4613-A7B4-97D350D558A9}" presName="imgShp" presStyleLbl="fgImgPlace1" presStyleIdx="0" presStyleCnt="1" custLinFactNeighborX="5324" custLinFactNeighborY="197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0B2AB2-7338-48A2-BFFA-785AB7A8B76F}" type="pres">
      <dgm:prSet presAssocID="{4A89035F-3F96-4613-A7B4-97D350D558A9}" presName="txShp" presStyleLbl="node1" presStyleIdx="0" presStyleCnt="1" custLinFactNeighborX="433" custLinFactNeighborY="19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D71006-D596-45BC-959C-22F9EF4DB86B}" type="presOf" srcId="{2CC15245-487E-4ABF-ACE3-03BD8100DA9C}" destId="{A815593D-C7BF-4BE0-9617-AF877A2CA6DB}" srcOrd="0" destOrd="0" presId="urn:microsoft.com/office/officeart/2005/8/layout/vList3#6"/>
    <dgm:cxn modelId="{FC4FCBC9-E1FB-4859-AD86-59638875C71C}" type="presOf" srcId="{4A89035F-3F96-4613-A7B4-97D350D558A9}" destId="{CE0B2AB2-7338-48A2-BFFA-785AB7A8B76F}" srcOrd="0" destOrd="0" presId="urn:microsoft.com/office/officeart/2005/8/layout/vList3#6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63BA01DB-2620-4DAF-BEEC-0D841C093C7B}" type="presParOf" srcId="{A815593D-C7BF-4BE0-9617-AF877A2CA6DB}" destId="{165FCF5E-6D96-4375-9D66-1E0D83DCDE98}" srcOrd="0" destOrd="0" presId="urn:microsoft.com/office/officeart/2005/8/layout/vList3#6"/>
    <dgm:cxn modelId="{483A79B3-A02B-4350-9B70-648366DC2BF7}" type="presParOf" srcId="{165FCF5E-6D96-4375-9D66-1E0D83DCDE98}" destId="{51E066F8-9C05-4E3C-ADC2-DB2400A615CD}" srcOrd="0" destOrd="0" presId="urn:microsoft.com/office/officeart/2005/8/layout/vList3#6"/>
    <dgm:cxn modelId="{3E24A179-BA5C-4388-AAA2-D1021CB66B9B}" type="presParOf" srcId="{165FCF5E-6D96-4375-9D66-1E0D83DCDE98}" destId="{CE0B2AB2-7338-48A2-BFFA-785AB7A8B76F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5/8/layout/vList3#7" loCatId="picture" qsTypeId="urn:microsoft.com/office/officeart/2005/8/quickstyle/simple1#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/>
      <dgm:t>
        <a:bodyPr/>
        <a:lstStyle/>
        <a:p>
          <a:pPr algn="ctr" rtl="0"/>
          <a:r>
            <a:rPr lang="ru-RU" dirty="0" smtClean="0">
              <a:latin typeface="Tahoma" pitchFamily="34" charset="0"/>
              <a:cs typeface="Tahoma" pitchFamily="34" charset="0"/>
            </a:rPr>
            <a:t>Совершенствование системы физической культуры и спорта, создание благоприятных условий для развития массовой физической культуры и спорта</a:t>
          </a:r>
          <a:endParaRPr lang="ru-RU" dirty="0"/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/>
      <dgm:t>
        <a:bodyPr/>
        <a:lstStyle/>
        <a:p>
          <a:endParaRPr lang="ru-RU"/>
        </a:p>
      </dgm:t>
    </dgm:pt>
    <dgm:pt modelId="{A815593D-C7BF-4BE0-9617-AF877A2CA6DB}" type="pres">
      <dgm:prSet presAssocID="{2CC15245-487E-4ABF-ACE3-03BD8100DA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FCF5E-6D96-4375-9D66-1E0D83DCDE98}" type="pres">
      <dgm:prSet presAssocID="{4A89035F-3F96-4613-A7B4-97D350D558A9}" presName="composite" presStyleCnt="0"/>
      <dgm:spPr/>
      <dgm:t>
        <a:bodyPr/>
        <a:lstStyle/>
        <a:p>
          <a:endParaRPr lang="ru-RU"/>
        </a:p>
      </dgm:t>
    </dgm:pt>
    <dgm:pt modelId="{51E066F8-9C05-4E3C-ADC2-DB2400A615CD}" type="pres">
      <dgm:prSet presAssocID="{4A89035F-3F96-4613-A7B4-97D350D558A9}" presName="imgShp" presStyleLbl="fgImgPlace1" presStyleIdx="0" presStyleCnt="1" custLinFactNeighborX="5324" custLinFactNeighborY="197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0B2AB2-7338-48A2-BFFA-785AB7A8B76F}" type="pres">
      <dgm:prSet presAssocID="{4A89035F-3F96-4613-A7B4-97D350D558A9}" presName="txShp" presStyleLbl="node1" presStyleIdx="0" presStyleCnt="1" custLinFactNeighborX="433" custLinFactNeighborY="19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AD1D58-F7A3-4572-B6CB-9A062A8C91F8}" type="presOf" srcId="{2CC15245-487E-4ABF-ACE3-03BD8100DA9C}" destId="{A815593D-C7BF-4BE0-9617-AF877A2CA6DB}" srcOrd="0" destOrd="0" presId="urn:microsoft.com/office/officeart/2005/8/layout/vList3#7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B0DDE2C7-3DD8-460D-8C89-F8F3888F9B8E}" type="presOf" srcId="{4A89035F-3F96-4613-A7B4-97D350D558A9}" destId="{CE0B2AB2-7338-48A2-BFFA-785AB7A8B76F}" srcOrd="0" destOrd="0" presId="urn:microsoft.com/office/officeart/2005/8/layout/vList3#7"/>
    <dgm:cxn modelId="{C760D978-8443-44F4-A1D3-964B5DBC1794}" type="presParOf" srcId="{A815593D-C7BF-4BE0-9617-AF877A2CA6DB}" destId="{165FCF5E-6D96-4375-9D66-1E0D83DCDE98}" srcOrd="0" destOrd="0" presId="urn:microsoft.com/office/officeart/2005/8/layout/vList3#7"/>
    <dgm:cxn modelId="{02C8EF89-D99D-46A1-8C95-470A2ECA1FBA}" type="presParOf" srcId="{165FCF5E-6D96-4375-9D66-1E0D83DCDE98}" destId="{51E066F8-9C05-4E3C-ADC2-DB2400A615CD}" srcOrd="0" destOrd="0" presId="urn:microsoft.com/office/officeart/2005/8/layout/vList3#7"/>
    <dgm:cxn modelId="{210D3A9A-8294-43D6-842C-2541A908099C}" type="presParOf" srcId="{165FCF5E-6D96-4375-9D66-1E0D83DCDE98}" destId="{CE0B2AB2-7338-48A2-BFFA-785AB7A8B76F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DDA47-106C-45A3-8BA7-835C659C9E0C}">
      <dsp:nvSpPr>
        <dsp:cNvPr id="0" name=""/>
        <dsp:cNvSpPr/>
      </dsp:nvSpPr>
      <dsp:spPr>
        <a:xfrm>
          <a:off x="-5635578" y="-862704"/>
          <a:ext cx="6709736" cy="6709736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0D5C6-BBB8-48EF-9027-BC1C2E5A7E86}">
      <dsp:nvSpPr>
        <dsp:cNvPr id="0" name=""/>
        <dsp:cNvSpPr/>
      </dsp:nvSpPr>
      <dsp:spPr>
        <a:xfrm>
          <a:off x="562290" y="383195"/>
          <a:ext cx="7360875" cy="7667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63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Стратегии социально-экономического развития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МР «</a:t>
          </a:r>
          <a:r>
            <a:rPr lang="ru-RU" sz="17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Койгородский</a:t>
          </a:r>
          <a:r>
            <a:rPr lang="ru-RU" sz="17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на период до 2020 года</a:t>
          </a:r>
          <a:endParaRPr lang="ru-RU" sz="1700" kern="1200" dirty="0"/>
        </a:p>
      </dsp:txBody>
      <dsp:txXfrm>
        <a:off x="562290" y="383195"/>
        <a:ext cx="7360875" cy="766789"/>
      </dsp:txXfrm>
    </dsp:sp>
    <dsp:sp modelId="{08DC7A8F-FDE7-4EFB-89D2-C1E655621CF6}">
      <dsp:nvSpPr>
        <dsp:cNvPr id="0" name=""/>
        <dsp:cNvSpPr/>
      </dsp:nvSpPr>
      <dsp:spPr>
        <a:xfrm>
          <a:off x="83047" y="287346"/>
          <a:ext cx="958486" cy="958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759DB-B7D6-4831-81EB-BA9015963EF8}">
      <dsp:nvSpPr>
        <dsp:cNvPr id="0" name=""/>
        <dsp:cNvSpPr/>
      </dsp:nvSpPr>
      <dsp:spPr>
        <a:xfrm>
          <a:off x="1001908" y="1533578"/>
          <a:ext cx="6921257" cy="766789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63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Прогноза социально-экономического развития МО МР «Койгородский» на очередной финансовый год и плановый период</a:t>
          </a:r>
          <a:endParaRPr lang="ru-RU" sz="1700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1908" y="1533578"/>
        <a:ext cx="6921257" cy="766789"/>
      </dsp:txXfrm>
    </dsp:sp>
    <dsp:sp modelId="{B1E44CA0-88B3-48ED-A7FE-91DF0CDD7B2C}">
      <dsp:nvSpPr>
        <dsp:cNvPr id="0" name=""/>
        <dsp:cNvSpPr/>
      </dsp:nvSpPr>
      <dsp:spPr>
        <a:xfrm>
          <a:off x="522665" y="1437729"/>
          <a:ext cx="958486" cy="958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EA401-30B5-49F4-9DB8-09F3A2079944}">
      <dsp:nvSpPr>
        <dsp:cNvPr id="0" name=""/>
        <dsp:cNvSpPr/>
      </dsp:nvSpPr>
      <dsp:spPr>
        <a:xfrm>
          <a:off x="1001908" y="2683960"/>
          <a:ext cx="6921257" cy="766789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63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и налоговой политики МО МР «Койгородский» на 2017 год и плановый период 2018 и 2019 годов</a:t>
          </a:r>
          <a:endParaRPr lang="ru-RU" sz="1700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1908" y="2683960"/>
        <a:ext cx="6921257" cy="766789"/>
      </dsp:txXfrm>
    </dsp:sp>
    <dsp:sp modelId="{02DDF926-ADDD-4E20-BA8C-53D5F70A7BB4}">
      <dsp:nvSpPr>
        <dsp:cNvPr id="0" name=""/>
        <dsp:cNvSpPr/>
      </dsp:nvSpPr>
      <dsp:spPr>
        <a:xfrm>
          <a:off x="522665" y="2588112"/>
          <a:ext cx="958486" cy="958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C3582-864A-49E9-B9B4-A1CAFD25A6E2}">
      <dsp:nvSpPr>
        <dsp:cNvPr id="0" name=""/>
        <dsp:cNvSpPr/>
      </dsp:nvSpPr>
      <dsp:spPr>
        <a:xfrm>
          <a:off x="562290" y="3834343"/>
          <a:ext cx="7360875" cy="76678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63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 МО МР «Койгородский»</a:t>
          </a:r>
          <a:endParaRPr lang="ru-RU" sz="1700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290" y="3834343"/>
        <a:ext cx="7360875" cy="766789"/>
      </dsp:txXfrm>
    </dsp:sp>
    <dsp:sp modelId="{12ADDE93-CCF1-4680-A928-56E48D6C164A}">
      <dsp:nvSpPr>
        <dsp:cNvPr id="0" name=""/>
        <dsp:cNvSpPr/>
      </dsp:nvSpPr>
      <dsp:spPr>
        <a:xfrm>
          <a:off x="83047" y="3738495"/>
          <a:ext cx="958486" cy="958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B2AB2-7338-48A2-BFFA-785AB7A8B76F}">
      <dsp:nvSpPr>
        <dsp:cNvPr id="0" name=""/>
        <dsp:cNvSpPr/>
      </dsp:nvSpPr>
      <dsp:spPr>
        <a:xfrm rot="10800000">
          <a:off x="1079661" y="1657588"/>
          <a:ext cx="2825233" cy="1423238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608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ahoma" pitchFamily="34" charset="0"/>
              <a:cs typeface="Tahoma" pitchFamily="34" charset="0"/>
            </a:rPr>
            <a:t>Создание условий равного доступа каждого гражданина к качественной медицинской помощи и улучшение состояния здоровья населения</a:t>
          </a:r>
          <a:endParaRPr lang="ru-RU" sz="1200" kern="1200" dirty="0"/>
        </a:p>
      </dsp:txBody>
      <dsp:txXfrm rot="10800000">
        <a:off x="1435470" y="1657588"/>
        <a:ext cx="2469424" cy="1423238"/>
      </dsp:txXfrm>
    </dsp:sp>
    <dsp:sp modelId="{51E066F8-9C05-4E3C-ADC2-DB2400A615CD}">
      <dsp:nvSpPr>
        <dsp:cNvPr id="0" name=""/>
        <dsp:cNvSpPr/>
      </dsp:nvSpPr>
      <dsp:spPr>
        <a:xfrm>
          <a:off x="431582" y="1657588"/>
          <a:ext cx="1423238" cy="14232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B2AB2-7338-48A2-BFFA-785AB7A8B76F}">
      <dsp:nvSpPr>
        <dsp:cNvPr id="0" name=""/>
        <dsp:cNvSpPr/>
      </dsp:nvSpPr>
      <dsp:spPr>
        <a:xfrm rot="10800000">
          <a:off x="1079661" y="1657588"/>
          <a:ext cx="2825233" cy="1423238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608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ahoma" pitchFamily="34" charset="0"/>
              <a:cs typeface="Tahoma" pitchFamily="34" charset="0"/>
            </a:rPr>
            <a:t>Повышение безопасности жизнедеятельности населения МО МР «</a:t>
          </a:r>
          <a:r>
            <a:rPr lang="ru-RU" sz="1500" kern="1200" dirty="0" err="1" smtClean="0">
              <a:latin typeface="Tahoma" pitchFamily="34" charset="0"/>
              <a:cs typeface="Tahoma" pitchFamily="34" charset="0"/>
            </a:rPr>
            <a:t>Койгородский</a:t>
          </a:r>
          <a:r>
            <a:rPr lang="ru-RU" sz="1500" kern="1200" dirty="0" smtClean="0">
              <a:latin typeface="Tahoma" pitchFamily="34" charset="0"/>
              <a:cs typeface="Tahoma" pitchFamily="34" charset="0"/>
            </a:rPr>
            <a:t>»</a:t>
          </a:r>
          <a:endParaRPr lang="ru-RU" sz="1500" kern="1200" dirty="0"/>
        </a:p>
      </dsp:txBody>
      <dsp:txXfrm rot="10800000">
        <a:off x="1435470" y="1657588"/>
        <a:ext cx="2469424" cy="1423238"/>
      </dsp:txXfrm>
    </dsp:sp>
    <dsp:sp modelId="{51E066F8-9C05-4E3C-ADC2-DB2400A615CD}">
      <dsp:nvSpPr>
        <dsp:cNvPr id="0" name=""/>
        <dsp:cNvSpPr/>
      </dsp:nvSpPr>
      <dsp:spPr>
        <a:xfrm>
          <a:off x="431582" y="1657588"/>
          <a:ext cx="1423238" cy="14232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BDBD5-7C3B-44FE-8BB5-3A4960FDEBC2}">
      <dsp:nvSpPr>
        <dsp:cNvPr id="0" name=""/>
        <dsp:cNvSpPr/>
      </dsp:nvSpPr>
      <dsp:spPr>
        <a:xfrm>
          <a:off x="0" y="0"/>
          <a:ext cx="7027980" cy="1140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Задача №1 –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Увеличение доходной части консолидированного бюджета</a:t>
          </a:r>
          <a:endParaRPr lang="ru-RU" sz="1900" kern="1200" dirty="0"/>
        </a:p>
      </dsp:txBody>
      <dsp:txXfrm>
        <a:off x="33407" y="33407"/>
        <a:ext cx="5700796" cy="1073792"/>
      </dsp:txXfrm>
    </dsp:sp>
    <dsp:sp modelId="{8A55BF80-B8BC-4FEC-8C75-ADD16310FC77}">
      <dsp:nvSpPr>
        <dsp:cNvPr id="0" name=""/>
        <dsp:cNvSpPr/>
      </dsp:nvSpPr>
      <dsp:spPr>
        <a:xfrm>
          <a:off x="588593" y="1347989"/>
          <a:ext cx="7027980" cy="1140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Задача №2 –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Повышение эффективности бюджетных расходов</a:t>
          </a:r>
          <a:endParaRPr lang="ru-RU" sz="1900" kern="1200" dirty="0"/>
        </a:p>
      </dsp:txBody>
      <dsp:txXfrm>
        <a:off x="622000" y="1381396"/>
        <a:ext cx="5631179" cy="1073792"/>
      </dsp:txXfrm>
    </dsp:sp>
    <dsp:sp modelId="{0F1F8C54-6C5B-42B1-A1DC-83BDE414E196}">
      <dsp:nvSpPr>
        <dsp:cNvPr id="0" name=""/>
        <dsp:cNvSpPr/>
      </dsp:nvSpPr>
      <dsp:spPr>
        <a:xfrm>
          <a:off x="1168401" y="2695979"/>
          <a:ext cx="7027980" cy="1140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Задача №3 –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Поддержка мер по обеспечению сбалансированности местных бюджетов</a:t>
          </a:r>
          <a:endParaRPr lang="ru-RU" sz="1900" kern="1200" dirty="0"/>
        </a:p>
      </dsp:txBody>
      <dsp:txXfrm>
        <a:off x="1201808" y="2729386"/>
        <a:ext cx="5639964" cy="1073792"/>
      </dsp:txXfrm>
    </dsp:sp>
    <dsp:sp modelId="{C919B137-A5E5-4986-8E94-EC0A7013AF4E}">
      <dsp:nvSpPr>
        <dsp:cNvPr id="0" name=""/>
        <dsp:cNvSpPr/>
      </dsp:nvSpPr>
      <dsp:spPr>
        <a:xfrm>
          <a:off x="1756995" y="4043969"/>
          <a:ext cx="7027980" cy="1140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Задача №4 –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Реализация политики открытости и прозрачности бюджета для граждан</a:t>
          </a:r>
          <a:endParaRPr lang="ru-RU" sz="1900" kern="1200" dirty="0"/>
        </a:p>
      </dsp:txBody>
      <dsp:txXfrm>
        <a:off x="1790402" y="4077376"/>
        <a:ext cx="5631179" cy="1073792"/>
      </dsp:txXfrm>
    </dsp:sp>
    <dsp:sp modelId="{F3ECE713-87A2-440F-AB15-25AEF3ECF54C}">
      <dsp:nvSpPr>
        <dsp:cNvPr id="0" name=""/>
        <dsp:cNvSpPr/>
      </dsp:nvSpPr>
      <dsp:spPr>
        <a:xfrm>
          <a:off x="6286586" y="873601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6453400" y="873601"/>
        <a:ext cx="407766" cy="557899"/>
      </dsp:txXfrm>
    </dsp:sp>
    <dsp:sp modelId="{FAA181C0-B215-457C-A485-74987C40C9B3}">
      <dsp:nvSpPr>
        <dsp:cNvPr id="0" name=""/>
        <dsp:cNvSpPr/>
      </dsp:nvSpPr>
      <dsp:spPr>
        <a:xfrm>
          <a:off x="6875179" y="2221590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7041993" y="2221590"/>
        <a:ext cx="407766" cy="557899"/>
      </dsp:txXfrm>
    </dsp:sp>
    <dsp:sp modelId="{D258FB56-D01C-4DE2-84FF-13646880F3CB}">
      <dsp:nvSpPr>
        <dsp:cNvPr id="0" name=""/>
        <dsp:cNvSpPr/>
      </dsp:nvSpPr>
      <dsp:spPr>
        <a:xfrm>
          <a:off x="7454988" y="3569580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7621802" y="3569580"/>
        <a:ext cx="407766" cy="557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05F0C-2DAE-4516-BF1E-35C495C3F36E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5E177D-625F-4BEC-8F8D-E1295A754DF7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accent4">
            <a:lumMod val="60000"/>
            <a:lumOff val="40000"/>
            <a:alpha val="89804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 </a:t>
          </a:r>
          <a:endParaRPr lang="ru-RU" sz="4400" kern="1200" dirty="0"/>
        </a:p>
      </dsp:txBody>
      <dsp:txXfrm>
        <a:off x="2262981" y="0"/>
        <a:ext cx="5966618" cy="961767"/>
      </dsp:txXfrm>
    </dsp:sp>
    <dsp:sp modelId="{F946CFC2-4481-4DC8-9940-2466016E4EC9}">
      <dsp:nvSpPr>
        <dsp:cNvPr id="0" name=""/>
        <dsp:cNvSpPr/>
      </dsp:nvSpPr>
      <dsp:spPr>
        <a:xfrm>
          <a:off x="594032" y="961767"/>
          <a:ext cx="3337897" cy="33378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CAEA01-055B-45B9-A287-D8A4B19698D7}">
      <dsp:nvSpPr>
        <dsp:cNvPr id="0" name=""/>
        <dsp:cNvSpPr/>
      </dsp:nvSpPr>
      <dsp:spPr>
        <a:xfrm>
          <a:off x="2262981" y="961767"/>
          <a:ext cx="5966618" cy="3337897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2262981" y="961767"/>
        <a:ext cx="5966618" cy="961767"/>
      </dsp:txXfrm>
    </dsp:sp>
    <dsp:sp modelId="{AD89E1D3-327E-481A-9696-03DBA961C42B}">
      <dsp:nvSpPr>
        <dsp:cNvPr id="0" name=""/>
        <dsp:cNvSpPr/>
      </dsp:nvSpPr>
      <dsp:spPr>
        <a:xfrm>
          <a:off x="1188065" y="1923534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86E560-A893-4978-B1B9-67C85B5E0797}">
      <dsp:nvSpPr>
        <dsp:cNvPr id="0" name=""/>
        <dsp:cNvSpPr/>
      </dsp:nvSpPr>
      <dsp:spPr>
        <a:xfrm>
          <a:off x="2262981" y="1923534"/>
          <a:ext cx="5966618" cy="2149832"/>
        </a:xfrm>
        <a:prstGeom prst="rect">
          <a:avLst/>
        </a:prstGeom>
        <a:solidFill>
          <a:srgbClr val="0070C0">
            <a:alpha val="90000"/>
          </a:srgb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2262981" y="1923534"/>
        <a:ext cx="5966618" cy="961767"/>
      </dsp:txXfrm>
    </dsp:sp>
    <dsp:sp modelId="{02BD5A82-EDB9-499A-813C-E7CF9062C74D}">
      <dsp:nvSpPr>
        <dsp:cNvPr id="0" name=""/>
        <dsp:cNvSpPr/>
      </dsp:nvSpPr>
      <dsp:spPr>
        <a:xfrm>
          <a:off x="1782097" y="2885301"/>
          <a:ext cx="961767" cy="961767"/>
        </a:xfrm>
        <a:prstGeom prst="pie">
          <a:avLst>
            <a:gd name="adj1" fmla="val 5400000"/>
            <a:gd name="adj2" fmla="val 1620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E15D14-3F94-4118-8036-610772E7CF5A}">
      <dsp:nvSpPr>
        <dsp:cNvPr id="0" name=""/>
        <dsp:cNvSpPr/>
      </dsp:nvSpPr>
      <dsp:spPr>
        <a:xfrm>
          <a:off x="2262981" y="2885301"/>
          <a:ext cx="5966618" cy="961767"/>
        </a:xfrm>
        <a:prstGeom prst="rect">
          <a:avLst/>
        </a:prstGeom>
        <a:solidFill>
          <a:srgbClr val="00B0F0">
            <a:alpha val="90000"/>
          </a:srgb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2262981" y="2885301"/>
        <a:ext cx="5966618" cy="961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B2AB2-7338-48A2-BFFA-785AB7A8B76F}">
      <dsp:nvSpPr>
        <dsp:cNvPr id="0" name=""/>
        <dsp:cNvSpPr/>
      </dsp:nvSpPr>
      <dsp:spPr>
        <a:xfrm rot="10800000">
          <a:off x="1079661" y="1657588"/>
          <a:ext cx="2825233" cy="1423238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608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ahoma" pitchFamily="34" charset="0"/>
              <a:cs typeface="Tahoma" pitchFamily="34" charset="0"/>
            </a:rPr>
            <a:t>Совершенствование муниципального управления в муниципальном районе «</a:t>
          </a:r>
          <a:r>
            <a:rPr lang="ru-RU" sz="1400" kern="1200" dirty="0" err="1" smtClean="0">
              <a:latin typeface="Tahoma" pitchFamily="34" charset="0"/>
              <a:cs typeface="Tahoma" pitchFamily="34" charset="0"/>
            </a:rPr>
            <a:t>Койгородский</a:t>
          </a:r>
          <a:r>
            <a:rPr lang="ru-RU" sz="1400" kern="1200" dirty="0" smtClean="0">
              <a:latin typeface="Tahoma" pitchFamily="34" charset="0"/>
              <a:cs typeface="Tahoma" pitchFamily="34" charset="0"/>
            </a:rPr>
            <a:t>»</a:t>
          </a:r>
          <a:endParaRPr lang="ru-RU" sz="1400" kern="1200" dirty="0"/>
        </a:p>
      </dsp:txBody>
      <dsp:txXfrm rot="10800000">
        <a:off x="1435470" y="1657588"/>
        <a:ext cx="2469424" cy="1423238"/>
      </dsp:txXfrm>
    </dsp:sp>
    <dsp:sp modelId="{51E066F8-9C05-4E3C-ADC2-DB2400A615CD}">
      <dsp:nvSpPr>
        <dsp:cNvPr id="0" name=""/>
        <dsp:cNvSpPr/>
      </dsp:nvSpPr>
      <dsp:spPr>
        <a:xfrm>
          <a:off x="431582" y="1585572"/>
          <a:ext cx="1423238" cy="142323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B2AB2-7338-48A2-BFFA-785AB7A8B76F}">
      <dsp:nvSpPr>
        <dsp:cNvPr id="0" name=""/>
        <dsp:cNvSpPr/>
      </dsp:nvSpPr>
      <dsp:spPr>
        <a:xfrm rot="10800000">
          <a:off x="1079661" y="1657588"/>
          <a:ext cx="2825233" cy="1423238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608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ahoma" pitchFamily="34" charset="0"/>
              <a:cs typeface="Tahoma" pitchFamily="34" charset="0"/>
            </a:rPr>
            <a:t>Обеспечение устойчивого экономического развития муниципального района «</a:t>
          </a:r>
          <a:r>
            <a:rPr lang="ru-RU" sz="1300" kern="1200" dirty="0" err="1" smtClean="0">
              <a:latin typeface="Tahoma" pitchFamily="34" charset="0"/>
              <a:cs typeface="Tahoma" pitchFamily="34" charset="0"/>
            </a:rPr>
            <a:t>Койгородский</a:t>
          </a:r>
          <a:r>
            <a:rPr lang="ru-RU" sz="1300" kern="1200" dirty="0" smtClean="0">
              <a:latin typeface="Tahoma" pitchFamily="34" charset="0"/>
              <a:cs typeface="Tahoma" pitchFamily="34" charset="0"/>
            </a:rPr>
            <a:t>»</a:t>
          </a:r>
          <a:endParaRPr lang="ru-RU" sz="1300" kern="1200" dirty="0"/>
        </a:p>
      </dsp:txBody>
      <dsp:txXfrm rot="10800000">
        <a:off x="1435470" y="1657588"/>
        <a:ext cx="2469424" cy="1423238"/>
      </dsp:txXfrm>
    </dsp:sp>
    <dsp:sp modelId="{51E066F8-9C05-4E3C-ADC2-DB2400A615CD}">
      <dsp:nvSpPr>
        <dsp:cNvPr id="0" name=""/>
        <dsp:cNvSpPr/>
      </dsp:nvSpPr>
      <dsp:spPr>
        <a:xfrm>
          <a:off x="431582" y="1585572"/>
          <a:ext cx="1423238" cy="142323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B2AB2-7338-48A2-BFFA-785AB7A8B76F}">
      <dsp:nvSpPr>
        <dsp:cNvPr id="0" name=""/>
        <dsp:cNvSpPr/>
      </dsp:nvSpPr>
      <dsp:spPr>
        <a:xfrm rot="10800000">
          <a:off x="1079661" y="1657588"/>
          <a:ext cx="2825233" cy="1423238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608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ahoma" pitchFamily="34" charset="0"/>
              <a:cs typeface="Tahoma" pitchFamily="34" charset="0"/>
            </a:rPr>
            <a:t>Обеспечение потребностей населения и экономики МР «</a:t>
          </a:r>
          <a:r>
            <a:rPr lang="ru-RU" sz="1100" kern="1200" dirty="0" err="1" smtClean="0">
              <a:latin typeface="Tahoma" pitchFamily="34" charset="0"/>
              <a:cs typeface="Tahoma" pitchFamily="34" charset="0"/>
            </a:rPr>
            <a:t>Койгородский</a:t>
          </a:r>
          <a:r>
            <a:rPr lang="ru-RU" sz="1100" kern="1200" dirty="0" smtClean="0">
              <a:latin typeface="Tahoma" pitchFamily="34" charset="0"/>
              <a:cs typeface="Tahoma" pitchFamily="34" charset="0"/>
            </a:rPr>
            <a:t>» в качественных, доступных и безопасных услугах на автомобильном транспорте</a:t>
          </a:r>
          <a:endParaRPr lang="ru-RU" sz="1100" kern="1200" dirty="0"/>
        </a:p>
      </dsp:txBody>
      <dsp:txXfrm rot="10800000">
        <a:off x="1435470" y="1657588"/>
        <a:ext cx="2469424" cy="1423238"/>
      </dsp:txXfrm>
    </dsp:sp>
    <dsp:sp modelId="{51E066F8-9C05-4E3C-ADC2-DB2400A615CD}">
      <dsp:nvSpPr>
        <dsp:cNvPr id="0" name=""/>
        <dsp:cNvSpPr/>
      </dsp:nvSpPr>
      <dsp:spPr>
        <a:xfrm>
          <a:off x="431582" y="1585572"/>
          <a:ext cx="1423238" cy="142323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B2AB2-7338-48A2-BFFA-785AB7A8B76F}">
      <dsp:nvSpPr>
        <dsp:cNvPr id="0" name=""/>
        <dsp:cNvSpPr/>
      </dsp:nvSpPr>
      <dsp:spPr>
        <a:xfrm rot="10800000">
          <a:off x="1079661" y="1657588"/>
          <a:ext cx="2825233" cy="1423238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608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ahoma" pitchFamily="34" charset="0"/>
              <a:cs typeface="Tahoma" pitchFamily="34" charset="0"/>
            </a:rPr>
            <a:t>Создание условий для удовлетворения населения в качественном жилье и жилищно-коммунальных услугах</a:t>
          </a:r>
          <a:endParaRPr lang="ru-RU" sz="1300" kern="1200" dirty="0"/>
        </a:p>
      </dsp:txBody>
      <dsp:txXfrm rot="10800000">
        <a:off x="1435470" y="1657588"/>
        <a:ext cx="2469424" cy="1423238"/>
      </dsp:txXfrm>
    </dsp:sp>
    <dsp:sp modelId="{51E066F8-9C05-4E3C-ADC2-DB2400A615CD}">
      <dsp:nvSpPr>
        <dsp:cNvPr id="0" name=""/>
        <dsp:cNvSpPr/>
      </dsp:nvSpPr>
      <dsp:spPr>
        <a:xfrm>
          <a:off x="431582" y="1585572"/>
          <a:ext cx="1423238" cy="142323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B2AB2-7338-48A2-BFFA-785AB7A8B76F}">
      <dsp:nvSpPr>
        <dsp:cNvPr id="0" name=""/>
        <dsp:cNvSpPr/>
      </dsp:nvSpPr>
      <dsp:spPr>
        <a:xfrm rot="10800000">
          <a:off x="1079661" y="1657588"/>
          <a:ext cx="2825233" cy="1423238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608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ahoma" pitchFamily="34" charset="0"/>
              <a:cs typeface="Tahoma" pitchFamily="34" charset="0"/>
            </a:rPr>
            <a:t>Повышение доступности, качества  и эффективности системы образования с учетом потребностей граждан, общества, государства.</a:t>
          </a:r>
          <a:endParaRPr lang="ru-RU" sz="1200" kern="1200" dirty="0"/>
        </a:p>
      </dsp:txBody>
      <dsp:txXfrm rot="10800000">
        <a:off x="1435470" y="1657588"/>
        <a:ext cx="2469424" cy="1423238"/>
      </dsp:txXfrm>
    </dsp:sp>
    <dsp:sp modelId="{51E066F8-9C05-4E3C-ADC2-DB2400A615CD}">
      <dsp:nvSpPr>
        <dsp:cNvPr id="0" name=""/>
        <dsp:cNvSpPr/>
      </dsp:nvSpPr>
      <dsp:spPr>
        <a:xfrm>
          <a:off x="359566" y="1585572"/>
          <a:ext cx="1423238" cy="14232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B2AB2-7338-48A2-BFFA-785AB7A8B76F}">
      <dsp:nvSpPr>
        <dsp:cNvPr id="0" name=""/>
        <dsp:cNvSpPr/>
      </dsp:nvSpPr>
      <dsp:spPr>
        <a:xfrm rot="10800000">
          <a:off x="1079661" y="1657588"/>
          <a:ext cx="2825233" cy="1423238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608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ahoma" pitchFamily="34" charset="0"/>
              <a:cs typeface="Tahoma" pitchFamily="34" charset="0"/>
            </a:rPr>
            <a:t>Сохранение и развитие  культурного потенциала  населения  Койгородского района</a:t>
          </a:r>
          <a:endParaRPr lang="ru-RU" sz="1300" kern="1200" dirty="0"/>
        </a:p>
      </dsp:txBody>
      <dsp:txXfrm rot="10800000">
        <a:off x="1435470" y="1657588"/>
        <a:ext cx="2469424" cy="1423238"/>
      </dsp:txXfrm>
    </dsp:sp>
    <dsp:sp modelId="{51E066F8-9C05-4E3C-ADC2-DB2400A615CD}">
      <dsp:nvSpPr>
        <dsp:cNvPr id="0" name=""/>
        <dsp:cNvSpPr/>
      </dsp:nvSpPr>
      <dsp:spPr>
        <a:xfrm>
          <a:off x="431582" y="1657588"/>
          <a:ext cx="1423238" cy="14232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B2AB2-7338-48A2-BFFA-785AB7A8B76F}">
      <dsp:nvSpPr>
        <dsp:cNvPr id="0" name=""/>
        <dsp:cNvSpPr/>
      </dsp:nvSpPr>
      <dsp:spPr>
        <a:xfrm rot="10800000">
          <a:off x="1079661" y="1657588"/>
          <a:ext cx="2825233" cy="1423238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608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ahoma" pitchFamily="34" charset="0"/>
              <a:cs typeface="Tahoma" pitchFamily="34" charset="0"/>
            </a:rPr>
            <a:t>Совершенствование системы физической культуры и спорта, создание благоприятных условий для развития массовой физической культуры и спорта</a:t>
          </a:r>
          <a:endParaRPr lang="ru-RU" sz="1200" kern="1200" dirty="0"/>
        </a:p>
      </dsp:txBody>
      <dsp:txXfrm rot="10800000">
        <a:off x="1435470" y="1657588"/>
        <a:ext cx="2469424" cy="1423238"/>
      </dsp:txXfrm>
    </dsp:sp>
    <dsp:sp modelId="{51E066F8-9C05-4E3C-ADC2-DB2400A615CD}">
      <dsp:nvSpPr>
        <dsp:cNvPr id="0" name=""/>
        <dsp:cNvSpPr/>
      </dsp:nvSpPr>
      <dsp:spPr>
        <a:xfrm>
          <a:off x="431582" y="1657588"/>
          <a:ext cx="1423238" cy="14232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8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9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0.29133</cdr:x>
      <cdr:y>0.06849</cdr:y>
    </cdr:from>
    <cdr:to>
      <cdr:x>0.36795</cdr:x>
      <cdr:y>0.17848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147424">
          <a:off x="2397537" y="309979"/>
          <a:ext cx="630507" cy="497805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1%</a:t>
          </a:r>
          <a:endParaRPr lang="ru-RU" dirty="0"/>
        </a:p>
      </cdr:txBody>
    </cdr:sp>
  </cdr:relSizeAnchor>
  <cdr:relSizeAnchor xmlns:cdr="http://schemas.openxmlformats.org/drawingml/2006/chartDrawing">
    <cdr:from>
      <cdr:x>0.41366</cdr:x>
      <cdr:y>0.09903</cdr:y>
    </cdr:from>
    <cdr:to>
      <cdr:x>0.49852</cdr:x>
      <cdr:y>0.22752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9478487">
          <a:off x="3404256" y="448206"/>
          <a:ext cx="698364" cy="581541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0,2%</a:t>
          </a:r>
          <a:endParaRPr lang="ru-RU" dirty="0"/>
        </a:p>
      </cdr:txBody>
    </cdr:sp>
  </cdr:relSizeAnchor>
  <cdr:relSizeAnchor xmlns:cdr="http://schemas.openxmlformats.org/drawingml/2006/chartDrawing">
    <cdr:from>
      <cdr:x>0.59365</cdr:x>
      <cdr:y>0.13799</cdr:y>
    </cdr:from>
    <cdr:to>
      <cdr:x>0.67648</cdr:x>
      <cdr:y>0.26546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2314242">
          <a:off x="4885538" y="624554"/>
          <a:ext cx="681661" cy="576894"/>
        </a:xfrm>
        <a:prstGeom xmlns:a="http://schemas.openxmlformats.org/drawingml/2006/main" prst="rightArrow">
          <a:avLst/>
        </a:prstGeom>
        <a:gradFill xmlns:a="http://schemas.openxmlformats.org/drawingml/2006/main">
          <a:gsLst>
            <a:gs pos="0">
              <a:schemeClr val="accent1">
                <a:tint val="50000"/>
                <a:satMod val="300000"/>
              </a:schemeClr>
            </a:gs>
            <a:gs pos="54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</a:gradFill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1,7%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0.73625</cdr:x>
      <cdr:y>0.19724</cdr:y>
    </cdr:from>
    <cdr:to>
      <cdr:x>0.82375</cdr:x>
      <cdr:y>0.31188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6059016" y="892696"/>
          <a:ext cx="720080" cy="518857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0%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0.85764</cdr:x>
      <cdr:y>0.7875</cdr:y>
    </cdr:from>
    <cdr:to>
      <cdr:x>0.9</cdr:x>
      <cdr:y>0.84093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28384" y="4536504"/>
          <a:ext cx="396552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ahoma" pitchFamily="34" charset="0"/>
              <a:cs typeface="Tahoma" pitchFamily="34" charset="0"/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0.63939</cdr:x>
      <cdr:y>0.33037</cdr:y>
    </cdr:from>
    <cdr:to>
      <cdr:x>0.7578</cdr:x>
      <cdr:y>0.37301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2927359" y="1908017"/>
          <a:ext cx="54213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4,1%</a:t>
          </a:r>
        </a:p>
      </cdr:txBody>
    </cdr:sp>
  </cdr:relSizeAnchor>
  <cdr:relSizeAnchor xmlns:cdr="http://schemas.openxmlformats.org/drawingml/2006/chartDrawing">
    <cdr:from>
      <cdr:x>0.36053</cdr:x>
      <cdr:y>0.30896</cdr:y>
    </cdr:from>
    <cdr:to>
      <cdr:x>0.47894</cdr:x>
      <cdr:y>0.35159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1650625" y="1784350"/>
          <a:ext cx="54213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5,3%</a:t>
          </a:r>
        </a:p>
      </cdr:txBody>
    </cdr:sp>
  </cdr:relSizeAnchor>
  <cdr:relSizeAnchor xmlns:cdr="http://schemas.openxmlformats.org/drawingml/2006/chartDrawing">
    <cdr:from>
      <cdr:x>0.14539</cdr:x>
      <cdr:y>0.38263</cdr:y>
    </cdr:from>
    <cdr:to>
      <cdr:x>0.2638</cdr:x>
      <cdr:y>0.42526</cdr:y>
    </cdr:to>
    <cdr:sp macro="" textlink="">
      <cdr:nvSpPr>
        <cdr:cNvPr id="4" name="TextBox 9"/>
        <cdr:cNvSpPr txBox="1"/>
      </cdr:nvSpPr>
      <cdr:spPr>
        <a:xfrm xmlns:a="http://schemas.openxmlformats.org/drawingml/2006/main">
          <a:off x="665646" y="2209800"/>
          <a:ext cx="54213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9,7%</a:t>
          </a:r>
        </a:p>
      </cdr:txBody>
    </cdr:sp>
  </cdr:relSizeAnchor>
  <cdr:relSizeAnchor xmlns:cdr="http://schemas.openxmlformats.org/drawingml/2006/chartDrawing">
    <cdr:from>
      <cdr:x>0.22426</cdr:x>
      <cdr:y>0.33037</cdr:y>
    </cdr:from>
    <cdr:to>
      <cdr:x>0.34267</cdr:x>
      <cdr:y>0.37301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1026736" y="1908017"/>
          <a:ext cx="54213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5,8%</a:t>
          </a:r>
        </a:p>
      </cdr:txBody>
    </cdr:sp>
  </cdr:relSizeAnchor>
  <cdr:relSizeAnchor xmlns:cdr="http://schemas.openxmlformats.org/drawingml/2006/chartDrawing">
    <cdr:from>
      <cdr:x>0.6446</cdr:x>
      <cdr:y>0.28613</cdr:y>
    </cdr:from>
    <cdr:to>
      <cdr:x>0.76301</cdr:x>
      <cdr:y>0.32877</cdr:y>
    </cdr:to>
    <cdr:sp macro="" textlink="">
      <cdr:nvSpPr>
        <cdr:cNvPr id="6" name="TextBox 9"/>
        <cdr:cNvSpPr txBox="1"/>
      </cdr:nvSpPr>
      <cdr:spPr>
        <a:xfrm xmlns:a="http://schemas.openxmlformats.org/drawingml/2006/main">
          <a:off x="2951185" y="1652508"/>
          <a:ext cx="54213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0,3%</a:t>
          </a:r>
        </a:p>
      </cdr:txBody>
    </cdr:sp>
  </cdr:relSizeAnchor>
  <cdr:relSizeAnchor xmlns:cdr="http://schemas.openxmlformats.org/drawingml/2006/chartDrawing">
    <cdr:from>
      <cdr:x>0.27436</cdr:x>
      <cdr:y>0.28764</cdr:y>
    </cdr:from>
    <cdr:to>
      <cdr:x>0.39278</cdr:x>
      <cdr:y>0.33028</cdr:y>
    </cdr:to>
    <cdr:sp macro="" textlink="">
      <cdr:nvSpPr>
        <cdr:cNvPr id="7" name="TextBox 9"/>
        <cdr:cNvSpPr txBox="1"/>
      </cdr:nvSpPr>
      <cdr:spPr>
        <a:xfrm xmlns:a="http://schemas.openxmlformats.org/drawingml/2006/main">
          <a:off x="1256135" y="1661239"/>
          <a:ext cx="54213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1,2%</a:t>
          </a:r>
        </a:p>
      </cdr:txBody>
    </cdr:sp>
  </cdr:relSizeAnchor>
  <cdr:relSizeAnchor xmlns:cdr="http://schemas.openxmlformats.org/drawingml/2006/chartDrawing">
    <cdr:from>
      <cdr:x>0.46694</cdr:x>
      <cdr:y>0.25534</cdr:y>
    </cdr:from>
    <cdr:to>
      <cdr:x>0.58542</cdr:x>
      <cdr:y>0.29934</cdr:y>
    </cdr:to>
    <cdr:sp macro="" textlink="">
      <cdr:nvSpPr>
        <cdr:cNvPr id="8" name="TextBox 9"/>
        <cdr:cNvSpPr txBox="1"/>
      </cdr:nvSpPr>
      <cdr:spPr>
        <a:xfrm xmlns:a="http://schemas.openxmlformats.org/drawingml/2006/main">
          <a:off x="2137801" y="1474674"/>
          <a:ext cx="542443" cy="2541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0,1%</a:t>
          </a:r>
        </a:p>
      </cdr:txBody>
    </cdr:sp>
  </cdr:relSizeAnchor>
  <cdr:relSizeAnchor xmlns:cdr="http://schemas.openxmlformats.org/drawingml/2006/chartDrawing">
    <cdr:from>
      <cdr:x>0.53141</cdr:x>
      <cdr:y>0.30675</cdr:y>
    </cdr:from>
    <cdr:to>
      <cdr:x>0.64982</cdr:x>
      <cdr:y>0.34939</cdr:y>
    </cdr:to>
    <cdr:sp macro="" textlink="">
      <cdr:nvSpPr>
        <cdr:cNvPr id="9" name="TextBox 9"/>
        <cdr:cNvSpPr txBox="1"/>
      </cdr:nvSpPr>
      <cdr:spPr>
        <a:xfrm xmlns:a="http://schemas.openxmlformats.org/drawingml/2006/main">
          <a:off x="2432968" y="1771593"/>
          <a:ext cx="54213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8,0%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0.20028</cdr:x>
      <cdr:y>0.47143</cdr:y>
    </cdr:from>
    <cdr:to>
      <cdr:x>0.27373</cdr:x>
      <cdr:y>0.52333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67316" y="2376264"/>
          <a:ext cx="648072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dirty="0" smtClean="0">
              <a:latin typeface="Tahoma" pitchFamily="34" charset="0"/>
              <a:cs typeface="Tahoma" pitchFamily="34" charset="0"/>
            </a:rPr>
            <a:t>67,4%</a:t>
          </a:r>
        </a:p>
      </cdr:txBody>
    </cdr:sp>
  </cdr:relSizeAnchor>
  <cdr:relSizeAnchor xmlns:cdr="http://schemas.openxmlformats.org/drawingml/2006/chartDrawing">
    <cdr:from>
      <cdr:x>0.42877</cdr:x>
      <cdr:y>0.14286</cdr:y>
    </cdr:from>
    <cdr:to>
      <cdr:x>0.50222</cdr:x>
      <cdr:y>0.19476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83540" y="720080"/>
          <a:ext cx="648072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dirty="0" smtClean="0">
              <a:latin typeface="Tahoma" pitchFamily="34" charset="0"/>
              <a:cs typeface="Tahoma" pitchFamily="34" charset="0"/>
            </a:rPr>
            <a:t>0,06%</a:t>
          </a:r>
        </a:p>
      </cdr:txBody>
    </cdr:sp>
  </cdr:relSizeAnchor>
  <cdr:relSizeAnchor xmlns:cdr="http://schemas.openxmlformats.org/drawingml/2006/chartDrawing">
    <cdr:from>
      <cdr:x>0.51854</cdr:x>
      <cdr:y>0.14286</cdr:y>
    </cdr:from>
    <cdr:to>
      <cdr:x>0.59198</cdr:x>
      <cdr:y>0.19476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575628" y="720080"/>
          <a:ext cx="648072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dirty="0" smtClean="0">
              <a:latin typeface="Tahoma" pitchFamily="34" charset="0"/>
              <a:cs typeface="Tahoma" pitchFamily="34" charset="0"/>
            </a:rPr>
            <a:t>1,7%</a:t>
          </a:r>
        </a:p>
      </cdr:txBody>
    </cdr:sp>
  </cdr:relSizeAnchor>
  <cdr:relSizeAnchor xmlns:cdr="http://schemas.openxmlformats.org/drawingml/2006/chartDrawing">
    <cdr:from>
      <cdr:x>0.53486</cdr:x>
      <cdr:y>0.22857</cdr:y>
    </cdr:from>
    <cdr:to>
      <cdr:x>0.6083</cdr:x>
      <cdr:y>0.28047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719644" y="1152128"/>
          <a:ext cx="648072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dirty="0" smtClean="0">
              <a:latin typeface="Tahoma" pitchFamily="34" charset="0"/>
              <a:cs typeface="Tahoma" pitchFamily="34" charset="0"/>
            </a:rPr>
            <a:t>13,4%</a:t>
          </a:r>
        </a:p>
      </cdr:txBody>
    </cdr:sp>
  </cdr:relSizeAnchor>
  <cdr:relSizeAnchor xmlns:cdr="http://schemas.openxmlformats.org/drawingml/2006/chartDrawing">
    <cdr:from>
      <cdr:x>0.68991</cdr:x>
      <cdr:y>0.28571</cdr:y>
    </cdr:from>
    <cdr:to>
      <cdr:x>0.76335</cdr:x>
      <cdr:y>0.33762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087796" y="1440160"/>
          <a:ext cx="648072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dirty="0" smtClean="0">
              <a:latin typeface="Tahoma" pitchFamily="34" charset="0"/>
              <a:cs typeface="Tahoma" pitchFamily="34" charset="0"/>
            </a:rPr>
            <a:t>2,8%</a:t>
          </a:r>
        </a:p>
      </cdr:txBody>
    </cdr:sp>
  </cdr:relSizeAnchor>
  <cdr:relSizeAnchor xmlns:cdr="http://schemas.openxmlformats.org/drawingml/2006/chartDrawing">
    <cdr:from>
      <cdr:x>0.72255</cdr:x>
      <cdr:y>0.32857</cdr:y>
    </cdr:from>
    <cdr:to>
      <cdr:x>0.79599</cdr:x>
      <cdr:y>0.38047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375828" y="1656184"/>
          <a:ext cx="648072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dirty="0" smtClean="0">
              <a:latin typeface="Tahoma" pitchFamily="34" charset="0"/>
              <a:cs typeface="Tahoma" pitchFamily="34" charset="0"/>
            </a:rPr>
            <a:t>1,0%</a:t>
          </a:r>
        </a:p>
      </cdr:txBody>
    </cdr:sp>
  </cdr:relSizeAnchor>
  <cdr:relSizeAnchor xmlns:cdr="http://schemas.openxmlformats.org/drawingml/2006/chartDrawing">
    <cdr:from>
      <cdr:x>0.68175</cdr:x>
      <cdr:y>0.37143</cdr:y>
    </cdr:from>
    <cdr:to>
      <cdr:x>0.75519</cdr:x>
      <cdr:y>0.42333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015788" y="1872208"/>
          <a:ext cx="648072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dirty="0" smtClean="0">
              <a:latin typeface="Tahoma" pitchFamily="34" charset="0"/>
              <a:cs typeface="Tahoma" pitchFamily="34" charset="0"/>
            </a:rPr>
            <a:t>2,3%</a:t>
          </a:r>
        </a:p>
      </cdr:txBody>
    </cdr:sp>
  </cdr:relSizeAnchor>
  <cdr:relSizeAnchor xmlns:cdr="http://schemas.openxmlformats.org/drawingml/2006/chartDrawing">
    <cdr:from>
      <cdr:x>0.6083</cdr:x>
      <cdr:y>0.45714</cdr:y>
    </cdr:from>
    <cdr:to>
      <cdr:x>0.68175</cdr:x>
      <cdr:y>0.50904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367716" y="2304256"/>
          <a:ext cx="648072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dirty="0" smtClean="0">
              <a:latin typeface="Tahoma" pitchFamily="34" charset="0"/>
              <a:cs typeface="Tahoma" pitchFamily="34" charset="0"/>
            </a:rPr>
            <a:t>11,3%</a:t>
          </a:r>
        </a:p>
      </cdr:txBody>
    </cdr:sp>
  </cdr:relSizeAnchor>
  <cdr:relSizeAnchor xmlns:cdr="http://schemas.openxmlformats.org/drawingml/2006/chartDrawing">
    <cdr:from>
      <cdr:x>0.5675</cdr:x>
      <cdr:y>0.64286</cdr:y>
    </cdr:from>
    <cdr:to>
      <cdr:x>0.64094</cdr:x>
      <cdr:y>0.69476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007676" y="3240360"/>
          <a:ext cx="648072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dirty="0" smtClean="0">
              <a:latin typeface="Tahoma" pitchFamily="34" charset="0"/>
              <a:cs typeface="Tahoma" pitchFamily="34" charset="0"/>
            </a:rPr>
            <a:t>0,04%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DB30E0-016F-4E11-9243-195179A953A9}" type="datetimeFigureOut">
              <a:rPr lang="ru-RU"/>
              <a:pPr>
                <a:defRPr/>
              </a:pPr>
              <a:t>09.12.2016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0822"/>
            <a:ext cx="5438775" cy="4442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7F2A96-1062-465F-88F5-1C6F2EA30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020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CA662-74B2-4B28-ABB3-F37BEE4D05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F2A96-1062-465F-88F5-1C6F2EA30048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3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/>
              <a:pPr>
                <a:defRPr/>
              </a:pPr>
              <a:t>09.12.2016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/>
              <a:pPr>
                <a:defRPr/>
              </a:pPr>
              <a:t>09.12.2016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/>
              <a:pPr>
                <a:defRPr/>
              </a:pPr>
              <a:t>09.12.2016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/>
              <a:pPr>
                <a:defRPr/>
              </a:pPr>
              <a:t>09.12.2016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16779" y="127557"/>
            <a:ext cx="287104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cs typeface="Tahoma" pitchFamily="34" charset="0"/>
              </a:rPr>
              <a:t>администрации МР «</a:t>
            </a:r>
            <a:r>
              <a:rPr lang="ru-RU" sz="1200" i="1" dirty="0" err="1" smtClean="0">
                <a:solidFill>
                  <a:schemeClr val="tx1"/>
                </a:solidFill>
                <a:cs typeface="Tahoma" pitchFamily="34" charset="0"/>
              </a:rPr>
              <a:t>Койгородский</a:t>
            </a:r>
            <a:r>
              <a:rPr lang="ru-RU" sz="1200" i="1" dirty="0" smtClean="0">
                <a:solidFill>
                  <a:schemeClr val="tx1"/>
                </a:solidFill>
                <a:cs typeface="Tahoma" pitchFamily="34" charset="0"/>
              </a:rPr>
              <a:t>»</a:t>
            </a:r>
            <a:endParaRPr lang="ru-RU" sz="1200" i="1" dirty="0">
              <a:solidFill>
                <a:schemeClr val="tx1"/>
              </a:solidFill>
              <a:cs typeface="Tahoma" pitchFamily="34" charset="0"/>
            </a:endParaRP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2987824" y="-1"/>
            <a:ext cx="0" cy="7738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/>
              <a:pPr>
                <a:defRPr/>
              </a:pPr>
              <a:t>09.12.2016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395536" y="271463"/>
            <a:ext cx="2752677" cy="608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cs typeface="Tahoma" pitchFamily="34" charset="0"/>
              </a:rPr>
              <a:t>Администрации МР «</a:t>
            </a:r>
            <a:r>
              <a:rPr lang="ru-RU" sz="1200" i="1" dirty="0" err="1" smtClean="0">
                <a:solidFill>
                  <a:schemeClr val="tx1"/>
                </a:solidFill>
                <a:cs typeface="Tahoma" pitchFamily="34" charset="0"/>
              </a:rPr>
              <a:t>Койгородский</a:t>
            </a:r>
            <a:r>
              <a:rPr lang="ru-RU" sz="1200" i="1" dirty="0" smtClean="0">
                <a:solidFill>
                  <a:schemeClr val="tx1"/>
                </a:solidFill>
                <a:cs typeface="Tahoma" pitchFamily="34" charset="0"/>
              </a:rPr>
              <a:t>»</a:t>
            </a:r>
            <a:endParaRPr lang="ru-RU" sz="1200" i="1" dirty="0">
              <a:solidFill>
                <a:schemeClr val="tx1"/>
              </a:solidFill>
              <a:cs typeface="Tahoma" pitchFamily="34" charset="0"/>
            </a:endParaRP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/>
              <a:pPr>
                <a:defRPr/>
              </a:pPr>
              <a:t>09.12.2016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/>
              <a:pPr>
                <a:defRPr/>
              </a:pPr>
              <a:t>09.12.2016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/>
              <a:pPr>
                <a:defRPr/>
              </a:pPr>
              <a:t>09.12.2016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/>
              <a:pPr>
                <a:defRPr/>
              </a:pPr>
              <a:t>09.12.2016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/>
              <a:pPr>
                <a:defRPr/>
              </a:pPr>
              <a:t>09.12.2016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/>
              <a:pPr>
                <a:defRPr/>
              </a:pPr>
              <a:t>09.12.2016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/>
              <a:pPr>
                <a:defRPr/>
              </a:pPr>
              <a:t>09.12.2016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/>
              <a:pPr>
                <a:defRPr/>
              </a:pPr>
              <a:t>09.12.2016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koig_finupr@mail.ru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8060432" cy="316835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000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«Бюджет для граждан» </a:t>
            </a:r>
            <a:br>
              <a:rPr lang="ru-RU" sz="5000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000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проекту </a:t>
            </a:r>
            <a:r>
              <a:rPr lang="ru-RU" sz="5000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бюджета</a:t>
            </a:r>
            <a:r>
              <a:rPr lang="ru-RU" sz="4800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000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МР «</a:t>
            </a:r>
            <a:r>
              <a:rPr lang="ru-RU" sz="4800" spc="50" dirty="0" err="1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Койгородский</a:t>
            </a:r>
            <a:r>
              <a:rPr lang="ru-RU" sz="4800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br>
              <a:rPr lang="ru-RU" sz="4800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2017 год и плановый период 2018 и 2019 годов</a:t>
            </a:r>
            <a:endParaRPr lang="ru-RU" sz="4800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0677" y="1642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Финансовое управление</a:t>
            </a:r>
          </a:p>
          <a:p>
            <a:pPr algn="ctr"/>
            <a:r>
              <a:rPr lang="ru-RU" dirty="0"/>
              <a:t>администрации МР «</a:t>
            </a:r>
            <a:r>
              <a:rPr lang="ru-RU" dirty="0" err="1"/>
              <a:t>Койгородский</a:t>
            </a:r>
            <a:r>
              <a:rPr lang="ru-RU" dirty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Дефицит и источники финансирования дефицита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888021"/>
              </p:ext>
            </p:extLst>
          </p:nvPr>
        </p:nvGraphicFramePr>
        <p:xfrm>
          <a:off x="399785" y="1481213"/>
          <a:ext cx="8350779" cy="37162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91205"/>
                <a:gridCol w="1220386"/>
                <a:gridCol w="1220386"/>
                <a:gridCol w="1318802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Источники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 2016 год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Ожидаемое исполнение 2016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Проект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2017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450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Кредиты </a:t>
                      </a:r>
                      <a:r>
                        <a:rPr lang="ru-RU" sz="1400" u="none" strike="noStrike" dirty="0">
                          <a:effectLst/>
                        </a:rPr>
                        <a:t>кредитных организаций в валюте Российской </a:t>
                      </a:r>
                      <a:r>
                        <a:rPr lang="ru-RU" sz="1400" u="none" strike="noStrike" dirty="0" smtClean="0">
                          <a:effectLst/>
                        </a:rPr>
                        <a:t>Федерации (привлечение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518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Кредиты кредитных организаций в валюте Российской Федерации</a:t>
                      </a:r>
                    </a:p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(погашение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-2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614,1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-2 614,1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-4942,9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398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Бюджетные </a:t>
                      </a:r>
                      <a:r>
                        <a:rPr lang="ru-RU" sz="1400" u="none" strike="noStrike" dirty="0">
                          <a:effectLst/>
                        </a:rPr>
                        <a:t>кредиты от других бюджетов бюджетной системы Российской </a:t>
                      </a:r>
                      <a:r>
                        <a:rPr lang="ru-RU" sz="1400" u="none" strike="noStrike" dirty="0" smtClean="0">
                          <a:effectLst/>
                        </a:rPr>
                        <a:t>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254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Изменение </a:t>
                      </a:r>
                      <a:r>
                        <a:rPr lang="ru-RU" sz="1400" u="none" strike="noStrike" dirty="0">
                          <a:effectLst/>
                        </a:rPr>
                        <a:t>остатков средств на счетах по учету средств бюджета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33 589,05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26 172,2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39883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Средства от продажи акций и иных форм участия в капитале, находящихся в собственности  городских округов</a:t>
                      </a:r>
                      <a:endParaRPr lang="ru-RU" sz="1400" u="none" strike="noStrike" dirty="0" smtClean="0">
                        <a:effectLst/>
                      </a:endParaRPr>
                    </a:p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231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</a:rPr>
                        <a:t>Всего источников </a:t>
                      </a:r>
                      <a:r>
                        <a:rPr lang="ru-RU" sz="1400" b="1" u="none" strike="noStrike" dirty="0">
                          <a:effectLst/>
                        </a:rPr>
                        <a:t>финансирования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дефицита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30 975,0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23 558,1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-4 942,9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76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F1434C-7C76-4E5C-941E-BB203F85CA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7909459" y="1218679"/>
            <a:ext cx="93006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тыс. </a:t>
            </a:r>
            <a:r>
              <a:rPr lang="ru-RU" sz="1400" dirty="0">
                <a:cs typeface="Tahoma" pitchFamily="34" charset="0"/>
              </a:rPr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Муниципальный долг</a:t>
            </a:r>
            <a:endParaRPr lang="ru-RU" dirty="0">
              <a:solidFill>
                <a:srgbClr val="0066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528365"/>
              </p:ext>
            </p:extLst>
          </p:nvPr>
        </p:nvGraphicFramePr>
        <p:xfrm>
          <a:off x="0" y="-171400"/>
          <a:ext cx="9144000" cy="377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430705"/>
              </p:ext>
            </p:extLst>
          </p:nvPr>
        </p:nvGraphicFramePr>
        <p:xfrm>
          <a:off x="395536" y="4581128"/>
          <a:ext cx="8136904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864096"/>
                <a:gridCol w="864096"/>
                <a:gridCol w="864096"/>
                <a:gridCol w="864096"/>
                <a:gridCol w="864096"/>
                <a:gridCol w="864096"/>
                <a:gridCol w="936104"/>
              </a:tblGrid>
              <a:tr h="53024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Проценты за использование кредитом,</a:t>
                      </a:r>
                    </a:p>
                    <a:p>
                      <a:pPr algn="ctr"/>
                      <a:r>
                        <a:rPr lang="ru-RU" sz="1600" dirty="0" smtClean="0"/>
                        <a:t> тыс. руб.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2013 год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 год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 год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 anchor="ctr"/>
                </a:tc>
              </a:tr>
              <a:tr h="76590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491,8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632,7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579,5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467,3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163,5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24,6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3645024"/>
            <a:ext cx="799288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 соответствии с п. 3 ст. 107 Бюджетного кодекса РФ предельный объем муниципального долга на 2017 год составляет 27 509,4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8973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66FF"/>
                </a:solidFill>
              </a:rPr>
              <a:t>Динамика доходов и расходов бюджета</a:t>
            </a:r>
          </a:p>
        </p:txBody>
      </p:sp>
      <p:sp>
        <p:nvSpPr>
          <p:cNvPr id="2870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21413" y="6506369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18C1DE-AD17-42EB-8B48-B38965B148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737475"/>
              </p:ext>
            </p:extLst>
          </p:nvPr>
        </p:nvGraphicFramePr>
        <p:xfrm>
          <a:off x="251520" y="1484784"/>
          <a:ext cx="871296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5445224"/>
            <a:ext cx="1800200" cy="3079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-------Факт-------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6136" y="5443736"/>
            <a:ext cx="3024336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---------------План--------------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7602" y="5445224"/>
            <a:ext cx="720080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План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5" y="5445224"/>
            <a:ext cx="1296144" cy="306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Ожидаемое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177007"/>
            <a:ext cx="93006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тыс. </a:t>
            </a:r>
            <a:r>
              <a:rPr lang="ru-RU" sz="1400" dirty="0">
                <a:cs typeface="Tahoma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32629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Структура доходов бюджета 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 в 2013-2019 годах.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44408" y="748948"/>
            <a:ext cx="9361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err="1">
                <a:latin typeface="Tahoma" pitchFamily="34" charset="0"/>
                <a:cs typeface="Tahoma" pitchFamily="34" charset="0"/>
              </a:rPr>
              <a:t>т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ыс.руб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59210"/>
              </p:ext>
            </p:extLst>
          </p:nvPr>
        </p:nvGraphicFramePr>
        <p:xfrm>
          <a:off x="68574" y="1037166"/>
          <a:ext cx="8967922" cy="5381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7362"/>
                <a:gridCol w="648072"/>
                <a:gridCol w="648072"/>
                <a:gridCol w="648072"/>
                <a:gridCol w="936104"/>
                <a:gridCol w="720080"/>
                <a:gridCol w="720080"/>
                <a:gridCol w="720080"/>
              </a:tblGrid>
              <a:tr h="56152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Наименование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2013 г.</a:t>
                      </a:r>
                    </a:p>
                    <a:p>
                      <a:pPr algn="ctr"/>
                      <a:r>
                        <a:rPr lang="ru-RU" sz="800" dirty="0" smtClean="0"/>
                        <a:t>(факт)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2014 г.</a:t>
                      </a:r>
                    </a:p>
                    <a:p>
                      <a:pPr algn="ctr"/>
                      <a:r>
                        <a:rPr lang="ru-RU" sz="800" dirty="0" smtClean="0"/>
                        <a:t>(факт)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2015 г.</a:t>
                      </a:r>
                    </a:p>
                    <a:p>
                      <a:pPr algn="ctr"/>
                      <a:r>
                        <a:rPr lang="ru-RU" sz="800" dirty="0" smtClean="0"/>
                        <a:t>(факт)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2016 г.</a:t>
                      </a:r>
                    </a:p>
                    <a:p>
                      <a:pPr algn="ctr"/>
                      <a:r>
                        <a:rPr lang="ru-RU" sz="800" dirty="0" smtClean="0"/>
                        <a:t>(ожидаемое)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2017 г.</a:t>
                      </a:r>
                    </a:p>
                    <a:p>
                      <a:pPr algn="ctr"/>
                      <a:r>
                        <a:rPr lang="ru-RU" sz="800" dirty="0" smtClean="0"/>
                        <a:t>(прогноз)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2018 г.</a:t>
                      </a:r>
                    </a:p>
                    <a:p>
                      <a:pPr algn="ctr"/>
                      <a:r>
                        <a:rPr lang="ru-RU" sz="800" dirty="0" smtClean="0"/>
                        <a:t>(прогноз)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2019 г.</a:t>
                      </a:r>
                    </a:p>
                    <a:p>
                      <a:pPr algn="ctr"/>
                      <a:r>
                        <a:rPr lang="ru-RU" sz="800" dirty="0" smtClean="0"/>
                        <a:t>(прогноз)</a:t>
                      </a:r>
                      <a:endParaRPr lang="ru-RU" sz="800" dirty="0"/>
                    </a:p>
                  </a:txBody>
                  <a:tcPr anchor="ctr"/>
                </a:tc>
              </a:tr>
              <a:tr h="18625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ДОХОДЫ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398 737,7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462279,4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372315,2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389918,8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309495,5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257974,2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259920,2</a:t>
                      </a:r>
                      <a:endParaRPr lang="ru-RU" sz="800" b="0" dirty="0"/>
                    </a:p>
                  </a:txBody>
                  <a:tcPr anchor="ctr"/>
                </a:tc>
              </a:tr>
              <a:tr h="26093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НАЛОГОВЫЕ И НЕНАЛОГОВЫЕ ДОХОДЫ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90056,7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96743,6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111317,1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108735,5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109353,4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108600,0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109361,8</a:t>
                      </a:r>
                      <a:endParaRPr lang="ru-RU" sz="800" b="0" dirty="0"/>
                    </a:p>
                  </a:txBody>
                  <a:tcPr anchor="ctr"/>
                </a:tc>
              </a:tr>
              <a:tr h="23207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БЕЗВОЗМЕЗДНЫЕ ПОСТУПЛЕНИЯ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308681,0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365535,8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260998,1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281183,3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200142,1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149374,2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150558,4</a:t>
                      </a:r>
                      <a:endParaRPr lang="ru-RU" sz="800" b="0" dirty="0"/>
                    </a:p>
                  </a:txBody>
                  <a:tcPr anchor="ctr"/>
                </a:tc>
              </a:tr>
              <a:tr h="415994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Безвозмездные поступления от других бюджетов бюджетной системы Российской Федерации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299981,4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362904,9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259020,6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274577,4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200142,1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149374,2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150558,4</a:t>
                      </a:r>
                      <a:endParaRPr lang="ru-RU" sz="800" dirty="0"/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800" u="none" strike="noStrike" kern="1200" baseline="0" dirty="0" smtClean="0"/>
                        <a:t>Дотации бюджетам субъектов Российской Федерации и муниципальных образований 	</a:t>
                      </a:r>
                      <a:endParaRPr lang="ru-RU" sz="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105393,3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70603,3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64783,7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62381,0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48847,5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572,3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1284,5</a:t>
                      </a:r>
                      <a:endParaRPr lang="ru-RU" sz="800" dirty="0"/>
                    </a:p>
                  </a:txBody>
                  <a:tcPr anchor="ctr"/>
                </a:tc>
              </a:tr>
              <a:tr h="312792">
                <a:tc>
                  <a:txBody>
                    <a:bodyPr/>
                    <a:lstStyle/>
                    <a:p>
                      <a:pPr algn="l"/>
                      <a:r>
                        <a:rPr lang="ru-RU" sz="800" u="none" strike="noStrike" kern="1200" baseline="0" dirty="0" smtClean="0"/>
                        <a:t>Дотации бюджетам субъектов Российской Федерации на выравнивание бюджетной обеспеченности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72846,0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22419,6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24481,1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15356,8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13062,1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572,3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1284,5</a:t>
                      </a:r>
                      <a:endParaRPr lang="ru-RU" sz="800" dirty="0"/>
                    </a:p>
                  </a:txBody>
                  <a:tcPr anchor="ctr"/>
                </a:tc>
              </a:tr>
              <a:tr h="33755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Дотации бюджетам субъектов Российской Федерации на поддержку мер по обеспечению сбалансированности бюджетов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32547,3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40183,7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40302,6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47024,2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35785,4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</a:tr>
              <a:tr h="456416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Дотации бюджетам на поощрение достижения наилучших показателей деятельности органов исполнительной власти субъектов РФ и органов местного самоуправления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8000,0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</a:tr>
              <a:tr h="28724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Субсидии бюджетам бюджетной системы Российской Федерации (межбюджетные субсидии)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58684,8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83589,7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37039,6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46461,3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352,1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366,1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366,1</a:t>
                      </a:r>
                      <a:endParaRPr lang="ru-RU" sz="800" dirty="0"/>
                    </a:p>
                  </a:txBody>
                  <a:tcPr anchor="ctr"/>
                </a:tc>
              </a:tr>
              <a:tr h="31200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Субвенции бюджетам субъектов Российской Федерации и муниципальных образований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102765,3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146899,6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152373,8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159971,5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147701,7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145072,1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145434,4</a:t>
                      </a:r>
                      <a:endParaRPr lang="ru-RU" sz="800" dirty="0"/>
                    </a:p>
                  </a:txBody>
                  <a:tcPr anchor="ctr"/>
                </a:tc>
              </a:tr>
              <a:tr h="144016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Иные межбюджетные трансферты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33138,0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61812,2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4823,5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5763,6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3240,8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3363,7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3473,4</a:t>
                      </a:r>
                      <a:endParaRPr lang="ru-RU" sz="800" dirty="0"/>
                    </a:p>
                  </a:txBody>
                  <a:tcPr anchor="ctr"/>
                </a:tc>
              </a:tr>
              <a:tr h="31200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ПРОЧИЕ БЕЗВОЗМЕЗДНЫЕ ПОСТУПЛЕНИЯ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6600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6600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3150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7260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</a:tr>
              <a:tr h="31200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3014,2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2812,4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</a:tr>
              <a:tr h="31200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-914,6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-3969,1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-1172,5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-3466,6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1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</a:p>
        </p:txBody>
      </p:sp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124211"/>
              </p:ext>
            </p:extLst>
          </p:nvPr>
        </p:nvGraphicFramePr>
        <p:xfrm>
          <a:off x="3110632" y="1463576"/>
          <a:ext cx="2995612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950360"/>
              </p:ext>
            </p:extLst>
          </p:nvPr>
        </p:nvGraphicFramePr>
        <p:xfrm>
          <a:off x="50800" y="1463675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122564"/>
              </p:ext>
            </p:extLst>
          </p:nvPr>
        </p:nvGraphicFramePr>
        <p:xfrm>
          <a:off x="5937250" y="1535113"/>
          <a:ext cx="2982913" cy="506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80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Заголовок 1"/>
          <p:cNvSpPr txBox="1">
            <a:spLocks/>
          </p:cNvSpPr>
          <p:nvPr/>
        </p:nvSpPr>
        <p:spPr bwMode="auto">
          <a:xfrm>
            <a:off x="3654425" y="31750"/>
            <a:ext cx="48783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Динамика изменения налоговых и неналоговых доходов бюджета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220792"/>
              </p:ext>
            </p:extLst>
          </p:nvPr>
        </p:nvGraphicFramePr>
        <p:xfrm>
          <a:off x="247650" y="1262062"/>
          <a:ext cx="8718550" cy="461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188" y="1046163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тыс. </a:t>
            </a:r>
            <a:r>
              <a:rPr lang="ru-RU" sz="1400" dirty="0">
                <a:cs typeface="Tahoma" pitchFamily="34" charset="0"/>
              </a:rPr>
              <a:t>руб.</a:t>
            </a:r>
          </a:p>
        </p:txBody>
      </p:sp>
      <p:sp>
        <p:nvSpPr>
          <p:cNvPr id="3891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62BC8A-E050-441B-B96E-A542BC93E8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5222" y="-99392"/>
            <a:ext cx="5508625" cy="1052513"/>
          </a:xfrm>
        </p:spPr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Структура налоговых и неналоговых доходов бюджета 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 в 2013-2019 годах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60432" y="894319"/>
            <a:ext cx="115212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cs typeface="Tahoma" pitchFamily="34" charset="0"/>
              </a:rPr>
              <a:t>т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ыс.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377370"/>
              </p:ext>
            </p:extLst>
          </p:nvPr>
        </p:nvGraphicFramePr>
        <p:xfrm>
          <a:off x="0" y="1147808"/>
          <a:ext cx="9144000" cy="549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4208"/>
                <a:gridCol w="734218"/>
                <a:gridCol w="734218"/>
                <a:gridCol w="734218"/>
                <a:gridCol w="954484"/>
                <a:gridCol w="734218"/>
                <a:gridCol w="734218"/>
                <a:gridCol w="734218"/>
              </a:tblGrid>
              <a:tr h="55130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2013 г.</a:t>
                      </a:r>
                    </a:p>
                    <a:p>
                      <a:pPr algn="ctr"/>
                      <a:r>
                        <a:rPr lang="ru-RU" sz="800" dirty="0" smtClean="0"/>
                        <a:t>(факт)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2014 г.</a:t>
                      </a:r>
                    </a:p>
                    <a:p>
                      <a:pPr algn="ctr"/>
                      <a:r>
                        <a:rPr lang="ru-RU" sz="800" dirty="0" smtClean="0"/>
                        <a:t>(факт)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2015 г.</a:t>
                      </a:r>
                    </a:p>
                    <a:p>
                      <a:pPr algn="ctr"/>
                      <a:r>
                        <a:rPr lang="ru-RU" sz="800" dirty="0" smtClean="0"/>
                        <a:t>(факт)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2016 г.</a:t>
                      </a:r>
                    </a:p>
                    <a:p>
                      <a:pPr algn="ctr"/>
                      <a:r>
                        <a:rPr lang="ru-RU" sz="800" dirty="0" smtClean="0"/>
                        <a:t>(ожидаемое)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2017 г.</a:t>
                      </a:r>
                    </a:p>
                    <a:p>
                      <a:pPr algn="ctr"/>
                      <a:r>
                        <a:rPr lang="ru-RU" sz="800" dirty="0" smtClean="0"/>
                        <a:t>(прогноз)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2018 г.</a:t>
                      </a:r>
                    </a:p>
                    <a:p>
                      <a:pPr algn="ctr"/>
                      <a:r>
                        <a:rPr lang="ru-RU" sz="800" dirty="0" smtClean="0"/>
                        <a:t>(прогноз)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2019 г.</a:t>
                      </a:r>
                    </a:p>
                    <a:p>
                      <a:pPr algn="ctr"/>
                      <a:r>
                        <a:rPr lang="ru-RU" sz="800" dirty="0" smtClean="0"/>
                        <a:t>(прогноз)</a:t>
                      </a:r>
                      <a:endParaRPr lang="ru-RU" sz="800" dirty="0"/>
                    </a:p>
                  </a:txBody>
                  <a:tcPr anchor="ctr"/>
                </a:tc>
              </a:tr>
              <a:tr h="242563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НАЛОГОВЫЕ И НЕНАЛОГОВЫЕ ДОХОДЫ, ВСЕГО</a:t>
                      </a:r>
                      <a:endParaRPr lang="ru-RU" sz="10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90 056,7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96 743,6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111 317,1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108 735,5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109 353,4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108 600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109 361,8</a:t>
                      </a:r>
                      <a:endParaRPr lang="ru-RU" sz="800" b="1" dirty="0"/>
                    </a:p>
                  </a:txBody>
                  <a:tcPr anchor="ctr"/>
                </a:tc>
              </a:tr>
              <a:tr h="242563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НАЛОГОВЫЕ ДОХОДЫ, всего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83 344,0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89 953,2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101 045,3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99 901,6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100 449,3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99 280,9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99 472,7</a:t>
                      </a:r>
                      <a:endParaRPr lang="ru-RU" sz="800" b="1" dirty="0"/>
                    </a:p>
                  </a:txBody>
                  <a:tcPr anchor="ctr"/>
                </a:tc>
              </a:tr>
              <a:tr h="300197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Налог на доходы физических лиц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76122,9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80539,3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88320,6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87399,4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87569,2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86104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86104</a:t>
                      </a:r>
                      <a:endParaRPr lang="ru-RU" sz="800" dirty="0"/>
                    </a:p>
                  </a:txBody>
                  <a:tcPr anchor="ctr"/>
                </a:tc>
              </a:tr>
              <a:tr h="394165">
                <a:tc>
                  <a:txBody>
                    <a:bodyPr/>
                    <a:lstStyle/>
                    <a:p>
                      <a:pPr algn="l"/>
                      <a:r>
                        <a:rPr lang="ru-RU" sz="1000" u="none" strike="noStrike" kern="1200" baseline="0" dirty="0" smtClean="0"/>
                        <a:t>Акцизы по подакцизным товарам, производимым на территории Российской Федерации	</a:t>
                      </a:r>
                      <a:endParaRPr lang="ru-RU" sz="1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2228,7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3360,6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3805,1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4095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4258,8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4386,6</a:t>
                      </a:r>
                      <a:endParaRPr lang="ru-RU" sz="800" dirty="0"/>
                    </a:p>
                  </a:txBody>
                  <a:tcPr anchor="ctr"/>
                </a:tc>
              </a:tr>
              <a:tr h="242563">
                <a:tc>
                  <a:txBody>
                    <a:bodyPr/>
                    <a:lstStyle/>
                    <a:p>
                      <a:pPr algn="l"/>
                      <a:r>
                        <a:rPr lang="ru-RU" sz="1000" u="none" strike="noStrike" kern="1200" baseline="0" dirty="0" smtClean="0"/>
                        <a:t>Налоги на совокупный доход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6752,2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6628,9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8631,5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7917,1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8057,1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8157,1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8287,1</a:t>
                      </a:r>
                      <a:endParaRPr lang="ru-RU" sz="800" dirty="0"/>
                    </a:p>
                  </a:txBody>
                  <a:tcPr anchor="ctr"/>
                </a:tc>
              </a:tr>
              <a:tr h="260116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Государственная пошлина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468,9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556,3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732,6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780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728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761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795</a:t>
                      </a:r>
                      <a:endParaRPr lang="ru-RU" sz="800" dirty="0"/>
                    </a:p>
                  </a:txBody>
                  <a:tcPr anchor="ctr"/>
                </a:tc>
              </a:tr>
              <a:tr h="394165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</a:tr>
              <a:tr h="242563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НЕНАЛОГОВЫЕ ДОХОДЫ, всего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6 712,7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6 790,4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10 271,8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8 833,9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8 904,1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9 319,1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9 889,1</a:t>
                      </a:r>
                      <a:endParaRPr lang="ru-RU" sz="800" b="1" dirty="0"/>
                    </a:p>
                  </a:txBody>
                  <a:tcPr anchor="ctr"/>
                </a:tc>
              </a:tr>
              <a:tr h="394165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3731,8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4176,3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6264,9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4135,2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4400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4700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5100</a:t>
                      </a:r>
                      <a:endParaRPr lang="ru-RU" sz="800" dirty="0"/>
                    </a:p>
                  </a:txBody>
                  <a:tcPr anchor="ctr"/>
                </a:tc>
              </a:tr>
              <a:tr h="394165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Платежи при пользовании природными ресурсами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472,9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449,8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516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640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650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670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670</a:t>
                      </a:r>
                      <a:endParaRPr lang="ru-RU" sz="800" dirty="0"/>
                    </a:p>
                  </a:txBody>
                  <a:tcPr anchor="ctr"/>
                </a:tc>
              </a:tr>
              <a:tr h="394165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Доходы от оказания платных услуг и компенсации затрат государства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720,2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562,8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105,7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73,1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779,1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779,1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779,1</a:t>
                      </a:r>
                      <a:endParaRPr lang="ru-RU" sz="800" dirty="0"/>
                    </a:p>
                  </a:txBody>
                  <a:tcPr anchor="ctr"/>
                </a:tc>
              </a:tr>
              <a:tr h="282538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Доходы от продажи материальных и нематериальных активов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183,4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143,3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1448,3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645,1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75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40</a:t>
                      </a:r>
                      <a:endParaRPr lang="ru-RU" sz="800" dirty="0"/>
                    </a:p>
                  </a:txBody>
                  <a:tcPr anchor="ctr"/>
                </a:tc>
              </a:tr>
              <a:tr h="176144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Штрафы, санкции, возмещение ущерба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1175,2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1427,6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1917,1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3300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3000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3150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3300</a:t>
                      </a:r>
                      <a:endParaRPr lang="ru-RU" sz="800" dirty="0"/>
                    </a:p>
                  </a:txBody>
                  <a:tcPr anchor="ctr"/>
                </a:tc>
              </a:tr>
              <a:tr h="176144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/>
                        <a:t>Прочие неналоговые доходы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429,2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30,6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16,8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40,5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</a:tr>
              <a:tr h="176144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/>
                        <a:t>Поступления</a:t>
                      </a:r>
                      <a:r>
                        <a:rPr lang="ru-RU" sz="1000" b="0" baseline="0" dirty="0" smtClean="0"/>
                        <a:t> (перечисления) по урегулированию расчетов между бюджетами бюджетной системы Российской Федерации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3,0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9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874434"/>
              </p:ext>
            </p:extLst>
          </p:nvPr>
        </p:nvGraphicFramePr>
        <p:xfrm>
          <a:off x="1475656" y="1153477"/>
          <a:ext cx="6840760" cy="479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9211" y="4988404"/>
            <a:ext cx="2188534" cy="7235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Налог на доходы физических </a:t>
            </a: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лиц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solidFill>
                  <a:schemeClr val="tx1"/>
                </a:solidFill>
                <a:cs typeface="Tahoma" pitchFamily="34" charset="0"/>
              </a:rPr>
              <a:t>2016 </a:t>
            </a:r>
            <a:r>
              <a:rPr lang="ru-RU" sz="1200" b="1" u="sng" dirty="0">
                <a:solidFill>
                  <a:schemeClr val="tx1"/>
                </a:solidFill>
                <a:cs typeface="Tahoma" pitchFamily="34" charset="0"/>
              </a:rPr>
              <a:t>год </a:t>
            </a:r>
            <a:r>
              <a:rPr lang="ru-RU" sz="1200" b="1" u="sng" dirty="0" smtClean="0">
                <a:solidFill>
                  <a:schemeClr val="tx1"/>
                </a:solidFill>
                <a:cs typeface="Tahoma" pitchFamily="34" charset="0"/>
              </a:rPr>
              <a:t>–87 399,4</a:t>
            </a:r>
            <a:endParaRPr lang="ru-RU" sz="1600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959" y="1785193"/>
            <a:ext cx="2208786" cy="6914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Налоги на совокупный </a:t>
            </a:r>
            <a:r>
              <a:rPr lang="ru-RU" sz="1200" dirty="0" smtClean="0">
                <a:solidFill>
                  <a:schemeClr val="tx1"/>
                </a:solidFill>
              </a:rPr>
              <a:t>доход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solidFill>
                  <a:schemeClr val="tx1"/>
                </a:solidFill>
                <a:cs typeface="Tahoma" pitchFamily="34" charset="0"/>
              </a:rPr>
              <a:t>2016 </a:t>
            </a:r>
            <a:r>
              <a:rPr lang="ru-RU" sz="1200" b="1" u="sng" dirty="0">
                <a:solidFill>
                  <a:schemeClr val="tx1"/>
                </a:solidFill>
                <a:cs typeface="Tahoma" pitchFamily="34" charset="0"/>
              </a:rPr>
              <a:t>год – </a:t>
            </a:r>
            <a:r>
              <a:rPr lang="ru-RU" sz="1200" b="1" u="sng" dirty="0" smtClean="0">
                <a:solidFill>
                  <a:schemeClr val="tx1"/>
                </a:solidFill>
                <a:cs typeface="Tahoma" pitchFamily="34" charset="0"/>
              </a:rPr>
              <a:t>7 917,1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960" y="1146483"/>
            <a:ext cx="2208785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Доходы от уплаты акцизов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solidFill>
                  <a:schemeClr val="tx1"/>
                </a:solidFill>
                <a:cs typeface="Tahoma" pitchFamily="34" charset="0"/>
              </a:rPr>
              <a:t>2016 </a:t>
            </a:r>
            <a:r>
              <a:rPr lang="ru-RU" sz="1200" b="1" u="sng" dirty="0">
                <a:solidFill>
                  <a:schemeClr val="tx1"/>
                </a:solidFill>
                <a:cs typeface="Tahoma" pitchFamily="34" charset="0"/>
              </a:rPr>
              <a:t>год – </a:t>
            </a:r>
            <a:r>
              <a:rPr lang="ru-RU" sz="1200" b="1" u="sng" dirty="0" smtClean="0">
                <a:solidFill>
                  <a:schemeClr val="tx1"/>
                </a:solidFill>
                <a:cs typeface="Tahoma" pitchFamily="34" charset="0"/>
              </a:rPr>
              <a:t>3 805,1</a:t>
            </a:r>
            <a:endParaRPr lang="ru-RU" sz="1200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2280" y="1307573"/>
            <a:ext cx="1954317" cy="625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Доходы от продажи </a:t>
            </a: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активов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solidFill>
                  <a:schemeClr val="tx1"/>
                </a:solidFill>
                <a:cs typeface="Tahoma" pitchFamily="34" charset="0"/>
              </a:rPr>
              <a:t>2016 </a:t>
            </a:r>
            <a:r>
              <a:rPr lang="ru-RU" sz="1200" b="1" u="sng" dirty="0">
                <a:solidFill>
                  <a:schemeClr val="tx1"/>
                </a:solidFill>
                <a:cs typeface="Tahoma" pitchFamily="34" charset="0"/>
              </a:rPr>
              <a:t>год – </a:t>
            </a:r>
            <a:r>
              <a:rPr lang="ru-RU" sz="1200" b="1" u="sng" dirty="0" smtClean="0">
                <a:solidFill>
                  <a:schemeClr val="tx1"/>
                </a:solidFill>
                <a:cs typeface="Tahoma" pitchFamily="34" charset="0"/>
              </a:rPr>
              <a:t>645,1</a:t>
            </a:r>
            <a:endParaRPr lang="ru-RU" sz="1600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36296" y="3212976"/>
            <a:ext cx="1826667" cy="8717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Доходы от использования муниципального </a:t>
            </a: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имущества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solidFill>
                  <a:schemeClr val="tx1"/>
                </a:solidFill>
                <a:cs typeface="Tahoma" pitchFamily="34" charset="0"/>
              </a:rPr>
              <a:t>2016 </a:t>
            </a:r>
            <a:r>
              <a:rPr lang="ru-RU" sz="1200" b="1" u="sng" dirty="0">
                <a:solidFill>
                  <a:schemeClr val="tx1"/>
                </a:solidFill>
                <a:cs typeface="Tahoma" pitchFamily="34" charset="0"/>
              </a:rPr>
              <a:t>год – </a:t>
            </a:r>
            <a:r>
              <a:rPr lang="ru-RU" sz="1200" b="1" u="sng" dirty="0" smtClean="0">
                <a:solidFill>
                  <a:schemeClr val="tx1"/>
                </a:solidFill>
                <a:cs typeface="Tahoma" pitchFamily="34" charset="0"/>
              </a:rPr>
              <a:t>4 135,2</a:t>
            </a:r>
            <a:endParaRPr lang="ru-RU" sz="1400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48264" y="4725144"/>
            <a:ext cx="2098333" cy="5985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Прочие доходы</a:t>
            </a:r>
          </a:p>
          <a:p>
            <a:pPr algn="ctr">
              <a:defRPr/>
            </a:pPr>
            <a:r>
              <a:rPr lang="ru-RU" sz="1200" b="1" u="sng" dirty="0" smtClean="0">
                <a:solidFill>
                  <a:srgbClr val="000000"/>
                </a:solidFill>
                <a:cs typeface="Tahoma" pitchFamily="34" charset="0"/>
              </a:rPr>
              <a:t>2016 </a:t>
            </a:r>
            <a:r>
              <a:rPr lang="ru-RU" sz="1200" b="1" u="sng" dirty="0">
                <a:solidFill>
                  <a:srgbClr val="000000"/>
                </a:solidFill>
                <a:cs typeface="Tahoma" pitchFamily="34" charset="0"/>
              </a:rPr>
              <a:t>год – </a:t>
            </a:r>
            <a:r>
              <a:rPr lang="ru-RU" sz="1200" b="1" u="sng" dirty="0" smtClean="0">
                <a:solidFill>
                  <a:srgbClr val="000000"/>
                </a:solidFill>
                <a:cs typeface="Tahoma" pitchFamily="34" charset="0"/>
              </a:rPr>
              <a:t>1 533,6</a:t>
            </a:r>
            <a:endParaRPr lang="ru-RU" sz="1200" b="1" u="sng" dirty="0">
              <a:solidFill>
                <a:srgbClr val="000000"/>
              </a:solidFill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58847" y="869484"/>
            <a:ext cx="93378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sng" dirty="0" smtClean="0">
                <a:cs typeface="Tahoma" pitchFamily="34" charset="0"/>
              </a:rPr>
              <a:t>(тыс. руб.)</a:t>
            </a:r>
            <a:endParaRPr lang="ru-RU" sz="1200" u="sng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2914" y="5711939"/>
            <a:ext cx="4623382" cy="78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>
                <a:cs typeface="Tahoma" pitchFamily="34" charset="0"/>
              </a:rPr>
              <a:t>Налоговые и неналоговые доходы (ВСЕГО</a:t>
            </a:r>
            <a:r>
              <a:rPr lang="ru-RU" sz="1500" b="1" u="sng" dirty="0" smtClean="0">
                <a:cs typeface="Tahoma" pitchFamily="34" charset="0"/>
              </a:rPr>
              <a:t>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b="1" u="sng" dirty="0" smtClean="0"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 smtClean="0">
                <a:cs typeface="Tahoma" pitchFamily="34" charset="0"/>
              </a:rPr>
              <a:t>2016 год (ожидаемое)  </a:t>
            </a:r>
            <a:r>
              <a:rPr lang="ru-RU" sz="1500" b="1" u="sng" dirty="0">
                <a:cs typeface="Tahoma" pitchFamily="34" charset="0"/>
              </a:rPr>
              <a:t>– </a:t>
            </a:r>
            <a:r>
              <a:rPr lang="ru-RU" sz="1500" b="1" u="sng" dirty="0" smtClean="0">
                <a:cs typeface="Tahoma" pitchFamily="34" charset="0"/>
              </a:rPr>
              <a:t>108 735,5</a:t>
            </a:r>
            <a:endParaRPr lang="ru-RU" sz="1500" b="1" u="sng" dirty="0">
              <a:cs typeface="Tahoma" pitchFamily="34" charset="0"/>
            </a:endParaRPr>
          </a:p>
        </p:txBody>
      </p:sp>
      <p:sp>
        <p:nvSpPr>
          <p:cNvPr id="37909" name="TextBox 38"/>
          <p:cNvSpPr txBox="1">
            <a:spLocks noChangeArrowheads="1"/>
          </p:cNvSpPr>
          <p:nvPr/>
        </p:nvSpPr>
        <p:spPr bwMode="auto">
          <a:xfrm>
            <a:off x="3600450" y="0"/>
            <a:ext cx="54578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СТРУКТУРА НАЛОГОВЫХ И НЕНАЛОГОВЫХ ДОХОДОВ БЮДЖЕТА </a:t>
            </a:r>
            <a:r>
              <a:rPr lang="ru-RU" sz="2000" b="1" dirty="0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МО МР «</a:t>
            </a:r>
            <a:r>
              <a:rPr lang="ru-RU" sz="2000" b="1" dirty="0" err="1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2000" b="1" dirty="0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» в 2016 году</a:t>
            </a:r>
            <a:endParaRPr lang="ru-RU" sz="23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3501008"/>
            <a:ext cx="2051720" cy="584522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Штрафы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2016 </a:t>
            </a:r>
            <a:r>
              <a:rPr lang="ru-RU" sz="1200" b="1" u="sng" dirty="0">
                <a:cs typeface="Tahoma" pitchFamily="34" charset="0"/>
              </a:rPr>
              <a:t>год – </a:t>
            </a:r>
            <a:r>
              <a:rPr lang="ru-RU" sz="1200" b="1" u="sng" dirty="0" smtClean="0">
                <a:cs typeface="Tahoma" pitchFamily="34" charset="0"/>
              </a:rPr>
              <a:t>3 300,0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4221088"/>
            <a:ext cx="86409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80,4%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3692" y="1705291"/>
            <a:ext cx="86409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3,0%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0354" y="1656004"/>
            <a:ext cx="86409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7,3%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77593" y="1237874"/>
            <a:ext cx="369332" cy="739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3,5%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6925" y="1402728"/>
            <a:ext cx="369332" cy="605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0,6%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45854" y="1354548"/>
            <a:ext cx="369332" cy="787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3,8%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16216" y="2338157"/>
            <a:ext cx="86409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1,4%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0"/>
            <a:ext cx="5508625" cy="1052513"/>
          </a:xfrm>
        </p:spPr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Структура налоговых и неналоговых доходов в 2017-2019 годах</a:t>
            </a:r>
            <a:endParaRPr lang="ru-RU" dirty="0">
              <a:solidFill>
                <a:srgbClr val="0066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372526"/>
              </p:ext>
            </p:extLst>
          </p:nvPr>
        </p:nvGraphicFramePr>
        <p:xfrm>
          <a:off x="-180528" y="980728"/>
          <a:ext cx="417646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073579"/>
              </p:ext>
            </p:extLst>
          </p:nvPr>
        </p:nvGraphicFramePr>
        <p:xfrm>
          <a:off x="5029200" y="1052736"/>
          <a:ext cx="41148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643316"/>
              </p:ext>
            </p:extLst>
          </p:nvPr>
        </p:nvGraphicFramePr>
        <p:xfrm>
          <a:off x="2339752" y="3645024"/>
          <a:ext cx="4392488" cy="318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50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Налог на доходы физических лиц в 2015-2019 годах</a:t>
            </a:r>
            <a:br>
              <a:rPr lang="ru-RU" dirty="0" smtClean="0">
                <a:solidFill>
                  <a:srgbClr val="0066FF"/>
                </a:solidFill>
              </a:rPr>
            </a:br>
            <a:endParaRPr lang="ru-RU" dirty="0">
              <a:solidFill>
                <a:srgbClr val="0066FF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1626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31199" y="1618927"/>
            <a:ext cx="93610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т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ыс. руб.</a:t>
            </a:r>
          </a:p>
        </p:txBody>
      </p:sp>
    </p:spTree>
    <p:extLst>
      <p:ext uri="{BB962C8B-B14F-4D97-AF65-F5344CB8AC3E}">
        <p14:creationId xmlns:p14="http://schemas.microsoft.com/office/powerpoint/2010/main" val="14312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err="1" smtClean="0">
                <a:solidFill>
                  <a:srgbClr val="0066FF"/>
                </a:solidFill>
              </a:rPr>
              <a:t>Экономико</a:t>
            </a:r>
            <a:r>
              <a:rPr lang="ru-RU" dirty="0" smtClean="0">
                <a:solidFill>
                  <a:srgbClr val="0066FF"/>
                </a:solidFill>
              </a:rPr>
              <a:t> – географическое положение 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F6A282-DDFC-41A6-8D02-D2E9102648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03" y="1586756"/>
            <a:ext cx="3143424" cy="393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573903"/>
              </p:ext>
            </p:extLst>
          </p:nvPr>
        </p:nvGraphicFramePr>
        <p:xfrm>
          <a:off x="179511" y="1600870"/>
          <a:ext cx="5589192" cy="3700337"/>
        </p:xfrm>
        <a:graphic>
          <a:graphicData uri="http://schemas.openxmlformats.org/drawingml/2006/table">
            <a:tbl>
              <a:tblPr/>
              <a:tblGrid>
                <a:gridCol w="2548014"/>
                <a:gridCol w="3041178"/>
              </a:tblGrid>
              <a:tr h="357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10415,7 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10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Административный центр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село Койгородок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5005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территории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запада на восток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севера на юг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15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Граничит с регионами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юге - Кировская область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востоке - Пермский край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западе- Прилузский и Сысольский районы РК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севере - Сыктывдинский и Корткеросский районы РК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579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устройство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сельских поселений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населенных пункта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 чел. на 1 кв. км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Налог на совокупный доход в 2015-2019 годах.</a:t>
            </a:r>
            <a:endParaRPr lang="ru-RU" dirty="0">
              <a:solidFill>
                <a:srgbClr val="0066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921677"/>
              </p:ext>
            </p:extLst>
          </p:nvPr>
        </p:nvGraphicFramePr>
        <p:xfrm>
          <a:off x="35496" y="1124744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131199" y="1772816"/>
            <a:ext cx="93610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т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ыс. руб.</a:t>
            </a:r>
          </a:p>
        </p:txBody>
      </p:sp>
    </p:spTree>
    <p:extLst>
      <p:ext uri="{BB962C8B-B14F-4D97-AF65-F5344CB8AC3E}">
        <p14:creationId xmlns:p14="http://schemas.microsoft.com/office/powerpoint/2010/main" val="14346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Доходы от использования имущества, находящегося в муниципальной собственности в 2015-2019 годах</a:t>
            </a:r>
            <a:endParaRPr lang="ru-RU" dirty="0">
              <a:solidFill>
                <a:srgbClr val="0066FF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8434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131199" y="1772816"/>
            <a:ext cx="93610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т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109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Муниципальный дорожный фонд 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</a:t>
            </a:r>
            <a:endParaRPr lang="ru-RU" dirty="0">
              <a:solidFill>
                <a:srgbClr val="0066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04271"/>
              </p:ext>
            </p:extLst>
          </p:nvPr>
        </p:nvGraphicFramePr>
        <p:xfrm>
          <a:off x="1538" y="1340768"/>
          <a:ext cx="3898776" cy="269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05533"/>
              </p:ext>
            </p:extLst>
          </p:nvPr>
        </p:nvGraphicFramePr>
        <p:xfrm>
          <a:off x="5076056" y="1556792"/>
          <a:ext cx="3898776" cy="269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152635"/>
              </p:ext>
            </p:extLst>
          </p:nvPr>
        </p:nvGraphicFramePr>
        <p:xfrm>
          <a:off x="2483768" y="4142235"/>
          <a:ext cx="3898776" cy="269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34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Информация об основных (крупных)</a:t>
            </a:r>
            <a:br>
              <a:rPr lang="ru-RU" dirty="0" smtClean="0">
                <a:solidFill>
                  <a:srgbClr val="0066FF"/>
                </a:solidFill>
              </a:rPr>
            </a:br>
            <a:r>
              <a:rPr lang="ru-RU" dirty="0" smtClean="0">
                <a:solidFill>
                  <a:srgbClr val="0066FF"/>
                </a:solidFill>
              </a:rPr>
              <a:t>налогоплательщиках на территории</a:t>
            </a:r>
            <a:br>
              <a:rPr lang="ru-RU" dirty="0" smtClean="0">
                <a:solidFill>
                  <a:srgbClr val="0066FF"/>
                </a:solidFill>
              </a:rPr>
            </a:br>
            <a:r>
              <a:rPr lang="ru-RU" dirty="0" smtClean="0">
                <a:solidFill>
                  <a:srgbClr val="0066FF"/>
                </a:solidFill>
              </a:rPr>
              <a:t>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846" y="3264210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Койгородский</a:t>
            </a:r>
            <a:r>
              <a:rPr lang="ru-RU" sz="1400" dirty="0" smtClean="0"/>
              <a:t> участок южного отделения службы лесозаготовки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216" y="3156198"/>
            <a:ext cx="2232248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ГУЗ РК «Койгородская центральная районная больница»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0431" y="4841623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Койгородский</a:t>
            </a:r>
            <a:r>
              <a:rPr lang="ru-RU" sz="1400" dirty="0" smtClean="0"/>
              <a:t> дорожный </a:t>
            </a:r>
            <a:r>
              <a:rPr lang="ru-RU" sz="1400" dirty="0" err="1" smtClean="0"/>
              <a:t>ремонтно</a:t>
            </a:r>
            <a:r>
              <a:rPr lang="ru-RU" sz="1400" dirty="0" smtClean="0"/>
              <a:t> – строительный участок ОАО «Коми дорожная компания»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8184" y="4941168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Администрация</a:t>
            </a:r>
          </a:p>
          <a:p>
            <a:pPr algn="ctr"/>
            <a:r>
              <a:rPr lang="ru-RU" sz="1400" dirty="0" smtClean="0"/>
              <a:t>МР «</a:t>
            </a:r>
            <a:r>
              <a:rPr lang="ru-RU" sz="1400" dirty="0" err="1" smtClean="0"/>
              <a:t>Койгородский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7864" y="5229200"/>
            <a:ext cx="230425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МБОУ «Средняя общеобразовательная школа с. Койгородок»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7536" y="1700808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Койгородский</a:t>
            </a:r>
            <a:r>
              <a:rPr lang="ru-RU" sz="1400" dirty="0" smtClean="0"/>
              <a:t> филиал ОАО «Коми тепловая компания»</a:t>
            </a:r>
            <a:endParaRPr lang="ru-RU" sz="1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83868" y="1268760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ООО «Койгородок»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28184" y="1700808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ГБУ РК «ЦСЗН Койгородского района»</a:t>
            </a:r>
            <a:endParaRPr lang="ru-RU" sz="1400" dirty="0"/>
          </a:p>
        </p:txBody>
      </p:sp>
      <p:sp>
        <p:nvSpPr>
          <p:cNvPr id="3" name="Овал 2"/>
          <p:cNvSpPr/>
          <p:nvPr/>
        </p:nvSpPr>
        <p:spPr>
          <a:xfrm>
            <a:off x="2951820" y="2708920"/>
            <a:ext cx="3096344" cy="19442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МО МР «Койгородский»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9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Динамика расходов 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 по отраслям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490295"/>
              </p:ext>
            </p:extLst>
          </p:nvPr>
        </p:nvGraphicFramePr>
        <p:xfrm>
          <a:off x="0" y="1052736"/>
          <a:ext cx="936104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46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66FF"/>
                </a:solidFill>
              </a:rPr>
              <a:t>Структура расходов бюджета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mtClean="0"/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247317"/>
              </p:ext>
            </p:extLst>
          </p:nvPr>
        </p:nvGraphicFramePr>
        <p:xfrm>
          <a:off x="50800" y="1031875"/>
          <a:ext cx="4578350" cy="57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406232"/>
              </p:ext>
            </p:extLst>
          </p:nvPr>
        </p:nvGraphicFramePr>
        <p:xfrm>
          <a:off x="4514850" y="1014413"/>
          <a:ext cx="4578350" cy="579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56325" y="6175375"/>
            <a:ext cx="2553904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Всего </a:t>
            </a:r>
            <a:r>
              <a:rPr lang="ru-RU" sz="1400" b="1" dirty="0" smtClean="0">
                <a:cs typeface="Tahoma" pitchFamily="34" charset="0"/>
              </a:rPr>
              <a:t>304 552,6 тыс. </a:t>
            </a:r>
            <a:r>
              <a:rPr lang="ru-RU" sz="1400" b="1" dirty="0">
                <a:cs typeface="Tahoma" pitchFamily="34" charset="0"/>
              </a:rPr>
              <a:t>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8888" y="6175375"/>
            <a:ext cx="2553904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Всего </a:t>
            </a:r>
            <a:r>
              <a:rPr lang="ru-RU" sz="1400" b="1" dirty="0" smtClean="0">
                <a:cs typeface="Tahoma" pitchFamily="34" charset="0"/>
              </a:rPr>
              <a:t>413 476,9 тыс. </a:t>
            </a:r>
            <a:r>
              <a:rPr lang="ru-RU" sz="1400" b="1" dirty="0">
                <a:cs typeface="Tahoma" pitchFamily="34" charset="0"/>
              </a:rPr>
              <a:t>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4356259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50,2%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3432175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15,3%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7413" y="4116388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60,8%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4770" y="3302635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11,1%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7947" y="283289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99919" y="262334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9207" y="2910365"/>
            <a:ext cx="42030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0212" y="2537779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0,05%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6263" y="288361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10,6%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9438" y="276050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79936" y="298370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51575" y="315674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6913" y="836613"/>
            <a:ext cx="7136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тыс. </a:t>
            </a:r>
            <a:r>
              <a:rPr lang="ru-RU" sz="1000" dirty="0">
                <a:cs typeface="Tahoma" pitchFamily="34" charset="0"/>
              </a:rPr>
              <a:t>руб.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43495" y="2968229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0,05%</a:t>
            </a:r>
            <a:endParaRPr lang="ru-RU" sz="1000" b="1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37429" y="1268760"/>
            <a:ext cx="4050795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477893" y="5808350"/>
            <a:ext cx="1742281" cy="6001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298458" y="5069001"/>
            <a:ext cx="1742281" cy="6001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477893" y="5069001"/>
            <a:ext cx="1742281" cy="6001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298457" y="4336404"/>
            <a:ext cx="1742281" cy="6001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471196" y="3593454"/>
            <a:ext cx="1742281" cy="6001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298458" y="3593454"/>
            <a:ext cx="1742281" cy="6001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/>
          </a:p>
        </p:txBody>
      </p:sp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3100389" y="0"/>
            <a:ext cx="6013946" cy="1052513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66FF"/>
                </a:solidFill>
              </a:rPr>
              <a:t>  Сеть муниципальных учреждений</a:t>
            </a:r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497A6B-283C-47C2-86D9-1B17013206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652" y="2641168"/>
            <a:ext cx="2235634" cy="76942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4795" y="2641169"/>
            <a:ext cx="2301505" cy="76942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3085" y="2641169"/>
            <a:ext cx="2301505" cy="7905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7985" y="2728476"/>
            <a:ext cx="21463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Tahoma" pitchFamily="34" charset="0"/>
              </a:rPr>
              <a:t>2</a:t>
            </a:r>
            <a:r>
              <a:rPr lang="ru-RU" sz="1600" dirty="0" smtClean="0">
                <a:cs typeface="Tahoma" pitchFamily="34" charset="0"/>
              </a:rPr>
              <a:t> </a:t>
            </a:r>
            <a:r>
              <a:rPr lang="ru-RU" sz="1600" dirty="0">
                <a:cs typeface="Tahoma" pitchFamily="34" charset="0"/>
              </a:rPr>
              <a:t>органа местного самоуправления</a:t>
            </a:r>
            <a:endParaRPr lang="ru-RU" sz="16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2398" y="2641169"/>
            <a:ext cx="214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cs typeface="Tahoma" pitchFamily="34" charset="0"/>
              </a:rPr>
              <a:t>3 </a:t>
            </a:r>
            <a:r>
              <a:rPr lang="ru-RU" sz="1600" dirty="0">
                <a:cs typeface="Tahoma" pitchFamily="34" charset="0"/>
              </a:rPr>
              <a:t>отраслевых (функциональных) </a:t>
            </a:r>
            <a:r>
              <a:rPr lang="ru-RU" sz="1600" dirty="0" smtClean="0">
                <a:cs typeface="Tahoma" pitchFamily="34" charset="0"/>
              </a:rPr>
              <a:t>управления</a:t>
            </a:r>
            <a:endParaRPr lang="ru-RU" sz="16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2419" y="2744069"/>
            <a:ext cx="21463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cs typeface="Tahoma" pitchFamily="34" charset="0"/>
              </a:rPr>
              <a:t>21</a:t>
            </a:r>
            <a:r>
              <a:rPr lang="ru-RU" sz="1600" dirty="0" smtClean="0">
                <a:cs typeface="Tahoma" pitchFamily="34" charset="0"/>
              </a:rPr>
              <a:t> муниципальное учреждение</a:t>
            </a:r>
            <a:endParaRPr lang="ru-RU" sz="16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9088" y="3599010"/>
            <a:ext cx="1795602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cs typeface="Tahoma" pitchFamily="34" charset="0"/>
              </a:rPr>
              <a:t>5</a:t>
            </a:r>
            <a:r>
              <a:rPr lang="ru-RU" sz="1100" dirty="0" smtClean="0">
                <a:cs typeface="Tahoma" pitchFamily="34" charset="0"/>
              </a:rPr>
              <a:t> </a:t>
            </a:r>
            <a:r>
              <a:rPr lang="ru-RU" sz="1100" dirty="0">
                <a:cs typeface="Tahoma" pitchFamily="34" charset="0"/>
              </a:rPr>
              <a:t>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cs typeface="Tahoma" pitchFamily="34" charset="0"/>
              </a:rPr>
              <a:t> </a:t>
            </a:r>
            <a:r>
              <a:rPr lang="ru-RU" sz="1100" b="1" dirty="0" smtClean="0">
                <a:cs typeface="Tahoma" pitchFamily="34" charset="0"/>
              </a:rPr>
              <a:t>312 </a:t>
            </a:r>
            <a:r>
              <a:rPr lang="ru-RU" sz="1100" dirty="0" smtClean="0">
                <a:cs typeface="Tahoma" pitchFamily="34" charset="0"/>
              </a:rPr>
              <a:t>воспитанников</a:t>
            </a:r>
            <a:endParaRPr lang="ru-RU" sz="1100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3618" y="3692027"/>
            <a:ext cx="165005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cs typeface="Tahoma" pitchFamily="34" charset="0"/>
              </a:rPr>
              <a:t>8</a:t>
            </a:r>
            <a:r>
              <a:rPr lang="ru-RU" sz="1100" dirty="0" smtClean="0">
                <a:cs typeface="Tahoma" pitchFamily="34" charset="0"/>
              </a:rPr>
              <a:t> </a:t>
            </a:r>
            <a:r>
              <a:rPr lang="ru-RU" sz="1100" dirty="0">
                <a:cs typeface="Tahoma" pitchFamily="34" charset="0"/>
              </a:rPr>
              <a:t>школ </a:t>
            </a:r>
            <a:endParaRPr lang="ru-RU" sz="1100" dirty="0" smtClean="0"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cs typeface="Tahoma" pitchFamily="34" charset="0"/>
              </a:rPr>
              <a:t>893 </a:t>
            </a:r>
            <a:r>
              <a:rPr lang="ru-RU" sz="1100" dirty="0">
                <a:cs typeface="Tahoma" pitchFamily="34" charset="0"/>
              </a:rPr>
              <a:t>обучающихся</a:t>
            </a:r>
            <a:endParaRPr lang="ru-RU" sz="1100" b="1" dirty="0"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54080" y="4336404"/>
            <a:ext cx="1742281" cy="6001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7184951" y="4356017"/>
            <a:ext cx="1948358" cy="638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Центр дополнительного образования</a:t>
            </a:r>
            <a:endParaRPr lang="ru-RU" sz="1200" dirty="0"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cs typeface="Tahoma" pitchFamily="34" charset="0"/>
              </a:rPr>
              <a:t> </a:t>
            </a:r>
            <a:r>
              <a:rPr lang="ru-RU" sz="1150" b="1" dirty="0" smtClean="0">
                <a:cs typeface="Tahoma" pitchFamily="34" charset="0"/>
              </a:rPr>
              <a:t>430 </a:t>
            </a:r>
            <a:r>
              <a:rPr lang="ru-RU" sz="1150" dirty="0" smtClean="0">
                <a:cs typeface="Tahoma" pitchFamily="34" charset="0"/>
              </a:rPr>
              <a:t>воспитанников</a:t>
            </a:r>
            <a:endParaRPr lang="ru-RU" sz="1150" dirty="0"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7262" y="5808350"/>
            <a:ext cx="1795602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cs typeface="Tahoma" pitchFamily="34" charset="0"/>
              </a:rPr>
              <a:t>Детско-юношеская спортивная школа </a:t>
            </a:r>
            <a:endParaRPr lang="ru-RU" sz="1100" dirty="0"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cs typeface="Tahoma" pitchFamily="34" charset="0"/>
              </a:rPr>
              <a:t> </a:t>
            </a:r>
            <a:r>
              <a:rPr lang="ru-RU" sz="1100" b="1" dirty="0" smtClean="0">
                <a:cs typeface="Tahoma" pitchFamily="34" charset="0"/>
              </a:rPr>
              <a:t>392 </a:t>
            </a:r>
            <a:r>
              <a:rPr lang="ru-RU" sz="1100" dirty="0" smtClean="0">
                <a:cs typeface="Tahoma" pitchFamily="34" charset="0"/>
              </a:rPr>
              <a:t>обучающихся </a:t>
            </a:r>
            <a:endParaRPr lang="ru-RU" sz="1100" dirty="0"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74928" y="5153639"/>
            <a:ext cx="179416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cs typeface="Tahoma" pitchFamily="34" charset="0"/>
              </a:rPr>
              <a:t>Детская школа искусств</a:t>
            </a:r>
            <a:endParaRPr lang="ru-RU" sz="1100" dirty="0"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cs typeface="Tahoma" pitchFamily="34" charset="0"/>
              </a:rPr>
              <a:t>70</a:t>
            </a:r>
            <a:r>
              <a:rPr lang="ru-RU" sz="1100" dirty="0" smtClean="0">
                <a:cs typeface="Tahoma" pitchFamily="34" charset="0"/>
              </a:rPr>
              <a:t> </a:t>
            </a:r>
            <a:r>
              <a:rPr lang="ru-RU" sz="1100" dirty="0">
                <a:cs typeface="Tahoma" pitchFamily="34" charset="0"/>
              </a:rPr>
              <a:t>обучающихся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41827" y="4536458"/>
            <a:ext cx="1795602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cs typeface="Tahoma" pitchFamily="34" charset="0"/>
              </a:rPr>
              <a:t>4</a:t>
            </a:r>
            <a:r>
              <a:rPr lang="ru-RU" sz="1100" dirty="0" smtClean="0">
                <a:cs typeface="Tahoma" pitchFamily="34" charset="0"/>
              </a:rPr>
              <a:t> учреждения </a:t>
            </a:r>
            <a:r>
              <a:rPr lang="ru-RU" sz="1100" dirty="0">
                <a:cs typeface="Tahoma" pitchFamily="34" charset="0"/>
              </a:rPr>
              <a:t>культуры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03838" y="5269432"/>
            <a:ext cx="1794161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cs typeface="Tahoma" pitchFamily="34" charset="0"/>
              </a:rPr>
              <a:t>Спортивный комплекс</a:t>
            </a:r>
            <a:endParaRPr lang="ru-RU" sz="1100" dirty="0"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39996" y="1294061"/>
            <a:ext cx="375895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cs typeface="Tahoma" pitchFamily="34" charset="0"/>
              </a:rPr>
              <a:t>Из бюджета </a:t>
            </a:r>
            <a:r>
              <a:rPr lang="ru-RU" sz="1600" dirty="0" smtClean="0">
                <a:cs typeface="Tahoma" pitchFamily="34" charset="0"/>
              </a:rPr>
              <a:t>МО МР «</a:t>
            </a:r>
            <a:r>
              <a:rPr lang="ru-RU" sz="1600" dirty="0" err="1" smtClean="0">
                <a:cs typeface="Tahoma" pitchFamily="34" charset="0"/>
              </a:rPr>
              <a:t>Койгородский</a:t>
            </a:r>
            <a:r>
              <a:rPr lang="ru-RU" sz="1600" dirty="0" smtClean="0">
                <a:cs typeface="Tahoma" pitchFamily="34" charset="0"/>
              </a:rPr>
              <a:t>»</a:t>
            </a:r>
            <a:endParaRPr lang="ru-RU" sz="1600" dirty="0"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cs typeface="Tahoma" pitchFamily="34" charset="0"/>
              </a:rPr>
              <a:t>финансируется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cs typeface="Tahoma" pitchFamily="34" charset="0"/>
              </a:rPr>
              <a:t>26 </a:t>
            </a:r>
            <a:r>
              <a:rPr lang="ru-RU" sz="1600" b="1" dirty="0">
                <a:cs typeface="Tahoma" pitchFamily="34" charset="0"/>
              </a:rPr>
              <a:t>учреждений</a:t>
            </a:r>
          </a:p>
        </p:txBody>
      </p:sp>
      <p:sp>
        <p:nvSpPr>
          <p:cNvPr id="30" name="Стрелка вправо 29"/>
          <p:cNvSpPr/>
          <p:nvPr/>
        </p:nvSpPr>
        <p:spPr>
          <a:xfrm rot="7923288">
            <a:off x="1765819" y="2113906"/>
            <a:ext cx="719701" cy="413804"/>
          </a:xfrm>
          <a:prstGeom prst="rightArrow">
            <a:avLst>
              <a:gd name="adj1" fmla="val 50000"/>
              <a:gd name="adj2" fmla="val 110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04406" y="3599010"/>
            <a:ext cx="1742281" cy="6001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Управление культуры, физической культуры и спорта</a:t>
            </a:r>
            <a:endParaRPr lang="ru-RU" sz="11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204407" y="4406893"/>
            <a:ext cx="1742281" cy="6001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Управление образования</a:t>
            </a:r>
            <a:endParaRPr lang="ru-RU" sz="11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39994" y="3599010"/>
            <a:ext cx="1742281" cy="6001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100" dirty="0" smtClean="0">
                <a:latin typeface="Tahoma" pitchFamily="34" charset="0"/>
                <a:cs typeface="Tahoma" pitchFamily="34" charset="0"/>
              </a:rPr>
              <a:t>Администрация  </a:t>
            </a:r>
          </a:p>
          <a:p>
            <a:r>
              <a:rPr lang="ru-RU" sz="1100" dirty="0" smtClean="0">
                <a:latin typeface="Tahoma" pitchFamily="34" charset="0"/>
                <a:cs typeface="Tahoma" pitchFamily="34" charset="0"/>
              </a:rPr>
              <a:t>МР 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«</a:t>
            </a:r>
            <a:r>
              <a:rPr lang="ru-RU" sz="1100" dirty="0" err="1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95328" y="4336404"/>
            <a:ext cx="1786947" cy="81723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Контрольно-ревизионная комиссия – контрольно-счетный орган</a:t>
            </a:r>
            <a:endParaRPr lang="ru-RU" sz="11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172694" y="5269432"/>
            <a:ext cx="1805708" cy="65924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Финансовое управление администрации</a:t>
            </a:r>
          </a:p>
        </p:txBody>
      </p:sp>
      <p:sp>
        <p:nvSpPr>
          <p:cNvPr id="47" name="Стрелка вправо 46"/>
          <p:cNvSpPr/>
          <p:nvPr/>
        </p:nvSpPr>
        <p:spPr>
          <a:xfrm rot="3368047">
            <a:off x="6583391" y="2064504"/>
            <a:ext cx="719701" cy="413804"/>
          </a:xfrm>
          <a:prstGeom prst="rightArrow">
            <a:avLst>
              <a:gd name="adj1" fmla="val 50000"/>
              <a:gd name="adj2" fmla="val 110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5400000">
            <a:off x="3940039" y="2272154"/>
            <a:ext cx="424911" cy="313118"/>
          </a:xfrm>
          <a:prstGeom prst="rightArrow">
            <a:avLst>
              <a:gd name="adj1" fmla="val 50000"/>
              <a:gd name="adj2" fmla="val 110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1520" y="1412776"/>
            <a:ext cx="8640960" cy="3528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Исполнение «майских» Указов Президента РФ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4484" y="1880456"/>
            <a:ext cx="2016224" cy="288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Учреждений дошкольного образования</a:t>
            </a:r>
          </a:p>
          <a:p>
            <a:pPr algn="ctr"/>
            <a:r>
              <a:rPr lang="ru-RU" sz="1600" dirty="0" smtClean="0"/>
              <a:t>27 453 рублей.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10844" y="1880456"/>
            <a:ext cx="2016224" cy="288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Учреждений доп. образования в сфере культуры</a:t>
            </a:r>
          </a:p>
          <a:p>
            <a:pPr algn="ctr"/>
            <a:r>
              <a:rPr lang="ru-RU" sz="1600" dirty="0" smtClean="0"/>
              <a:t>29 272 рублей.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32240" y="1880828"/>
            <a:ext cx="2016224" cy="288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Учреждений дополнительного образования</a:t>
            </a:r>
          </a:p>
          <a:p>
            <a:pPr algn="ctr"/>
            <a:r>
              <a:rPr lang="ru-RU" sz="1600" dirty="0" smtClean="0"/>
              <a:t>26 193 рублей.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880828"/>
            <a:ext cx="2016224" cy="288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Учреждений общего образования</a:t>
            </a:r>
          </a:p>
          <a:p>
            <a:pPr algn="ctr"/>
            <a:r>
              <a:rPr lang="ru-RU" sz="1600" dirty="0" smtClean="0"/>
              <a:t>35 824 рублей.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1495908"/>
            <a:ext cx="360040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Tahoma" pitchFamily="34" charset="0"/>
                <a:cs typeface="Tahoma" pitchFamily="34" charset="0"/>
              </a:rPr>
              <a:t>По педагогическим работникам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5229200"/>
            <a:ext cx="843565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</a:t>
            </a:r>
          </a:p>
          <a:p>
            <a:pPr algn="ctr"/>
            <a:r>
              <a:rPr lang="ru-RU" sz="1600" dirty="0" smtClean="0"/>
              <a:t>23 140 рублей.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10508" y="5301208"/>
            <a:ext cx="391656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Tahoma" pitchFamily="34" charset="0"/>
                <a:cs typeface="Tahoma" pitchFamily="34" charset="0"/>
              </a:rPr>
              <a:t>По работникам учреждений культуры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362" y="1889397"/>
            <a:ext cx="2013706" cy="1427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611560" y="980728"/>
            <a:ext cx="821962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Среднемесячная заработная плата </a:t>
            </a:r>
            <a:r>
              <a:rPr lang="ru-RU" sz="1600" dirty="0" smtClean="0"/>
              <a:t> на 2017 год составит:</a:t>
            </a:r>
            <a:endParaRPr lang="ru-RU" sz="16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0" y="5170884"/>
            <a:ext cx="1883701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8" y="1877033"/>
            <a:ext cx="2057300" cy="154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51" y="1871190"/>
            <a:ext cx="2065090" cy="1548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43" y="1886676"/>
            <a:ext cx="2121396" cy="1515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66FF"/>
                </a:solidFill>
              </a:rPr>
              <a:t>Майские указы</a:t>
            </a:r>
            <a:br>
              <a:rPr lang="ru-RU" dirty="0" smtClean="0">
                <a:solidFill>
                  <a:srgbClr val="0066FF"/>
                </a:solidFill>
              </a:rPr>
            </a:br>
            <a:r>
              <a:rPr lang="ru-RU" dirty="0" smtClean="0">
                <a:solidFill>
                  <a:srgbClr val="0066FF"/>
                </a:solidFill>
              </a:rPr>
              <a:t>Президента Российской Федерации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8F222-5EEF-4B24-BBFA-38FC63B311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88623"/>
              </p:ext>
            </p:extLst>
          </p:nvPr>
        </p:nvGraphicFramePr>
        <p:xfrm>
          <a:off x="179512" y="1412776"/>
          <a:ext cx="8712968" cy="4023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36104"/>
                <a:gridCol w="6408711"/>
                <a:gridCol w="1368153"/>
              </a:tblGrid>
              <a:tr h="4213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 </a:t>
                      </a:r>
                    </a:p>
                    <a:p>
                      <a:pPr algn="ctr"/>
                      <a:r>
                        <a:rPr lang="ru-RU" sz="1200" dirty="0" smtClean="0"/>
                        <a:t>УКАЗА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Сумма </a:t>
                      </a:r>
                    </a:p>
                    <a:p>
                      <a:pPr algn="ctr"/>
                      <a:r>
                        <a:rPr lang="ru-RU" sz="1100" dirty="0" smtClean="0"/>
                        <a:t>(тыс. рублей)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08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Финансовая поддержка субъектов малого</a:t>
                      </a:r>
                      <a:r>
                        <a:rPr lang="ru-RU" sz="1200" baseline="0" dirty="0" smtClean="0"/>
                        <a:t> и среднего предпринимательства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</a:p>
                  </a:txBody>
                  <a:tcPr/>
                </a:tc>
              </a:tr>
              <a:tr h="451460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Субсидирование затрат на развитие крестьянских (фермерских) хозяйств, сельскохозяйственных потребительских</a:t>
                      </a:r>
                      <a:r>
                        <a:rPr lang="ru-RU" sz="1200" baseline="0" dirty="0" smtClean="0"/>
                        <a:t> кооперативов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2 000,0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270876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597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Поддержка социально ориентированных некоммерческих</a:t>
                      </a:r>
                      <a:r>
                        <a:rPr lang="ru-RU" sz="1200" baseline="0" dirty="0" smtClean="0"/>
                        <a:t> организаций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175,0</a:t>
                      </a:r>
                    </a:p>
                  </a:txBody>
                  <a:tcPr/>
                </a:tc>
              </a:tr>
              <a:tr h="45146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Организация,  проведение и участие обучающихся и педагогов в конкурсах, фестивалях, соревнованиях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262,4</a:t>
                      </a:r>
                      <a:endParaRPr lang="ru-RU" sz="1200" dirty="0"/>
                    </a:p>
                  </a:txBody>
                  <a:tcPr/>
                </a:tc>
              </a:tr>
              <a:tr h="451460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599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/>
                        <a:t>Увеличение числа детей в возрасте от 5 до 18 лет, обучающихся по дополнительным образовательным программам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13756,2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Повышение квалификации работников общеобразовательных учреждений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473,5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rowSpan="4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600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Переселение граждан из аварийного жилищного фонда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3 036,0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жильем детей-сирот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1 305,9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жильем молодых</a:t>
                      </a:r>
                      <a:r>
                        <a:rPr lang="ru-RU" sz="1200" baseline="0" dirty="0" smtClean="0"/>
                        <a:t> семей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415,0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жильем ветеранов, инвалидов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733,1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22</a:t>
                      </a:r>
                      <a:r>
                        <a:rPr lang="ru-RU" sz="1200" b="0" baseline="0" dirty="0" smtClean="0"/>
                        <a:t> 357,1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Социально – значимые расходы бюджета на 2016 и 2017 гг.</a:t>
            </a:r>
            <a:endParaRPr lang="ru-RU" dirty="0">
              <a:solidFill>
                <a:srgbClr val="0066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978018"/>
              </p:ext>
            </p:extLst>
          </p:nvPr>
        </p:nvGraphicFramePr>
        <p:xfrm>
          <a:off x="-180528" y="1268760"/>
          <a:ext cx="4752528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488687"/>
              </p:ext>
            </p:extLst>
          </p:nvPr>
        </p:nvGraphicFramePr>
        <p:xfrm>
          <a:off x="4499992" y="1124744"/>
          <a:ext cx="47525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16913" y="1196752"/>
            <a:ext cx="7136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тыс. </a:t>
            </a:r>
            <a:r>
              <a:rPr lang="ru-RU" sz="1000" dirty="0">
                <a:cs typeface="Tahoma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41098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66FF"/>
                </a:solidFill>
              </a:rPr>
              <a:t>Краткий словарь используемых терминов и понятий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052737"/>
            <a:ext cx="8712968" cy="5472608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solidFill>
              <a:srgbClr val="0066FF">
                <a:alpha val="24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определенный период.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совокупность всех бюджетов в Российской Федерации: федерального, региональных, местных, государственных внебюджетных фондов. Бюджетная система Республики Коми включает в себя республиканский бюджет Республики Коми и бюджеты муниципальных образований Республики Коми.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кредит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поступающие от населения, организаций, учреждений в бюджет денежные средства в виде: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налогов;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неналоговых поступлений (пошлины, доходы от продажи имущества, штрафы и т.п.);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безвозмездных поступлений;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доходов от предпринимательской деятельности бюджетных организаций. Кредиты, доходы от выпуска ценных бумаг, полученные государством (органами местного самоуправления), не включаются в состав доходов.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привлекаемые в бюджет для покрытия дефицита (кредиты банков, кредиты от других уровней бюджетов, ценные бумаги, иные источники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средства.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расходов бюджета над его доходами.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доходов бюджета над его расходами.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денежные средства, перечисляемые из одного бюджета бюджетной системы Российской Федерации другому бюджету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39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81200" y="5580063"/>
            <a:ext cx="6938963" cy="6318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0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Расходы в расчете на душу населения в </a:t>
            </a:r>
            <a:r>
              <a:rPr lang="ru-RU" sz="2000" b="1" dirty="0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2017 </a:t>
            </a:r>
            <a:r>
              <a:rPr lang="ru-RU" sz="2000" b="1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году</a:t>
            </a:r>
          </a:p>
        </p:txBody>
      </p:sp>
      <p:sp>
        <p:nvSpPr>
          <p:cNvPr id="13" name="Овал 12"/>
          <p:cNvSpPr/>
          <p:nvPr/>
        </p:nvSpPr>
        <p:spPr>
          <a:xfrm>
            <a:off x="169863" y="954088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0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4" name="TextBox 15"/>
          <p:cNvSpPr txBox="1">
            <a:spLocks noChangeArrowheads="1"/>
          </p:cNvSpPr>
          <p:nvPr/>
        </p:nvSpPr>
        <p:spPr bwMode="auto">
          <a:xfrm>
            <a:off x="252413" y="1206500"/>
            <a:ext cx="977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41 145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15" name="TextBox 16"/>
          <p:cNvSpPr txBox="1">
            <a:spLocks noChangeArrowheads="1"/>
          </p:cNvSpPr>
          <p:nvPr/>
        </p:nvSpPr>
        <p:spPr bwMode="auto">
          <a:xfrm>
            <a:off x="1223963" y="1206500"/>
            <a:ext cx="850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2 182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16" name="TextBox 17"/>
          <p:cNvSpPr txBox="1">
            <a:spLocks noChangeArrowheads="1"/>
          </p:cNvSpPr>
          <p:nvPr/>
        </p:nvSpPr>
        <p:spPr bwMode="auto">
          <a:xfrm>
            <a:off x="2268538" y="1422400"/>
            <a:ext cx="666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бюджета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МО МР «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приходится на одного гражданина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160338" y="2078038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0" name="TextBox 21"/>
          <p:cNvSpPr txBox="1">
            <a:spLocks noChangeArrowheads="1"/>
          </p:cNvSpPr>
          <p:nvPr/>
        </p:nvSpPr>
        <p:spPr bwMode="auto">
          <a:xfrm>
            <a:off x="268288" y="2228850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4 361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1" name="TextBox 22"/>
          <p:cNvSpPr txBox="1">
            <a:spLocks noChangeArrowheads="1"/>
          </p:cNvSpPr>
          <p:nvPr/>
        </p:nvSpPr>
        <p:spPr bwMode="auto">
          <a:xfrm>
            <a:off x="1149350" y="2286000"/>
            <a:ext cx="9350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363</a:t>
            </a: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2" name="TextBox 23"/>
          <p:cNvSpPr txBox="1">
            <a:spLocks noChangeArrowheads="1"/>
          </p:cNvSpPr>
          <p:nvPr/>
        </p:nvSpPr>
        <p:spPr bwMode="auto">
          <a:xfrm>
            <a:off x="2268538" y="2393950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общегосударственные вопросы  бюджета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МО МР «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приходится на одного гражданина</a:t>
            </a:r>
          </a:p>
        </p:txBody>
      </p:sp>
      <p:sp>
        <p:nvSpPr>
          <p:cNvPr id="25" name="Овал 24"/>
          <p:cNvSpPr/>
          <p:nvPr/>
        </p:nvSpPr>
        <p:spPr>
          <a:xfrm>
            <a:off x="169863" y="3236913"/>
            <a:ext cx="1131887" cy="1087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81200" y="3419475"/>
            <a:ext cx="6938963" cy="6318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6" name="TextBox 27"/>
          <p:cNvSpPr txBox="1">
            <a:spLocks noChangeArrowheads="1"/>
          </p:cNvSpPr>
          <p:nvPr/>
        </p:nvSpPr>
        <p:spPr bwMode="auto">
          <a:xfrm>
            <a:off x="268288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5 149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7" name="TextBox 29"/>
          <p:cNvSpPr txBox="1">
            <a:spLocks noChangeArrowheads="1"/>
          </p:cNvSpPr>
          <p:nvPr/>
        </p:nvSpPr>
        <p:spPr bwMode="auto">
          <a:xfrm>
            <a:off x="1182688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E46C0A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429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8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культуру, физическую культуру и спорт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бюджета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МО МР «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приходится на одного гражданина</a:t>
            </a:r>
          </a:p>
        </p:txBody>
      </p:sp>
      <p:sp>
        <p:nvSpPr>
          <p:cNvPr id="33" name="Овал 32"/>
          <p:cNvSpPr/>
          <p:nvPr/>
        </p:nvSpPr>
        <p:spPr>
          <a:xfrm>
            <a:off x="160338" y="4336529"/>
            <a:ext cx="1131887" cy="1087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81200" y="4500563"/>
            <a:ext cx="6938963" cy="6302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2" name="TextBox 35"/>
          <p:cNvSpPr txBox="1">
            <a:spLocks noChangeArrowheads="1"/>
          </p:cNvSpPr>
          <p:nvPr/>
        </p:nvSpPr>
        <p:spPr bwMode="auto">
          <a:xfrm>
            <a:off x="236538" y="4432300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25 026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3" name="TextBox 36"/>
          <p:cNvSpPr txBox="1">
            <a:spLocks noChangeArrowheads="1"/>
          </p:cNvSpPr>
          <p:nvPr/>
        </p:nvSpPr>
        <p:spPr bwMode="auto">
          <a:xfrm>
            <a:off x="1166813" y="44465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2 086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4" name="TextBox 37"/>
          <p:cNvSpPr txBox="1">
            <a:spLocks noChangeArrowheads="1"/>
          </p:cNvSpPr>
          <p:nvPr/>
        </p:nvSpPr>
        <p:spPr bwMode="auto">
          <a:xfrm>
            <a:off x="2268538" y="4554538"/>
            <a:ext cx="66960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образование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бюджета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МО МР «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приходится на одного гражданина</a:t>
            </a:r>
          </a:p>
        </p:txBody>
      </p:sp>
      <p:sp>
        <p:nvSpPr>
          <p:cNvPr id="39" name="Овал 38"/>
          <p:cNvSpPr/>
          <p:nvPr/>
        </p:nvSpPr>
        <p:spPr>
          <a:xfrm>
            <a:off x="138113" y="5468938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079500" y="5402263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7" name="TextBox 41"/>
          <p:cNvSpPr txBox="1">
            <a:spLocks noChangeArrowheads="1"/>
          </p:cNvSpPr>
          <p:nvPr/>
        </p:nvSpPr>
        <p:spPr bwMode="auto">
          <a:xfrm>
            <a:off x="236538" y="55403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1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434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рубля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8" name="TextBox 42"/>
          <p:cNvSpPr txBox="1">
            <a:spLocks noChangeArrowheads="1"/>
          </p:cNvSpPr>
          <p:nvPr/>
        </p:nvSpPr>
        <p:spPr bwMode="auto">
          <a:xfrm>
            <a:off x="1182688" y="55276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120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9" name="TextBox 45"/>
          <p:cNvSpPr txBox="1">
            <a:spLocks noChangeArrowheads="1"/>
          </p:cNvSpPr>
          <p:nvPr/>
        </p:nvSpPr>
        <p:spPr bwMode="auto">
          <a:xfrm>
            <a:off x="2268538" y="5529263"/>
            <a:ext cx="66960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жилищно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– коммунальное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хозяйство, дорожную деятельность и транспорт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бюджета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МО МР «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приходится на одного гражданина</a:t>
            </a:r>
          </a:p>
        </p:txBody>
      </p:sp>
      <p:sp>
        <p:nvSpPr>
          <p:cNvPr id="4304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A12B65-9628-4E40-92E7-2073937107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582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79613" y="5732463"/>
            <a:ext cx="6940550" cy="6318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Расходы в расчете на одного воспитанника, </a:t>
            </a:r>
            <a:r>
              <a:rPr lang="ru-RU" sz="2000" b="1" dirty="0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обучающегося в 2017году</a:t>
            </a:r>
            <a:endParaRPr lang="ru-RU" sz="2000" b="1" dirty="0">
              <a:solidFill>
                <a:srgbClr val="0066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9863" y="954088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1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79500" y="98425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0" name="TextBox 15"/>
          <p:cNvSpPr txBox="1">
            <a:spLocks noChangeArrowheads="1"/>
          </p:cNvSpPr>
          <p:nvPr/>
        </p:nvSpPr>
        <p:spPr bwMode="auto">
          <a:xfrm>
            <a:off x="258763" y="1206500"/>
            <a:ext cx="977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128 629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7900" name="TextBox 16"/>
          <p:cNvSpPr txBox="1">
            <a:spLocks noChangeArrowheads="1"/>
          </p:cNvSpPr>
          <p:nvPr/>
        </p:nvSpPr>
        <p:spPr bwMode="auto">
          <a:xfrm>
            <a:off x="1104900" y="1206500"/>
            <a:ext cx="1038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10 719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42" name="TextBox 17"/>
          <p:cNvSpPr txBox="1">
            <a:spLocks noChangeArrowheads="1"/>
          </p:cNvSpPr>
          <p:nvPr/>
        </p:nvSpPr>
        <p:spPr bwMode="auto">
          <a:xfrm>
            <a:off x="2268538" y="1314450"/>
            <a:ext cx="6664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воспитанника детского дошкольного учреждения 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312)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60338" y="2132013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9500" y="2160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6" name="TextBox 21"/>
          <p:cNvSpPr txBox="1">
            <a:spLocks noChangeArrowheads="1"/>
          </p:cNvSpPr>
          <p:nvPr/>
        </p:nvSpPr>
        <p:spPr bwMode="auto">
          <a:xfrm>
            <a:off x="236538" y="2270125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136 870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7906" name="TextBox 22"/>
          <p:cNvSpPr txBox="1">
            <a:spLocks noChangeArrowheads="1"/>
          </p:cNvSpPr>
          <p:nvPr/>
        </p:nvSpPr>
        <p:spPr bwMode="auto">
          <a:xfrm>
            <a:off x="1171575" y="2293938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11 406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48" name="TextBox 23"/>
          <p:cNvSpPr txBox="1">
            <a:spLocks noChangeArrowheads="1"/>
          </p:cNvSpPr>
          <p:nvPr/>
        </p:nvSpPr>
        <p:spPr bwMode="auto">
          <a:xfrm>
            <a:off x="2268538" y="2401888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общеобразовательного учреждения 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893)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60338" y="3297238"/>
            <a:ext cx="1131887" cy="1087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79613" y="3419475"/>
            <a:ext cx="6940550" cy="630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79500" y="3240088"/>
            <a:ext cx="1116013" cy="112236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2" name="TextBox 27"/>
          <p:cNvSpPr txBox="1">
            <a:spLocks noChangeArrowheads="1"/>
          </p:cNvSpPr>
          <p:nvPr/>
        </p:nvSpPr>
        <p:spPr bwMode="auto">
          <a:xfrm>
            <a:off x="204788" y="3430588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10 012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рублей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53" name="TextBox 29"/>
          <p:cNvSpPr txBox="1">
            <a:spLocks noChangeArrowheads="1"/>
          </p:cNvSpPr>
          <p:nvPr/>
        </p:nvSpPr>
        <p:spPr bwMode="auto">
          <a:xfrm>
            <a:off x="1152525" y="336550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834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54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детско-юношеской спортивной школы 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392)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0338" y="4441825"/>
            <a:ext cx="1131887" cy="1087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79613" y="4500563"/>
            <a:ext cx="6940550" cy="6318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79500" y="4319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8" name="TextBox 35"/>
          <p:cNvSpPr txBox="1">
            <a:spLocks noChangeArrowheads="1"/>
          </p:cNvSpPr>
          <p:nvPr/>
        </p:nvSpPr>
        <p:spPr bwMode="auto">
          <a:xfrm>
            <a:off x="200025" y="4559300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34 103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59" name="TextBox 36"/>
          <p:cNvSpPr txBox="1">
            <a:spLocks noChangeArrowheads="1"/>
          </p:cNvSpPr>
          <p:nvPr/>
        </p:nvSpPr>
        <p:spPr bwMode="auto">
          <a:xfrm>
            <a:off x="1155700" y="4511675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2 842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60" name="TextBox 37"/>
          <p:cNvSpPr txBox="1">
            <a:spLocks noChangeArrowheads="1"/>
          </p:cNvSpPr>
          <p:nvPr/>
        </p:nvSpPr>
        <p:spPr bwMode="auto">
          <a:xfrm>
            <a:off x="2268538" y="456088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музыкальной школы 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70)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38113" y="5630863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079500" y="5514975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63" name="TextBox 41"/>
          <p:cNvSpPr txBox="1">
            <a:spLocks noChangeArrowheads="1"/>
          </p:cNvSpPr>
          <p:nvPr/>
        </p:nvSpPr>
        <p:spPr bwMode="auto">
          <a:xfrm>
            <a:off x="217488" y="5703888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17 312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4" name="TextBox 42"/>
          <p:cNvSpPr txBox="1">
            <a:spLocks noChangeArrowheads="1"/>
          </p:cNvSpPr>
          <p:nvPr/>
        </p:nvSpPr>
        <p:spPr bwMode="auto">
          <a:xfrm>
            <a:off x="1154113" y="5656263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1 443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65" name="TextBox 45"/>
          <p:cNvSpPr txBox="1">
            <a:spLocks noChangeArrowheads="1"/>
          </p:cNvSpPr>
          <p:nvPr/>
        </p:nvSpPr>
        <p:spPr bwMode="auto">
          <a:xfrm>
            <a:off x="2268538" y="5716588"/>
            <a:ext cx="669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центра дополнительного образования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430)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6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1DDA7-A8C9-4369-9783-B8299493E1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108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Бюджетные инвестиции на 2017 год</a:t>
            </a:r>
            <a:endParaRPr lang="ru-RU" dirty="0">
              <a:solidFill>
                <a:srgbClr val="0066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185993"/>
              </p:ext>
            </p:extLst>
          </p:nvPr>
        </p:nvGraphicFramePr>
        <p:xfrm>
          <a:off x="310468" y="1139125"/>
          <a:ext cx="8726027" cy="508031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285868"/>
                <a:gridCol w="1440159"/>
              </a:tblGrid>
              <a:tr h="43516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Наименование мероприятия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2017 год</a:t>
                      </a:r>
                    </a:p>
                  </a:txBody>
                  <a:tcPr/>
                </a:tc>
              </a:tr>
              <a:tr h="414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1.Строительство жилых домов в рамках обеспечения мероприятий по переселению граждан из аварийного жилищного 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фонда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2 736,0</a:t>
                      </a:r>
                      <a:endParaRPr lang="ru-RU" sz="1600" b="1" dirty="0"/>
                    </a:p>
                  </a:txBody>
                  <a:tcPr/>
                </a:tc>
              </a:tr>
              <a:tr h="30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- 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средства  местного бюджета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2 736,0</a:t>
                      </a:r>
                      <a:endParaRPr lang="ru-RU" sz="1600" dirty="0"/>
                    </a:p>
                  </a:txBody>
                  <a:tcPr/>
                </a:tc>
              </a:tr>
              <a:tr h="30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2.Строительство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межпоселенческого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полигона 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ТБО в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с.Койгородок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1 000,0</a:t>
                      </a:r>
                      <a:endParaRPr lang="ru-RU" sz="1600" b="1" dirty="0"/>
                    </a:p>
                  </a:txBody>
                  <a:tcPr/>
                </a:tc>
              </a:tr>
              <a:tr h="30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- 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средства  местного бюджета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1 000,0</a:t>
                      </a:r>
                      <a:endParaRPr lang="ru-RU" sz="1600" dirty="0"/>
                    </a:p>
                  </a:txBody>
                  <a:tcPr/>
                </a:tc>
              </a:tr>
              <a:tr h="369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3.Строительство (реконструкция) автомобильных дорог общего пользования местного значения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2 225,0</a:t>
                      </a:r>
                      <a:endParaRPr lang="ru-RU" sz="1600" b="1" dirty="0"/>
                    </a:p>
                  </a:txBody>
                  <a:tcPr/>
                </a:tc>
              </a:tr>
              <a:tr h="30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- 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средства  местного бюджета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2 225,0</a:t>
                      </a:r>
                      <a:endParaRPr lang="ru-RU" sz="1600" dirty="0"/>
                    </a:p>
                  </a:txBody>
                  <a:tcPr/>
                </a:tc>
              </a:tr>
              <a:tr h="388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4.Строительство, приобретение, ремонт жилых помещений для обеспечения детей-сирот и детей, оставшихся без 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попечения 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родителей, жилыми 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помещениями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1 305,9</a:t>
                      </a:r>
                      <a:endParaRPr lang="ru-RU" sz="1600" b="1" dirty="0"/>
                    </a:p>
                  </a:txBody>
                  <a:tcPr/>
                </a:tc>
              </a:tr>
              <a:tr h="30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средства  республиканского бюджета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1 305,9</a:t>
                      </a:r>
                      <a:endParaRPr lang="ru-RU" sz="1600" dirty="0"/>
                    </a:p>
                  </a:txBody>
                  <a:tcPr/>
                </a:tc>
              </a:tr>
              <a:tr h="30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7 266,9</a:t>
                      </a:r>
                      <a:endParaRPr lang="ru-RU" sz="1600" b="1" dirty="0"/>
                    </a:p>
                  </a:txBody>
                  <a:tcPr/>
                </a:tc>
              </a:tr>
              <a:tr h="30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средства  республиканского бюджета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1 305,9</a:t>
                      </a:r>
                      <a:endParaRPr lang="ru-RU" sz="1600" dirty="0"/>
                    </a:p>
                  </a:txBody>
                  <a:tcPr/>
                </a:tc>
              </a:tr>
              <a:tr h="30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- 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средства  местного бюджета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r>
                        <a:rPr lang="ru-RU" sz="1600" baseline="0" dirty="0" smtClean="0"/>
                        <a:t> 961,0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436320" y="903040"/>
            <a:ext cx="7136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тыс. </a:t>
            </a:r>
            <a:r>
              <a:rPr lang="ru-RU" sz="1000" dirty="0">
                <a:cs typeface="Tahoma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33908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3" y="0"/>
            <a:ext cx="6084168" cy="1052736"/>
          </a:xfrm>
        </p:spPr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Объем межбюджетных трансфертов, предоставленных бюджетам поселений</a:t>
            </a:r>
            <a:endParaRPr lang="ru-RU" dirty="0">
              <a:solidFill>
                <a:srgbClr val="0066FF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514349"/>
              </p:ext>
            </p:extLst>
          </p:nvPr>
        </p:nvGraphicFramePr>
        <p:xfrm>
          <a:off x="323528" y="1333904"/>
          <a:ext cx="8568952" cy="187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/>
                <a:gridCol w="1296144"/>
                <a:gridCol w="1440160"/>
                <a:gridCol w="1141784"/>
                <a:gridCol w="1152128"/>
                <a:gridCol w="1152128"/>
              </a:tblGrid>
              <a:tr h="5961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Виды межбюджетных</a:t>
                      </a:r>
                      <a:r>
                        <a:rPr lang="ru-RU" sz="1200" baseline="0" dirty="0" smtClean="0"/>
                        <a:t> трансфертов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2015 г.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2016 г.</a:t>
                      </a:r>
                    </a:p>
                    <a:p>
                      <a:pPr algn="ctr"/>
                      <a:r>
                        <a:rPr lang="ru-RU" sz="1200" dirty="0" smtClean="0"/>
                        <a:t>(ожидаемое)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 г.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г.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г.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</a:tr>
              <a:tr h="2633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Дотации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22 524,5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21 872,1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18 311,6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11 442,8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10 959,3</a:t>
                      </a:r>
                      <a:endParaRPr lang="ru-RU" sz="1200" dirty="0"/>
                    </a:p>
                  </a:txBody>
                  <a:tcPr anchor="ctr"/>
                </a:tc>
              </a:tr>
              <a:tr h="2770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Субвенции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1 495,4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1 530,3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1 428,7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1 428,7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1 428,7</a:t>
                      </a:r>
                      <a:endParaRPr lang="ru-RU" sz="1200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5 125,0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5 472,2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458,3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162,4</a:t>
                      </a:r>
                      <a:endParaRPr lang="ru-RU" sz="1200" dirty="0"/>
                    </a:p>
                  </a:txBody>
                  <a:tcPr anchor="ctr"/>
                </a:tc>
              </a:tr>
              <a:tr h="26288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ИТОГО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29 144,9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28 874,6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20 198,6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13 031,5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12 550,4</a:t>
                      </a:r>
                      <a:endParaRPr lang="ru-RU" sz="12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03380" y="1068345"/>
            <a:ext cx="82266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тыс. </a:t>
            </a:r>
            <a:r>
              <a:rPr lang="ru-RU" sz="1200" dirty="0">
                <a:cs typeface="Tahoma" pitchFamily="34" charset="0"/>
              </a:rPr>
              <a:t>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89839477"/>
              </p:ext>
            </p:extLst>
          </p:nvPr>
        </p:nvGraphicFramePr>
        <p:xfrm>
          <a:off x="251520" y="3284984"/>
          <a:ext cx="846319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Муниципальные программы 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124744"/>
            <a:ext cx="8424936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	Согласно перечню муниципальных программ МО МР «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», утвержденному распоряжением руководителя администрации МР «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 от 03 сентября 2013 г. № 173-р (в ред. 13 октября 2016г.), в 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Койгородском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районе утверждены 9 муниципальных программ.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	Реализация муниципальных программ МО МР «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 осуществлялась по 4 основным направлениям социально – экономического развития МО МР «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397304"/>
            <a:ext cx="2658218" cy="630649"/>
          </a:xfrm>
          <a:prstGeom prst="rect">
            <a:avLst/>
          </a:prstGeom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I. </a:t>
            </a:r>
            <a:r>
              <a:rPr lang="ru-RU" sz="1400" dirty="0" smtClean="0"/>
              <a:t>Развитие системы муниципального управления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909739" y="2574130"/>
            <a:ext cx="5328592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1. Муниципальное управление МО МР «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140968"/>
            <a:ext cx="2658218" cy="1146582"/>
          </a:xfrm>
          <a:prstGeom prst="rect">
            <a:avLst/>
          </a:prstGeom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II. </a:t>
            </a:r>
            <a:r>
              <a:rPr lang="ru-RU" sz="1400" dirty="0" smtClean="0"/>
              <a:t>Экономическое развитие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5467" y="4394044"/>
            <a:ext cx="2664271" cy="1364591"/>
          </a:xfrm>
          <a:prstGeom prst="rect">
            <a:avLst/>
          </a:prstGeom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III. </a:t>
            </a:r>
            <a:r>
              <a:rPr lang="ru-RU" sz="1400" dirty="0" smtClean="0"/>
              <a:t>Социальное развитие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0134" y="5956151"/>
            <a:ext cx="2669603" cy="792088"/>
          </a:xfrm>
          <a:prstGeom prst="rect">
            <a:avLst/>
          </a:prstGeom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IV. </a:t>
            </a:r>
            <a:r>
              <a:rPr lang="ru-RU" sz="1400" dirty="0" smtClean="0"/>
              <a:t>Обеспечение безопасности жизнедеятельности населения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15816" y="3140968"/>
            <a:ext cx="5328592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2. Развитие экономики в МО МР «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9739" y="3479067"/>
            <a:ext cx="5328592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3. Развитие транспортной системы в МО МР «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9739" y="3816360"/>
            <a:ext cx="532859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4. Строительство, обеспечение жильем и услугами жилищно-коммунального хозяйства в МО МР «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5816" y="4394044"/>
            <a:ext cx="5328592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5. Развитие образования на территории МО МР «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09739" y="4695288"/>
            <a:ext cx="5328592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6. Развитие и сохранение культуры в МО МР «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5816" y="4999359"/>
            <a:ext cx="5328592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7. Развитие физической культуры и спорта в МО МР «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09739" y="5296970"/>
            <a:ext cx="532859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8. Развитие 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здоровьесберегающей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деятельности на территории МО МР «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9739" y="6166298"/>
            <a:ext cx="5328592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9. Безопасность жизнедеятельности населения МО МР «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658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66FF"/>
                </a:solidFill>
              </a:rPr>
              <a:t>Программные расходы бюджета на 2017 год</a:t>
            </a:r>
          </a:p>
        </p:txBody>
      </p:sp>
      <p:sp>
        <p:nvSpPr>
          <p:cNvPr id="5120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C0B035-033E-4A87-9E55-1B609C1D47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smtClean="0"/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293716"/>
              </p:ext>
            </p:extLst>
          </p:nvPr>
        </p:nvGraphicFramePr>
        <p:xfrm>
          <a:off x="212396" y="836712"/>
          <a:ext cx="882409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050045" y="1047750"/>
            <a:ext cx="82266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тыс. </a:t>
            </a:r>
            <a:r>
              <a:rPr lang="ru-RU" sz="1200" dirty="0">
                <a:cs typeface="Tahoma" pitchFamily="34" charset="0"/>
              </a:rPr>
              <a:t>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941413"/>
              </p:ext>
            </p:extLst>
          </p:nvPr>
        </p:nvGraphicFramePr>
        <p:xfrm>
          <a:off x="899592" y="6021288"/>
          <a:ext cx="7078446" cy="60718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8"/>
                <a:gridCol w="1008112"/>
                <a:gridCol w="1008112"/>
                <a:gridCol w="864098"/>
                <a:gridCol w="792086"/>
                <a:gridCol w="813750"/>
              </a:tblGrid>
              <a:tr h="21272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Общий объем программных расходов в %</a:t>
                      </a:r>
                      <a:r>
                        <a:rPr lang="ru-RU" sz="1000" baseline="0" dirty="0" smtClean="0"/>
                        <a:t> к общему объему расходов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2015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2016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2017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2018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 год</a:t>
                      </a:r>
                      <a:endParaRPr lang="ru-RU" sz="1000" dirty="0"/>
                    </a:p>
                  </a:txBody>
                  <a:tcPr/>
                </a:tc>
              </a:tr>
              <a:tr h="363341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89,9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92,1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88,6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87,7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>
                <a:solidFill>
                  <a:srgbClr val="0066FF"/>
                </a:solidFill>
              </a:rPr>
              <a:t>Муниципальное управление </a:t>
            </a:r>
            <a:r>
              <a:rPr lang="ru-RU" dirty="0" smtClean="0">
                <a:solidFill>
                  <a:srgbClr val="0066FF"/>
                </a:solidFill>
              </a:rPr>
              <a:t>МО </a:t>
            </a:r>
            <a:r>
              <a:rPr lang="ru-RU" dirty="0" err="1" smtClean="0">
                <a:solidFill>
                  <a:srgbClr val="0066FF"/>
                </a:solidFill>
              </a:rPr>
              <a:t>МР"Койгородский</a:t>
            </a:r>
            <a:r>
              <a:rPr lang="ru-RU" dirty="0">
                <a:solidFill>
                  <a:srgbClr val="0066FF"/>
                </a:solidFill>
              </a:rPr>
              <a:t>" на 2014-2020 годы</a:t>
            </a:r>
            <a:endParaRPr lang="ru-RU" dirty="0" smtClean="0">
              <a:solidFill>
                <a:srgbClr val="0066FF"/>
              </a:solidFill>
            </a:endParaRP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EF933-95F5-4BB3-AFCA-7B4EB519A24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638209"/>
              </p:ext>
            </p:extLst>
          </p:nvPr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500972"/>
              </p:ext>
            </p:extLst>
          </p:nvPr>
        </p:nvGraphicFramePr>
        <p:xfrm>
          <a:off x="471646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(тыс.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552412"/>
              </p:ext>
            </p:extLst>
          </p:nvPr>
        </p:nvGraphicFramePr>
        <p:xfrm>
          <a:off x="252000" y="2998800"/>
          <a:ext cx="8496464" cy="296264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885066"/>
                <a:gridCol w="1611398"/>
              </a:tblGrid>
              <a:tr h="493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Ключевые мероприятия на 2017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Финансирование</a:t>
                      </a:r>
                    </a:p>
                    <a:p>
                      <a:pPr algn="r"/>
                      <a:r>
                        <a:rPr lang="ru-RU" sz="1200" dirty="0" smtClean="0"/>
                        <a:t>(тыс.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Обновление объектов муниципальной собственности 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3 788,8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Предоставление грантов муниципальным образованиям сельских поселений, достигших наилучших результатов по увеличению налоговых и неналоговых доходов местного бюджета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100,1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8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Оказание финансовой поддержки  социально ориентированным некоммерческим организациям в рамках конкурсного отбора проектов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25,0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Оказание финансовой поддержки некоммерческим организациям осуществляющим поддержку ветеранов (пенсионеров) войны, труда вооруженных сил и правоохранительных органов, инвалидов в рамках конкурсного отбора заявок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dk1"/>
                          </a:solidFill>
                        </a:rPr>
                        <a:t>150,0</a:t>
                      </a:r>
                      <a:endParaRPr lang="ru-RU" sz="1200" b="1" dirty="0" smtClean="0">
                        <a:solidFill>
                          <a:prstClr val="black"/>
                        </a:solidFill>
                      </a:endParaRPr>
                    </a:p>
                  </a:txBody>
                  <a:tcPr/>
                </a:tc>
              </a:tr>
              <a:tr h="33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Руководство и управление в сфере установленных функций органов местного самоуправления МО МР «</a:t>
                      </a:r>
                      <a:r>
                        <a:rPr lang="ru-RU" sz="1200" dirty="0" err="1" smtClean="0">
                          <a:solidFill>
                            <a:prstClr val="black"/>
                          </a:solidFill>
                        </a:rPr>
                        <a:t>Койгородский</a:t>
                      </a: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» в части финансового обеспечения деятельности центрального аппарата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dk1"/>
                          </a:solidFill>
                        </a:rPr>
                        <a:t>26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</a:rPr>
                        <a:t> 173,6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447793582"/>
              </p:ext>
            </p:extLst>
          </p:nvPr>
        </p:nvGraphicFramePr>
        <p:xfrm>
          <a:off x="324000" y="-1728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>
                <a:solidFill>
                  <a:srgbClr val="0066FF"/>
                </a:solidFill>
              </a:rPr>
              <a:t>Развитие экономики в МО МР "</a:t>
            </a:r>
            <a:r>
              <a:rPr lang="ru-RU" dirty="0" err="1">
                <a:solidFill>
                  <a:srgbClr val="0066FF"/>
                </a:solidFill>
              </a:rPr>
              <a:t>Койгородский</a:t>
            </a:r>
            <a:r>
              <a:rPr lang="ru-RU" dirty="0">
                <a:solidFill>
                  <a:srgbClr val="0066FF"/>
                </a:solidFill>
              </a:rPr>
              <a:t>" на 2014-2020 годы</a:t>
            </a:r>
            <a:endParaRPr lang="ru-RU" dirty="0" smtClean="0">
              <a:solidFill>
                <a:srgbClr val="0066FF"/>
              </a:solidFill>
            </a:endParaRP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EF933-95F5-4BB3-AFCA-7B4EB519A24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393322"/>
              </p:ext>
            </p:extLst>
          </p:nvPr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011408"/>
              </p:ext>
            </p:extLst>
          </p:nvPr>
        </p:nvGraphicFramePr>
        <p:xfrm>
          <a:off x="471646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(тыс.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09200"/>
              </p:ext>
            </p:extLst>
          </p:nvPr>
        </p:nvGraphicFramePr>
        <p:xfrm>
          <a:off x="251520" y="3212976"/>
          <a:ext cx="8496464" cy="213968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885066"/>
                <a:gridCol w="1611398"/>
              </a:tblGrid>
              <a:tr h="493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Ключевые мероприятия на 2017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Финансирование</a:t>
                      </a:r>
                    </a:p>
                    <a:p>
                      <a:pPr algn="r"/>
                      <a:r>
                        <a:rPr lang="ru-RU" sz="1200" dirty="0" smtClean="0"/>
                        <a:t>(тыс.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Финансовая поддержка субъектов малого и среднего предпринимательства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Субсидирование затрат по функционированию информационно -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маркетингово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центра предпринимательства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dk1"/>
                          </a:solidFill>
                        </a:rPr>
                        <a:t>119,3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8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Субсидирование части затрат на развитие крестьянских (фермерских) хозяйств, сельскохозяйственных потребительских кооперативов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</a:rPr>
                        <a:t> 200,0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Предоставление иных межбюджетных трансфертов бюджетам сельских поселений по содействию занятости населения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dk1"/>
                          </a:solidFill>
                        </a:rPr>
                        <a:t>104,9</a:t>
                      </a:r>
                      <a:endParaRPr lang="ru-RU" sz="1200" b="1" dirty="0" smtClean="0">
                        <a:solidFill>
                          <a:prstClr val="black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821818663"/>
              </p:ext>
            </p:extLst>
          </p:nvPr>
        </p:nvGraphicFramePr>
        <p:xfrm>
          <a:off x="324000" y="-1728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9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>
                <a:solidFill>
                  <a:srgbClr val="0066FF"/>
                </a:solidFill>
              </a:rPr>
              <a:t>Развитие транспортной системы в МО МР "</a:t>
            </a:r>
            <a:r>
              <a:rPr lang="ru-RU" dirty="0" err="1">
                <a:solidFill>
                  <a:srgbClr val="0066FF"/>
                </a:solidFill>
              </a:rPr>
              <a:t>Койгородский</a:t>
            </a:r>
            <a:r>
              <a:rPr lang="ru-RU" dirty="0">
                <a:solidFill>
                  <a:srgbClr val="0066FF"/>
                </a:solidFill>
              </a:rPr>
              <a:t>" на 2014-2020 годы</a:t>
            </a:r>
            <a:endParaRPr lang="ru-RU" dirty="0" smtClean="0">
              <a:solidFill>
                <a:srgbClr val="0066FF"/>
              </a:solidFill>
            </a:endParaRP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EF933-95F5-4BB3-AFCA-7B4EB519A24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553879"/>
              </p:ext>
            </p:extLst>
          </p:nvPr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673167"/>
              </p:ext>
            </p:extLst>
          </p:nvPr>
        </p:nvGraphicFramePr>
        <p:xfrm>
          <a:off x="4932040" y="1196752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(тыс.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89783"/>
              </p:ext>
            </p:extLst>
          </p:nvPr>
        </p:nvGraphicFramePr>
        <p:xfrm>
          <a:off x="251520" y="3212976"/>
          <a:ext cx="8496464" cy="287120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885066"/>
                <a:gridCol w="1611398"/>
              </a:tblGrid>
              <a:tr h="493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Ключевые мероприятия на 2017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Финансирование</a:t>
                      </a:r>
                    </a:p>
                    <a:p>
                      <a:pPr algn="r"/>
                      <a:r>
                        <a:rPr lang="ru-RU" sz="1200" dirty="0" smtClean="0"/>
                        <a:t>(тыс.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Субсидирование части недополученных доходов, понесенных организациями при осуществлении перевозок по пригородным внутрирайонным и внутрирайонным и междугородним внутрирайонным регулярным автобусным маршрутам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2 000,0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Оснащение образовательных учреждений  оборудованием, позволяющим в игровой форме формировать навыки безопасного поведения на улично-дорожной сети (в том числе обустройство мини-улиц и авто-городков)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8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Проведение мероприятий с детьми по профилактике детского дорожно-транспортного травматизма и обучение безопасному участию в дорожном движении («Безопасное колесо», «Внимание дети», акции «Безопасное лето», «Безопасность глазами детей» и другие»)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43,7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Мероприятия, финансирование которых предусматривается  за счет средств муниципального дорожного фонда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prstClr val="black"/>
                          </a:solidFill>
                        </a:rPr>
                        <a:t>4 095,0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53974091"/>
              </p:ext>
            </p:extLst>
          </p:nvPr>
        </p:nvGraphicFramePr>
        <p:xfrm>
          <a:off x="324000" y="-1728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33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>
          <a:xfrm>
            <a:off x="3635375" y="116633"/>
            <a:ext cx="5508625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solidFill>
                  <a:srgbClr val="0066FF"/>
                </a:solidFill>
              </a:rPr>
              <a:t>Строительство, обеспечение жильем и услугами жилищно-коммунального хозяйства в МО МР "</a:t>
            </a:r>
            <a:r>
              <a:rPr lang="ru-RU" dirty="0" err="1">
                <a:solidFill>
                  <a:srgbClr val="0066FF"/>
                </a:solidFill>
              </a:rPr>
              <a:t>Койгородский</a:t>
            </a:r>
            <a:r>
              <a:rPr lang="ru-RU" dirty="0">
                <a:solidFill>
                  <a:srgbClr val="0066FF"/>
                </a:solidFill>
              </a:rPr>
              <a:t>" на 2014-2020 годы</a:t>
            </a:r>
            <a:endParaRPr lang="ru-RU" dirty="0" smtClean="0">
              <a:solidFill>
                <a:srgbClr val="0066FF"/>
              </a:solidFill>
            </a:endParaRP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EF933-95F5-4BB3-AFCA-7B4EB519A24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830368"/>
              </p:ext>
            </p:extLst>
          </p:nvPr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397881"/>
              </p:ext>
            </p:extLst>
          </p:nvPr>
        </p:nvGraphicFramePr>
        <p:xfrm>
          <a:off x="4932040" y="1196752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(тыс.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593415"/>
              </p:ext>
            </p:extLst>
          </p:nvPr>
        </p:nvGraphicFramePr>
        <p:xfrm>
          <a:off x="251520" y="3068960"/>
          <a:ext cx="8496464" cy="351128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885066"/>
                <a:gridCol w="1611398"/>
              </a:tblGrid>
              <a:tr h="493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Ключевые мероприятия на 2017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Финансирование</a:t>
                      </a:r>
                    </a:p>
                    <a:p>
                      <a:pPr algn="r"/>
                      <a:r>
                        <a:rPr lang="ru-RU" sz="1200" dirty="0" smtClean="0"/>
                        <a:t>(тыс.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 за счет средств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415,0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 за счет средств республиканского бюджета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1 305,9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8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Обеспечение жильем отдельных категорий граждан, установленных федеральными законами: № 5-ФЗ от 12.01.1995 г. «О ветеранах» и № 181-ФЗ «О социальной защите инвалидов в РФ», за счет средств, поступающих из федерального бюджета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733,1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Строительство объектов размещения (полигонов, площадок хранения) твердых бытовых и промышленных отходов для обеспечения экологической и эффективной утилизации отходов за счет средств местного бюджета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prstClr val="black"/>
                          </a:solidFill>
                        </a:rPr>
                        <a:t>1000,0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Обеспечение мероприятий по переселению граждан из аварийного жилищного фонда за счет средств местного бюджета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prstClr val="black"/>
                          </a:solidFill>
                        </a:rPr>
                        <a:t>2 736,0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280416"/>
              </p:ext>
            </p:extLst>
          </p:nvPr>
        </p:nvGraphicFramePr>
        <p:xfrm>
          <a:off x="2051720" y="1124744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90141829"/>
              </p:ext>
            </p:extLst>
          </p:nvPr>
        </p:nvGraphicFramePr>
        <p:xfrm>
          <a:off x="324000" y="-1728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12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66FF"/>
                </a:solidFill>
              </a:rPr>
              <a:t>Краткий словарь используемых терминов и понятий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052737"/>
            <a:ext cx="8712968" cy="4785926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solidFill>
              <a:srgbClr val="0066FF">
                <a:alpha val="24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средства, предоставляемые одним бюджетом бюджетной системы Российской Федерации другому бюджету на безвозмездной и безвозвратной основе без указания конкретных целей использования.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средства, предоставляемые одним бюджетом бюджетной системы Российской Федерации другому бюджету на безвозмездной и безвозвратной основе на финансирование делегированных другим публично-правовым образованиям полномочий.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средства, предоставляемые одним бюджетом бюджетной системы Российской Федерации другому бюджету на безвозмездной и безвозвратной основе на условиях долевого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других бюджетов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образования.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документ, содержащий требования к составу, качеству, объему, условиям, порядку и результатам оказания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услуг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(выполнения работ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распорядитель бюджетных средств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администратор источников финансирования дефицита бюджета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 государственной власти (местного самоуправления), орган управления государственным внебюджетным фондом, иная организация, имеющий(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своем ведении администраторов источников финансирования дефицита бюджета.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47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>
          <a:xfrm>
            <a:off x="3635375" y="116633"/>
            <a:ext cx="5508625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solidFill>
                  <a:srgbClr val="0066FF"/>
                </a:solidFill>
              </a:rPr>
              <a:t>Развитие образования на территории МО МР "</a:t>
            </a:r>
            <a:r>
              <a:rPr lang="ru-RU" dirty="0" err="1">
                <a:solidFill>
                  <a:srgbClr val="0066FF"/>
                </a:solidFill>
              </a:rPr>
              <a:t>Койгородский</a:t>
            </a:r>
            <a:r>
              <a:rPr lang="ru-RU" dirty="0">
                <a:solidFill>
                  <a:srgbClr val="0066FF"/>
                </a:solidFill>
              </a:rPr>
              <a:t>" на 2014-2020 годы</a:t>
            </a:r>
            <a:endParaRPr lang="ru-RU" dirty="0" smtClean="0">
              <a:solidFill>
                <a:srgbClr val="0066FF"/>
              </a:solidFill>
            </a:endParaRP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EF933-95F5-4BB3-AFCA-7B4EB519A24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28991"/>
              </p:ext>
            </p:extLst>
          </p:nvPr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913657"/>
              </p:ext>
            </p:extLst>
          </p:nvPr>
        </p:nvGraphicFramePr>
        <p:xfrm>
          <a:off x="4932040" y="1196752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(тыс.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886474"/>
              </p:ext>
            </p:extLst>
          </p:nvPr>
        </p:nvGraphicFramePr>
        <p:xfrm>
          <a:off x="251520" y="3068960"/>
          <a:ext cx="8496464" cy="27797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885066"/>
                <a:gridCol w="1611398"/>
              </a:tblGrid>
              <a:tr h="493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Ключевые мероприятия на 2017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Финансирование</a:t>
                      </a:r>
                    </a:p>
                    <a:p>
                      <a:pPr algn="r"/>
                      <a:r>
                        <a:rPr lang="ru-RU" sz="1200" dirty="0" smtClean="0"/>
                        <a:t>(тыс.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Оказание  муниципальных услуг (выполнение работ) дошкольными образовательными организациями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40 132,4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Оказание муниципальных услуг (выполнение работ) общеобразовательными организациями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118 343,3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8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Оказание муниципальных услуг (выполнение работ) организациями дополнительного образования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11 230,1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Организация питания обучающихся 1-4 классов в общеобразовательных организациях, реализующих программу начального общего образования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prstClr val="black"/>
                          </a:solidFill>
                        </a:rPr>
                        <a:t>2 906,0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Организация оздоровления, отдыха детей и подростков МО МР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Койгородский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» (лагеря с дневным пребыванием детей, профильные, палаточные лагеря, выездные детские оздоровительные лагеря, санатории)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prstClr val="black"/>
                          </a:solidFill>
                        </a:rPr>
                        <a:t>704,2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860921"/>
              </p:ext>
            </p:extLst>
          </p:nvPr>
        </p:nvGraphicFramePr>
        <p:xfrm>
          <a:off x="2051720" y="1124744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0018425"/>
              </p:ext>
            </p:extLst>
          </p:nvPr>
        </p:nvGraphicFramePr>
        <p:xfrm>
          <a:off x="324000" y="-1728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20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>
          <a:xfrm>
            <a:off x="3635375" y="116633"/>
            <a:ext cx="5508625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solidFill>
                  <a:srgbClr val="0066FF"/>
                </a:solidFill>
              </a:rPr>
              <a:t>Развитие и сохранение культуры в МО МР «</a:t>
            </a:r>
            <a:r>
              <a:rPr lang="ru-RU" dirty="0" err="1">
                <a:solidFill>
                  <a:srgbClr val="0066FF"/>
                </a:solidFill>
              </a:rPr>
              <a:t>Койгородский</a:t>
            </a:r>
            <a:r>
              <a:rPr lang="ru-RU" dirty="0">
                <a:solidFill>
                  <a:srgbClr val="0066FF"/>
                </a:solidFill>
              </a:rPr>
              <a:t>» на 2014-2020 годы</a:t>
            </a:r>
            <a:endParaRPr lang="ru-RU" dirty="0" smtClean="0">
              <a:solidFill>
                <a:srgbClr val="0066FF"/>
              </a:solidFill>
            </a:endParaRP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EF933-95F5-4BB3-AFCA-7B4EB519A24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338232"/>
              </p:ext>
            </p:extLst>
          </p:nvPr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774980"/>
              </p:ext>
            </p:extLst>
          </p:nvPr>
        </p:nvGraphicFramePr>
        <p:xfrm>
          <a:off x="4932040" y="1196752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(тыс.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088917"/>
              </p:ext>
            </p:extLst>
          </p:nvPr>
        </p:nvGraphicFramePr>
        <p:xfrm>
          <a:off x="251520" y="3068960"/>
          <a:ext cx="8496464" cy="282090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885066"/>
                <a:gridCol w="1611398"/>
              </a:tblGrid>
              <a:tr h="493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Ключевые мероприятия на 2017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Финансирование</a:t>
                      </a:r>
                    </a:p>
                    <a:p>
                      <a:pPr algn="r"/>
                      <a:r>
                        <a:rPr lang="ru-RU" sz="1200" dirty="0" smtClean="0"/>
                        <a:t>(тыс.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Оказание муниципальных услуг (выполнение работ) библиотеками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8 484,0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Оказание муниципальных услуг (выполнение работ) музеями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1 038,3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8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Оказание муниципальных услуг (выполнение работ) учреждениями культурно-досугового типа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13 880,2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Оказание муниципальных услуг (выполнение работ) учреждениями кино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prstClr val="black"/>
                          </a:solidFill>
                        </a:rPr>
                        <a:t>1 255,6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Оказание муниципальных услуг (выполнение работ) учреждениями по реализации дополнительных общеобразовательных программ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prstClr val="black"/>
                          </a:solidFill>
                        </a:rPr>
                        <a:t>2 387,2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Обеспечение сельского населения специализированным автотранспортом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prstClr val="black"/>
                          </a:solidFill>
                        </a:rPr>
                        <a:t>300,0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255973"/>
              </p:ext>
            </p:extLst>
          </p:nvPr>
        </p:nvGraphicFramePr>
        <p:xfrm>
          <a:off x="2051720" y="1124744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54484516"/>
              </p:ext>
            </p:extLst>
          </p:nvPr>
        </p:nvGraphicFramePr>
        <p:xfrm>
          <a:off x="324000" y="-1728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87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>
          <a:xfrm>
            <a:off x="3635375" y="116633"/>
            <a:ext cx="5508625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solidFill>
                  <a:srgbClr val="0066FF"/>
                </a:solidFill>
              </a:rPr>
              <a:t>Развитие физической культуры и спорта в  МО МР «</a:t>
            </a:r>
            <a:r>
              <a:rPr lang="ru-RU" dirty="0" err="1">
                <a:solidFill>
                  <a:srgbClr val="0066FF"/>
                </a:solidFill>
              </a:rPr>
              <a:t>Койгородский</a:t>
            </a:r>
            <a:r>
              <a:rPr lang="ru-RU" dirty="0">
                <a:solidFill>
                  <a:srgbClr val="0066FF"/>
                </a:solidFill>
              </a:rPr>
              <a:t>» на 2014-2020 годы</a:t>
            </a:r>
            <a:endParaRPr lang="ru-RU" dirty="0" smtClean="0">
              <a:solidFill>
                <a:srgbClr val="0066FF"/>
              </a:solidFill>
            </a:endParaRP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EF933-95F5-4BB3-AFCA-7B4EB519A24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98672"/>
              </p:ext>
            </p:extLst>
          </p:nvPr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264556"/>
              </p:ext>
            </p:extLst>
          </p:nvPr>
        </p:nvGraphicFramePr>
        <p:xfrm>
          <a:off x="4932040" y="1196752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(тыс.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565783"/>
              </p:ext>
            </p:extLst>
          </p:nvPr>
        </p:nvGraphicFramePr>
        <p:xfrm>
          <a:off x="251520" y="3429000"/>
          <a:ext cx="8496464" cy="14081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885066"/>
                <a:gridCol w="1611398"/>
              </a:tblGrid>
              <a:tr h="493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Ключевые мероприятия на 2017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Финансирование</a:t>
                      </a:r>
                    </a:p>
                    <a:p>
                      <a:pPr algn="r"/>
                      <a:r>
                        <a:rPr lang="ru-RU" sz="1200" dirty="0" smtClean="0"/>
                        <a:t>(тыс.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Оказание муниципальных услуг (выполнение работ) учреждениями физкультурно-спортивной направленности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4 417,6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Вовлечение всех категорий  населения  в массовые физкультурные и спортивные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856806"/>
              </p:ext>
            </p:extLst>
          </p:nvPr>
        </p:nvGraphicFramePr>
        <p:xfrm>
          <a:off x="2051720" y="1124744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6209778"/>
              </p:ext>
            </p:extLst>
          </p:nvPr>
        </p:nvGraphicFramePr>
        <p:xfrm>
          <a:off x="324000" y="-1728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79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>
          <a:xfrm>
            <a:off x="3635375" y="116633"/>
            <a:ext cx="5508625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solidFill>
                  <a:srgbClr val="0066FF"/>
                </a:solidFill>
              </a:rPr>
              <a:t>Развитие </a:t>
            </a:r>
            <a:r>
              <a:rPr lang="ru-RU" dirty="0" err="1">
                <a:solidFill>
                  <a:srgbClr val="0066FF"/>
                </a:solidFill>
              </a:rPr>
              <a:t>здоровьесберегающей</a:t>
            </a:r>
            <a:r>
              <a:rPr lang="ru-RU" dirty="0">
                <a:solidFill>
                  <a:srgbClr val="0066FF"/>
                </a:solidFill>
              </a:rPr>
              <a:t> деятельности на территории МО МР «</a:t>
            </a:r>
            <a:r>
              <a:rPr lang="ru-RU" dirty="0" err="1">
                <a:solidFill>
                  <a:srgbClr val="0066FF"/>
                </a:solidFill>
              </a:rPr>
              <a:t>Койгородский</a:t>
            </a:r>
            <a:r>
              <a:rPr lang="ru-RU" dirty="0">
                <a:solidFill>
                  <a:srgbClr val="0066FF"/>
                </a:solidFill>
              </a:rPr>
              <a:t>» на 2015-2020 годы</a:t>
            </a: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EF933-95F5-4BB3-AFCA-7B4EB519A24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44116"/>
              </p:ext>
            </p:extLst>
          </p:nvPr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9768"/>
              </p:ext>
            </p:extLst>
          </p:nvPr>
        </p:nvGraphicFramePr>
        <p:xfrm>
          <a:off x="4932040" y="1196752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(тыс.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411130"/>
              </p:ext>
            </p:extLst>
          </p:nvPr>
        </p:nvGraphicFramePr>
        <p:xfrm>
          <a:off x="251520" y="3429000"/>
          <a:ext cx="8496464" cy="9509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885066"/>
                <a:gridCol w="1611398"/>
              </a:tblGrid>
              <a:tr h="493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Ключевые мероприятия на 2017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Финансирование</a:t>
                      </a:r>
                    </a:p>
                    <a:p>
                      <a:pPr algn="r"/>
                      <a:r>
                        <a:rPr lang="ru-RU" sz="1200" dirty="0" smtClean="0"/>
                        <a:t>(тыс.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Обустройство вертолетной площадки для приема вертолетов санитарной авиации, оборудованной согласно техническим требованиям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74589"/>
              </p:ext>
            </p:extLst>
          </p:nvPr>
        </p:nvGraphicFramePr>
        <p:xfrm>
          <a:off x="2051720" y="1124744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71238114"/>
              </p:ext>
            </p:extLst>
          </p:nvPr>
        </p:nvGraphicFramePr>
        <p:xfrm>
          <a:off x="324000" y="-1728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32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>
          <a:xfrm>
            <a:off x="3635375" y="116633"/>
            <a:ext cx="5508625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solidFill>
                  <a:srgbClr val="0066FF"/>
                </a:solidFill>
              </a:rPr>
              <a:t>Муниципальная программа "Безопасность жизнедеятельности населения МО МР «</a:t>
            </a:r>
            <a:r>
              <a:rPr lang="ru-RU" dirty="0" err="1">
                <a:solidFill>
                  <a:srgbClr val="0066FF"/>
                </a:solidFill>
              </a:rPr>
              <a:t>Койгородский</a:t>
            </a:r>
            <a:r>
              <a:rPr lang="ru-RU" dirty="0">
                <a:solidFill>
                  <a:srgbClr val="0066FF"/>
                </a:solidFill>
              </a:rPr>
              <a:t>» на 2014-2020 годы</a:t>
            </a: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EF933-95F5-4BB3-AFCA-7B4EB519A24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450120"/>
              </p:ext>
            </p:extLst>
          </p:nvPr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283805"/>
              </p:ext>
            </p:extLst>
          </p:nvPr>
        </p:nvGraphicFramePr>
        <p:xfrm>
          <a:off x="4932040" y="1196752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(тыс.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04269"/>
              </p:ext>
            </p:extLst>
          </p:nvPr>
        </p:nvGraphicFramePr>
        <p:xfrm>
          <a:off x="251520" y="3429000"/>
          <a:ext cx="8496464" cy="9509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885066"/>
                <a:gridCol w="1611398"/>
              </a:tblGrid>
              <a:tr h="493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Ключевые мероприятия на 2017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Финансирование</a:t>
                      </a:r>
                    </a:p>
                    <a:p>
                      <a:pPr algn="r"/>
                      <a:r>
                        <a:rPr lang="ru-RU" sz="1200" dirty="0" smtClean="0"/>
                        <a:t>(тыс.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Создание резерва финансовых средств на предупреждение и ликвидацию последствий ЧС и стихийных бедствий, гражданская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777844"/>
              </p:ext>
            </p:extLst>
          </p:nvPr>
        </p:nvGraphicFramePr>
        <p:xfrm>
          <a:off x="2051720" y="1124744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04591895"/>
              </p:ext>
            </p:extLst>
          </p:nvPr>
        </p:nvGraphicFramePr>
        <p:xfrm>
          <a:off x="324000" y="-1728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88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66FF"/>
                </a:solidFill>
              </a:rPr>
              <a:t>Непрограммные расходы бюджета на 2017 год</a:t>
            </a:r>
          </a:p>
        </p:txBody>
      </p:sp>
      <p:sp>
        <p:nvSpPr>
          <p:cNvPr id="5120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C0B035-033E-4A87-9E55-1B609C1D47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 smtClean="0"/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291672"/>
              </p:ext>
            </p:extLst>
          </p:nvPr>
        </p:nvGraphicFramePr>
        <p:xfrm>
          <a:off x="212396" y="836712"/>
          <a:ext cx="882409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050045" y="1047750"/>
            <a:ext cx="82266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тыс. </a:t>
            </a:r>
            <a:r>
              <a:rPr lang="ru-RU" sz="1200" dirty="0">
                <a:cs typeface="Tahoma" pitchFamily="34" charset="0"/>
              </a:rPr>
              <a:t>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272180"/>
              </p:ext>
            </p:extLst>
          </p:nvPr>
        </p:nvGraphicFramePr>
        <p:xfrm>
          <a:off x="899592" y="6021288"/>
          <a:ext cx="7078446" cy="60718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8"/>
                <a:gridCol w="1008112"/>
                <a:gridCol w="1008112"/>
                <a:gridCol w="864098"/>
                <a:gridCol w="792086"/>
                <a:gridCol w="813750"/>
              </a:tblGrid>
              <a:tr h="21272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Общий объем программных расходов в %</a:t>
                      </a:r>
                      <a:r>
                        <a:rPr lang="ru-RU" sz="1000" baseline="0" dirty="0" smtClean="0"/>
                        <a:t> к общему объему расходов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2015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2016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2017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2018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 год</a:t>
                      </a:r>
                      <a:endParaRPr lang="ru-RU" sz="1000" dirty="0"/>
                    </a:p>
                  </a:txBody>
                  <a:tcPr/>
                </a:tc>
              </a:tr>
              <a:tr h="363341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11,4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12,3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4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Проект «Народный бюджет»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539552" y="1196752"/>
            <a:ext cx="7920880" cy="1224136"/>
          </a:xfrm>
          <a:prstGeom prst="downArrowCallout">
            <a:avLst>
              <a:gd name="adj1" fmla="val 34921"/>
              <a:gd name="adj2" fmla="val 25000"/>
              <a:gd name="adj3" fmla="val 23347"/>
              <a:gd name="adj4" fmla="val 649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 1 июля 2016 года МО МР «</a:t>
            </a:r>
            <a:r>
              <a:rPr lang="ru-RU" sz="1600" dirty="0" err="1" smtClean="0"/>
              <a:t>Койгородский</a:t>
            </a:r>
            <a:r>
              <a:rPr lang="ru-RU" sz="1600" dirty="0" smtClean="0"/>
              <a:t>» приступил к реализации проекта «Народный бюджет»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492896"/>
            <a:ext cx="792088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 целях выявления и реализации социально значимых проектов на территории муниципальных образований Койгородского района, направленных на привлечение граждан и организаций в решение вопросов местного значения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187624" y="4221088"/>
            <a:ext cx="6768752" cy="864096"/>
          </a:xfrm>
          <a:prstGeom prst="downArrowCallout">
            <a:avLst>
              <a:gd name="adj1" fmla="val 34921"/>
              <a:gd name="adj2" fmla="val 25000"/>
              <a:gd name="adj3" fmla="val 23347"/>
              <a:gd name="adj4" fmla="val 649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Нормативная правовая база проекта: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085184"/>
            <a:ext cx="7920880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Указ Главы РК от 13 мая 2016 г. № 66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 «О проекте «Народный бюджет» в Республике Коми»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Постановление Правительства РК от 20 мая 2016 г. № 252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 «О мерах по реализации Указа Главы РК» от 13 мая 2016 г. №66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   «О проекте «Народный бюджет» в Республике Коми»</a:t>
            </a:r>
          </a:p>
        </p:txBody>
      </p:sp>
    </p:spTree>
    <p:extLst>
      <p:ext uri="{BB962C8B-B14F-4D97-AF65-F5344CB8AC3E}">
        <p14:creationId xmlns:p14="http://schemas.microsoft.com/office/powerpoint/2010/main" val="21562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0"/>
            <a:ext cx="6084169" cy="105251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66FF"/>
                </a:solidFill>
              </a:rPr>
              <a:t>Этапы реализации проекта</a:t>
            </a:r>
            <a:br>
              <a:rPr lang="ru-RU" dirty="0" smtClean="0">
                <a:solidFill>
                  <a:srgbClr val="0066FF"/>
                </a:solidFill>
              </a:rPr>
            </a:br>
            <a:r>
              <a:rPr lang="ru-RU" dirty="0" smtClean="0">
                <a:solidFill>
                  <a:srgbClr val="0066FF"/>
                </a:solidFill>
              </a:rPr>
              <a:t> «Народный бюджет»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51519" y="1289745"/>
            <a:ext cx="4080259" cy="108012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2016 году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040" y="2386499"/>
            <a:ext cx="4249216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I </a:t>
            </a:r>
            <a:r>
              <a:rPr lang="ru-RU" sz="1600" b="1" u="sng" dirty="0" smtClean="0"/>
              <a:t>этап</a:t>
            </a:r>
            <a:endParaRPr lang="ru-RU" sz="1600" b="1" u="sng" dirty="0"/>
          </a:p>
          <a:p>
            <a:r>
              <a:rPr lang="ru-RU" sz="1400" b="1" dirty="0"/>
              <a:t>до 20 августа - </a:t>
            </a:r>
            <a:r>
              <a:rPr lang="ru-RU" sz="1400" dirty="0"/>
              <a:t>назначение </a:t>
            </a:r>
          </a:p>
          <a:p>
            <a:r>
              <a:rPr lang="ru-RU" sz="1400" dirty="0"/>
              <a:t>и проведение собраний граждан в муниципальных образованиях, подготовка итоговых документов собраний граждан и реестров подписей, подтверждающих общественную значимость народного проекта 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040" y="4174994"/>
            <a:ext cx="424921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II </a:t>
            </a:r>
            <a:r>
              <a:rPr lang="ru-RU" sz="1400" b="1" u="sng" dirty="0"/>
              <a:t>этап</a:t>
            </a:r>
          </a:p>
          <a:p>
            <a:r>
              <a:rPr lang="ru-RU" sz="1400" b="1" dirty="0" smtClean="0"/>
              <a:t>до 25 </a:t>
            </a:r>
            <a:r>
              <a:rPr lang="ru-RU" sz="1400" b="1" dirty="0"/>
              <a:t>августа </a:t>
            </a:r>
            <a:r>
              <a:rPr lang="ru-RU" sz="1400" b="1" dirty="0" smtClean="0"/>
              <a:t>– </a:t>
            </a:r>
            <a:r>
              <a:rPr lang="ru-RU" sz="1400" dirty="0" smtClean="0"/>
              <a:t>рассмотрение и утверждение перечня одобренных народных проектов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383" y="4941168"/>
            <a:ext cx="424921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III </a:t>
            </a:r>
            <a:r>
              <a:rPr lang="ru-RU" sz="1400" b="1" u="sng" dirty="0"/>
              <a:t>этап</a:t>
            </a:r>
          </a:p>
          <a:p>
            <a:r>
              <a:rPr lang="ru-RU" sz="1400" b="1" dirty="0" smtClean="0"/>
              <a:t>до 1 сентября – </a:t>
            </a:r>
            <a:r>
              <a:rPr lang="ru-RU" sz="1400" dirty="0" smtClean="0"/>
              <a:t>подготовка ОМСУ сельских поселений заявок для участия в отборе народных проектов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871864" y="1306379"/>
            <a:ext cx="4080259" cy="1063486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2017 году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7385" y="2386499"/>
            <a:ext cx="424921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IV </a:t>
            </a:r>
            <a:r>
              <a:rPr lang="ru-RU" sz="1400" b="1" u="sng" dirty="0"/>
              <a:t>этап</a:t>
            </a:r>
          </a:p>
          <a:p>
            <a:r>
              <a:rPr lang="ru-RU" sz="1400" b="1" dirty="0" smtClean="0"/>
              <a:t>до </a:t>
            </a:r>
            <a:r>
              <a:rPr lang="en-US" sz="1400" b="1" dirty="0" smtClean="0"/>
              <a:t>30</a:t>
            </a:r>
            <a:r>
              <a:rPr lang="ru-RU" sz="1400" b="1" dirty="0" smtClean="0"/>
              <a:t> марта </a:t>
            </a:r>
            <a:r>
              <a:rPr lang="ru-RU" sz="1400" b="1" dirty="0"/>
              <a:t>- </a:t>
            </a:r>
            <a:r>
              <a:rPr lang="ru-RU" sz="1400" dirty="0"/>
              <a:t>проведение Администрацией Главы РК отбора народных проектов, соответствующих критериям, предъявляемым к проекту «Народный бюджет», в установленном порядке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7385" y="3851829"/>
            <a:ext cx="4249216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V </a:t>
            </a:r>
            <a:r>
              <a:rPr lang="ru-RU" sz="1400" b="1" u="sng" dirty="0"/>
              <a:t>этап</a:t>
            </a:r>
          </a:p>
          <a:p>
            <a:r>
              <a:rPr lang="ru-RU" sz="1400" b="1" dirty="0"/>
              <a:t>до 1 октября - </a:t>
            </a:r>
            <a:r>
              <a:rPr lang="ru-RU" sz="1400" dirty="0"/>
              <a:t>реализация ОМСУ </a:t>
            </a:r>
            <a:r>
              <a:rPr lang="ru-RU" sz="1400" dirty="0" smtClean="0"/>
              <a:t>сельских поселений народных </a:t>
            </a:r>
            <a:r>
              <a:rPr lang="ru-RU" sz="1400" dirty="0"/>
              <a:t>проектов, прошедших отбор, совместно с гражданами соответствующего муниципального образования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7" y="0"/>
            <a:ext cx="5868144" cy="1052513"/>
          </a:xfrm>
        </p:spPr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Перечень одобренных народных проектов на 2017 год</a:t>
            </a:r>
            <a:endParaRPr lang="ru-RU" dirty="0">
              <a:solidFill>
                <a:srgbClr val="0066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484807"/>
              </p:ext>
            </p:extLst>
          </p:nvPr>
        </p:nvGraphicFramePr>
        <p:xfrm>
          <a:off x="395536" y="1428365"/>
          <a:ext cx="51845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70988"/>
              </p:ext>
            </p:extLst>
          </p:nvPr>
        </p:nvGraphicFramePr>
        <p:xfrm>
          <a:off x="5868144" y="2060848"/>
          <a:ext cx="3120008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896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Сферы</a:t>
                      </a:r>
                      <a:r>
                        <a:rPr lang="ru-RU" sz="1050" baseline="0" dirty="0" smtClean="0"/>
                        <a:t> деятельности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Количество проектов</a:t>
                      </a:r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Малое и среднее предпринимательство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</a:t>
                      </a:r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Культура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</a:t>
                      </a:r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Дорожная</a:t>
                      </a:r>
                      <a:r>
                        <a:rPr lang="ru-RU" sz="1050" baseline="0" dirty="0" smtClean="0"/>
                        <a:t> деятельность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</a:t>
                      </a:r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Физическая культура и спорт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4</a:t>
                      </a:r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Занятость населения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</a:t>
                      </a:r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Благоустройство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12</a:t>
                      </a:r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ИТОГО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23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1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Задачи и основные направления бюджетной политики на 2017 год и плановый </a:t>
            </a:r>
            <a:r>
              <a:rPr lang="ru-RU" dirty="0">
                <a:solidFill>
                  <a:srgbClr val="0066FF"/>
                </a:solidFill>
              </a:rPr>
              <a:t>период 2018 и 2019 годов: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07538932"/>
              </p:ext>
            </p:extLst>
          </p:nvPr>
        </p:nvGraphicFramePr>
        <p:xfrm>
          <a:off x="251520" y="1340768"/>
          <a:ext cx="8784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228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6012160" cy="1052513"/>
          </a:xfrm>
        </p:spPr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Проект бюджета на 2017 год и на плановый период 2018 и 2019 годов разработан на основе: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z="1600" smtClean="0"/>
              <a:pPr>
                <a:defRPr/>
              </a:pPr>
              <a:t>5</a:t>
            </a:fld>
            <a:endParaRPr lang="ru-RU" sz="16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03359343"/>
              </p:ext>
            </p:extLst>
          </p:nvPr>
        </p:nvGraphicFramePr>
        <p:xfrm>
          <a:off x="539552" y="1397000"/>
          <a:ext cx="799288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5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Оценка 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 по качеству управления муниципальными финансами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75521017"/>
              </p:ext>
            </p:extLst>
          </p:nvPr>
        </p:nvGraphicFramePr>
        <p:xfrm>
          <a:off x="184473" y="-1154916"/>
          <a:ext cx="6840760" cy="748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4008" y="2884587"/>
            <a:ext cx="104411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11 место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(комплексная оценка в баллах)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3253919"/>
            <a:ext cx="104411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13 место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(комплексная оценка в баллах)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0621" y="1844824"/>
            <a:ext cx="151216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itchFamily="34" charset="0"/>
                <a:cs typeface="Tahoma" pitchFamily="34" charset="0"/>
              </a:rPr>
              <a:t>II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1484784"/>
            <a:ext cx="151216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itchFamily="34" charset="0"/>
                <a:cs typeface="Tahoma" pitchFamily="34" charset="0"/>
              </a:rPr>
              <a:t>II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4248" y="1308912"/>
            <a:ext cx="2088232" cy="39703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u="sng" dirty="0" smtClean="0">
                <a:latin typeface="Tahoma" pitchFamily="34" charset="0"/>
                <a:cs typeface="Tahoma" pitchFamily="34" charset="0"/>
              </a:rPr>
              <a:t>I </a:t>
            </a:r>
            <a:r>
              <a:rPr lang="ru-RU" sz="1400" u="sng" dirty="0" smtClean="0">
                <a:latin typeface="Tahoma" pitchFamily="34" charset="0"/>
                <a:cs typeface="Tahoma" pitchFamily="34" charset="0"/>
              </a:rPr>
              <a:t>группа  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Высокое качество управления муниципальными финансами</a:t>
            </a: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1400" u="sng" dirty="0" smtClean="0">
                <a:latin typeface="Tahoma" pitchFamily="34" charset="0"/>
                <a:cs typeface="Tahoma" pitchFamily="34" charset="0"/>
              </a:rPr>
              <a:t>II</a:t>
            </a:r>
            <a:r>
              <a:rPr lang="ru-RU" sz="1400" u="sng" dirty="0" smtClean="0">
                <a:latin typeface="Tahoma" pitchFamily="34" charset="0"/>
                <a:cs typeface="Tahoma" pitchFamily="34" charset="0"/>
              </a:rPr>
              <a:t> группа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Надлежащее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качество управления муниципальными финансами</a:t>
            </a:r>
          </a:p>
          <a:p>
            <a:endParaRPr lang="en-US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1400" u="sng" dirty="0" smtClean="0">
                <a:latin typeface="Tahoma" pitchFamily="34" charset="0"/>
                <a:cs typeface="Tahoma" pitchFamily="34" charset="0"/>
              </a:rPr>
              <a:t>III</a:t>
            </a:r>
            <a:r>
              <a:rPr lang="ru-RU" sz="1400" u="sng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u="sng" dirty="0" smtClean="0">
                <a:latin typeface="Tahoma" pitchFamily="34" charset="0"/>
                <a:cs typeface="Tahoma" pitchFamily="34" charset="0"/>
              </a:rPr>
              <a:t>группа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Ненадлежащее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качество управления муниципальными финансами</a:t>
            </a: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3429000"/>
            <a:ext cx="104411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16 место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(комплексная оценка в баллах)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50726" y="5279230"/>
            <a:ext cx="8676456" cy="131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8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dirty="0" smtClean="0">
                <a:solidFill>
                  <a:srgbClr val="0066FF"/>
                </a:solidFill>
              </a:rPr>
              <a:t>Оценка 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 по уровню открытости бюджетных данных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За первое полугодие 2016 года – 16 место.</a:t>
            </a:r>
            <a:endParaRPr lang="ru-RU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6634" y="1844824"/>
            <a:ext cx="6546601" cy="52322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solidFill>
              <a:srgbClr val="0066FF">
                <a:alpha val="15000"/>
              </a:srgb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презентации «Бюджет для граждан» является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МР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Койгородский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81" y="1844824"/>
            <a:ext cx="233592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0082" y="2368044"/>
            <a:ext cx="6546601" cy="3847207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solidFill>
              <a:srgbClr val="0066FF">
                <a:alpha val="10000"/>
              </a:srgb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endParaRPr lang="ru-RU" sz="16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администрации МР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Койгородский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начальник финансового управления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Жабская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Анатольевна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Койгородский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с. Койгородок, ул. Мира, д. 7, 168170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8(82132)9-17-84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Факс: 8(82132)9-16-59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koig_finupr@mail.ru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 с 8-45 до 17-00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на обед с 13-00 до 14-00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дни –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Вс.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endParaRPr lang="ru-RU" sz="1400" dirty="0">
              <a:latin typeface="Tahoma" pitchFamily="34" charset="0"/>
              <a:cs typeface="Tahoma" pitchFamily="34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Приемные дни, часы: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Понедельник с 15.00 до 17.00 ,пятница — с 15.00 до 17.00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Адрес, место приема: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Кабинет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Показатели социально-экономического</a:t>
            </a:r>
            <a:br>
              <a:rPr lang="ru-RU" dirty="0" smtClean="0">
                <a:solidFill>
                  <a:srgbClr val="0066FF"/>
                </a:solidFill>
              </a:rPr>
            </a:br>
            <a:r>
              <a:rPr lang="ru-RU" dirty="0" smtClean="0">
                <a:solidFill>
                  <a:srgbClr val="0066FF"/>
                </a:solidFill>
              </a:rPr>
              <a:t>развития 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307" y="923727"/>
            <a:ext cx="9144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799" rIns="81600" bIns="40799">
            <a:spAutoFit/>
          </a:bodyPr>
          <a:lstStyle>
            <a:lvl1pPr defTabSz="10064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61988" indent="-255588" defTabSz="1006475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</a:defRPr>
            </a:lvl2pPr>
            <a:lvl3pPr marL="1020763" indent="-204788" defTabSz="10064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427163" indent="-203200" defTabSz="100647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1835150" indent="-203200" defTabSz="100647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2923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7495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2067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6639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latin typeface="Times New Roman" pitchFamily="18" charset="0"/>
              </a:rPr>
              <a:t>Прогнозирование налоговых и неналоговых доходов местного бюджета на очередной финансовый год и плановый период осуществляется на основе прогноза социально-экономического развития </a:t>
            </a:r>
            <a:r>
              <a:rPr lang="ru-RU" altLang="ru-RU" sz="1300" b="1" dirty="0" smtClean="0">
                <a:latin typeface="Times New Roman" pitchFamily="18" charset="0"/>
              </a:rPr>
              <a:t>МО МР «</a:t>
            </a:r>
            <a:r>
              <a:rPr lang="ru-RU" altLang="ru-RU" sz="1300" b="1" dirty="0" err="1" smtClean="0">
                <a:latin typeface="Times New Roman" pitchFamily="18" charset="0"/>
              </a:rPr>
              <a:t>Койгородский</a:t>
            </a:r>
            <a:r>
              <a:rPr lang="ru-RU" altLang="ru-RU" sz="1300" b="1" dirty="0" smtClean="0">
                <a:latin typeface="Times New Roman" pitchFamily="18" charset="0"/>
              </a:rPr>
              <a:t>»</a:t>
            </a:r>
            <a:endParaRPr lang="ru-RU" altLang="ru-RU" sz="1300" b="1" dirty="0">
              <a:latin typeface="Times New Roman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51520" y="1418159"/>
            <a:ext cx="3746500" cy="4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799" rIns="81600" bIns="40799">
            <a:spAutoFit/>
          </a:bodyPr>
          <a:lstStyle>
            <a:lvl1pPr defTabSz="10064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61988" indent="-255588" defTabSz="1006475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</a:defRPr>
            </a:lvl2pPr>
            <a:lvl3pPr marL="1020763" indent="-204788" defTabSz="10064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427163" indent="-203200" defTabSz="100647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1835150" indent="-203200" defTabSz="100647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2923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7495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2067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6639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latin typeface="Times New Roman" pitchFamily="18" charset="0"/>
              </a:rPr>
              <a:t>Численность населения (среднегодовая) </a:t>
            </a:r>
            <a:r>
              <a:rPr lang="ru-RU" altLang="ru-RU" sz="1300" b="1" dirty="0" smtClean="0">
                <a:latin typeface="Times New Roman" pitchFamily="18" charset="0"/>
              </a:rPr>
              <a:t>тыс. чел</a:t>
            </a:r>
            <a:r>
              <a:rPr lang="ru-RU" altLang="ru-RU" sz="1300" b="1" dirty="0"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74534331"/>
              </p:ext>
            </p:extLst>
          </p:nvPr>
        </p:nvGraphicFramePr>
        <p:xfrm>
          <a:off x="251520" y="1769951"/>
          <a:ext cx="3403748" cy="230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809634569"/>
              </p:ext>
            </p:extLst>
          </p:nvPr>
        </p:nvGraphicFramePr>
        <p:xfrm>
          <a:off x="4788023" y="1700734"/>
          <a:ext cx="3532783" cy="237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716016" y="1418159"/>
            <a:ext cx="4176464" cy="4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00" tIns="40799" rIns="81600" bIns="40799">
            <a:spAutoFit/>
          </a:bodyPr>
          <a:lstStyle>
            <a:lvl1pPr defTabSz="10064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61988" indent="-255588" defTabSz="1006475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</a:defRPr>
            </a:lvl2pPr>
            <a:lvl3pPr marL="1020763" indent="-204788" defTabSz="10064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427163" indent="-203200" defTabSz="100647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1835150" indent="-203200" defTabSz="100647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2923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7495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2067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6639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Среднемесячная номинальная начисленная плата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тыс. руб.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397770720"/>
              </p:ext>
            </p:extLst>
          </p:nvPr>
        </p:nvGraphicFramePr>
        <p:xfrm>
          <a:off x="251520" y="4215506"/>
          <a:ext cx="3312368" cy="2381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2677464"/>
              </p:ext>
            </p:extLst>
          </p:nvPr>
        </p:nvGraphicFramePr>
        <p:xfrm>
          <a:off x="5159846" y="4215506"/>
          <a:ext cx="3166616" cy="2418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79512" y="4092437"/>
            <a:ext cx="3746500" cy="28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799" rIns="81600" bIns="40799">
            <a:spAutoFit/>
          </a:bodyPr>
          <a:lstStyle>
            <a:lvl1pPr defTabSz="10064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61988" indent="-255588" defTabSz="1006475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</a:defRPr>
            </a:lvl2pPr>
            <a:lvl3pPr marL="1020763" indent="-204788" defTabSz="10064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427163" indent="-203200" defTabSz="100647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1835150" indent="-203200" defTabSz="100647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2923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7495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2067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6639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Уровень безработицы (%)</a:t>
            </a:r>
            <a:endParaRPr lang="ru-RU" altLang="ru-RU" sz="1300" b="1" dirty="0">
              <a:latin typeface="Times New Roman" pitchFamily="18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5148064" y="3932931"/>
            <a:ext cx="3312368" cy="4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799" rIns="81600" bIns="407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Инвестиции в основной капитал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млн. руб.</a:t>
            </a:r>
            <a:endParaRPr lang="ru-RU" altLang="ru-RU" sz="13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Показатели социально-экономического</a:t>
            </a:r>
            <a:br>
              <a:rPr lang="ru-RU" dirty="0" smtClean="0">
                <a:solidFill>
                  <a:srgbClr val="0066FF"/>
                </a:solidFill>
              </a:rPr>
            </a:br>
            <a:r>
              <a:rPr lang="ru-RU" dirty="0" smtClean="0">
                <a:solidFill>
                  <a:srgbClr val="0066FF"/>
                </a:solidFill>
              </a:rPr>
              <a:t>развития 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307" y="923727"/>
            <a:ext cx="9144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799" rIns="81600" bIns="40799">
            <a:spAutoFit/>
          </a:bodyPr>
          <a:lstStyle>
            <a:lvl1pPr defTabSz="10064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61988" indent="-255588" defTabSz="1006475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</a:defRPr>
            </a:lvl2pPr>
            <a:lvl3pPr marL="1020763" indent="-204788" defTabSz="10064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427163" indent="-203200" defTabSz="100647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1835150" indent="-203200" defTabSz="100647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2923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7495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2067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6639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latin typeface="Times New Roman" pitchFamily="18" charset="0"/>
              </a:rPr>
              <a:t>Прогнозирование налоговых и неналоговых доходов местного бюджета на очередной финансовый год и плановый период осуществляется на основе прогноза социально-экономического развития </a:t>
            </a:r>
            <a:r>
              <a:rPr lang="ru-RU" altLang="ru-RU" sz="1300" b="1" dirty="0" smtClean="0">
                <a:latin typeface="Times New Roman" pitchFamily="18" charset="0"/>
              </a:rPr>
              <a:t>МО МР «</a:t>
            </a:r>
            <a:r>
              <a:rPr lang="ru-RU" altLang="ru-RU" sz="1300" b="1" dirty="0" err="1" smtClean="0">
                <a:latin typeface="Times New Roman" pitchFamily="18" charset="0"/>
              </a:rPr>
              <a:t>Койгородский</a:t>
            </a:r>
            <a:r>
              <a:rPr lang="ru-RU" altLang="ru-RU" sz="1300" b="1" dirty="0" smtClean="0">
                <a:latin typeface="Times New Roman" pitchFamily="18" charset="0"/>
              </a:rPr>
              <a:t>»</a:t>
            </a:r>
            <a:endParaRPr lang="ru-RU" altLang="ru-RU" sz="1300" b="1" dirty="0">
              <a:latin typeface="Times New Roman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51520" y="1418159"/>
            <a:ext cx="3746500" cy="68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799" rIns="81600" bIns="40799">
            <a:spAutoFit/>
          </a:bodyPr>
          <a:lstStyle>
            <a:lvl1pPr defTabSz="10064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61988" indent="-255588" defTabSz="1006475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</a:defRPr>
            </a:lvl2pPr>
            <a:lvl3pPr marL="1020763" indent="-204788" defTabSz="10064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427163" indent="-203200" defTabSz="100647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1835150" indent="-203200" defTabSz="100647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2923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7495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2067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6639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Объем отгруженных товаров собственного производства, выполненных работ и услуг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 млн. руб.</a:t>
            </a:r>
            <a:endParaRPr lang="ru-RU" altLang="ru-RU" sz="13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40827926"/>
              </p:ext>
            </p:extLst>
          </p:nvPr>
        </p:nvGraphicFramePr>
        <p:xfrm>
          <a:off x="232148" y="1700734"/>
          <a:ext cx="3403748" cy="230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839489550"/>
              </p:ext>
            </p:extLst>
          </p:nvPr>
        </p:nvGraphicFramePr>
        <p:xfrm>
          <a:off x="4766270" y="1700734"/>
          <a:ext cx="3532783" cy="237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574307" y="1455192"/>
            <a:ext cx="3746500" cy="4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799" rIns="81600" bIns="40799">
            <a:spAutoFit/>
          </a:bodyPr>
          <a:lstStyle>
            <a:lvl1pPr defTabSz="10064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61988" indent="-255588" defTabSz="1006475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</a:defRPr>
            </a:lvl2pPr>
            <a:lvl3pPr marL="1020763" indent="-204788" defTabSz="10064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427163" indent="-203200" defTabSz="100647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1835150" indent="-203200" defTabSz="100647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2923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7495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2067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6639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Оборот розничной  торговли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млн. руб.</a:t>
            </a:r>
            <a:endParaRPr lang="ru-RU" altLang="ru-RU" sz="1300" b="1" dirty="0">
              <a:latin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05668757"/>
              </p:ext>
            </p:extLst>
          </p:nvPr>
        </p:nvGraphicFramePr>
        <p:xfrm>
          <a:off x="251520" y="4215506"/>
          <a:ext cx="3312368" cy="2381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321027719"/>
              </p:ext>
            </p:extLst>
          </p:nvPr>
        </p:nvGraphicFramePr>
        <p:xfrm>
          <a:off x="5159846" y="4215506"/>
          <a:ext cx="3166616" cy="2418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79512" y="3933056"/>
            <a:ext cx="3746500" cy="4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799" rIns="81600" bIns="40799">
            <a:spAutoFit/>
          </a:bodyPr>
          <a:lstStyle>
            <a:lvl1pPr defTabSz="10064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61988" indent="-255588" defTabSz="1006475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</a:defRPr>
            </a:lvl2pPr>
            <a:lvl3pPr marL="1020763" indent="-204788" defTabSz="10064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427163" indent="-203200" defTabSz="100647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1835150" indent="-203200" defTabSz="100647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2923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7495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2067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6639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Объем платных услуг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млн. руб.</a:t>
            </a:r>
            <a:endParaRPr lang="ru-RU" altLang="ru-RU" sz="1300" b="1" dirty="0">
              <a:latin typeface="Times New Roman" pitchFamily="18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5148064" y="3932931"/>
            <a:ext cx="3312368" cy="4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799" rIns="81600" bIns="407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Объем строительства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Тыс. кв. м.</a:t>
            </a:r>
            <a:endParaRPr lang="ru-RU" altLang="ru-RU" sz="13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Основные параметры проекта бюджета сформированы исходя из следующих приоритетов</a:t>
            </a:r>
            <a:endParaRPr lang="ru-RU" dirty="0">
              <a:solidFill>
                <a:srgbClr val="0066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7406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1772816"/>
            <a:ext cx="5904656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700" dirty="0" smtClean="0"/>
              <a:t>Обеспечение сбалансированности бюджетной системы МО МР «</a:t>
            </a:r>
            <a:r>
              <a:rPr lang="ru-RU" sz="1700" dirty="0" err="1" smtClean="0"/>
              <a:t>Койгородский</a:t>
            </a:r>
            <a:r>
              <a:rPr lang="ru-RU" sz="1700" dirty="0" smtClean="0"/>
              <a:t>»</a:t>
            </a:r>
            <a:endParaRPr lang="ru-RU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2686472" y="2564904"/>
            <a:ext cx="5904656" cy="877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700" dirty="0" smtClean="0"/>
              <a:t>Безусловное исполнение социально значимых расходных обязательств, в том числе выполнение задач, поставленных майскими указами Президента РФ</a:t>
            </a:r>
            <a:endParaRPr lang="ru-RU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2671614" y="3573016"/>
            <a:ext cx="590465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Оптимизация неэффективных расходов, в том числе консолидация расходов на реализацию приоритетных проектов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32584" y="4653136"/>
            <a:ext cx="590465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Поддержка </a:t>
            </a:r>
            <a:r>
              <a:rPr lang="ru-RU" dirty="0" err="1" smtClean="0"/>
              <a:t>сельхозтоваропроизводителей</a:t>
            </a:r>
            <a:r>
              <a:rPr lang="ru-RU" dirty="0" smtClean="0"/>
              <a:t>, субъектов малого и среднего предпринимательства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5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66FF"/>
                </a:solidFill>
              </a:rPr>
              <a:t>Основные характеристики бюджета</a:t>
            </a:r>
          </a:p>
        </p:txBody>
      </p:sp>
      <p:sp>
        <p:nvSpPr>
          <p:cNvPr id="287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18C1DE-AD17-42EB-8B48-B38965B148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517000"/>
              </p:ext>
            </p:extLst>
          </p:nvPr>
        </p:nvGraphicFramePr>
        <p:xfrm>
          <a:off x="539552" y="1556792"/>
          <a:ext cx="8248216" cy="449255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43933"/>
                <a:gridCol w="1205471"/>
                <a:gridCol w="1374703"/>
                <a:gridCol w="1374703"/>
                <a:gridCol w="1374703"/>
                <a:gridCol w="1374703"/>
              </a:tblGrid>
              <a:tr h="1165517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</a:t>
                      </a:r>
                    </a:p>
                    <a:p>
                      <a:pPr algn="ctr"/>
                      <a:r>
                        <a:rPr lang="ru-RU" sz="1400" dirty="0" smtClean="0"/>
                        <a:t>2016 года</a:t>
                      </a:r>
                      <a:endParaRPr lang="ru-RU" sz="1400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Ожидаемое исполнение </a:t>
                      </a:r>
                    </a:p>
                    <a:p>
                      <a:pPr algn="ctr"/>
                      <a:r>
                        <a:rPr lang="ru-RU" sz="1400" dirty="0" smtClean="0"/>
                        <a:t>2016 года</a:t>
                      </a:r>
                      <a:endParaRPr lang="ru-RU" sz="1400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Очередной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smtClean="0"/>
                        <a:t>финансовый год</a:t>
                      </a:r>
                      <a:endParaRPr lang="ru-RU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Первый год</a:t>
                      </a:r>
                    </a:p>
                    <a:p>
                      <a:pPr algn="ctr"/>
                      <a:r>
                        <a:rPr lang="ru-RU" sz="1400" dirty="0" smtClean="0"/>
                        <a:t>планового периода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Второй год планового периода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908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440 192,0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389 918,8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309 495,5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257 974,2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259 920,2</a:t>
                      </a:r>
                      <a:endParaRPr lang="ru-RU" sz="1400" dirty="0"/>
                    </a:p>
                  </a:txBody>
                  <a:tcPr/>
                </a:tc>
              </a:tr>
              <a:tr h="5908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471 167,0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413 476,9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304 552,6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255 431,3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258 777,3</a:t>
                      </a:r>
                      <a:endParaRPr lang="ru-RU" sz="1400" dirty="0"/>
                    </a:p>
                  </a:txBody>
                  <a:tcPr/>
                </a:tc>
              </a:tr>
              <a:tr h="5908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- 30 975,0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-23 558,1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4 942,9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2 542,9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1 142,9</a:t>
                      </a:r>
                      <a:endParaRPr lang="ru-RU" sz="1400" dirty="0"/>
                    </a:p>
                  </a:txBody>
                  <a:tcPr/>
                </a:tc>
              </a:tr>
              <a:tr h="1286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Верхний предел муниципального долга  по состоянию на 1 января очередного финансового года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10 914,8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10 914,8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5 971,9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3 429,0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2 286,1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84368" y="1268760"/>
            <a:ext cx="93006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тыс. </a:t>
            </a:r>
            <a:r>
              <a:rPr lang="ru-RU" sz="1400" dirty="0">
                <a:cs typeface="Tahoma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29555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Бюджет_для_граждан 2015-2017</Template>
  <TotalTime>12764</TotalTime>
  <Words>4948</Words>
  <Application>Microsoft Office PowerPoint</Application>
  <PresentationFormat>Экран (4:3)</PresentationFormat>
  <Paragraphs>1266</Paragraphs>
  <Slides>51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Бюджет_для_граждан 2015-2017</vt:lpstr>
      <vt:lpstr>«Бюджет для граждан»  по проекту бюджета  МР «Койгородский»  на 2017 год и плановый период 2018 и 2019 годов</vt:lpstr>
      <vt:lpstr>Экономико – географическое положение МО МР «Койгородский»</vt:lpstr>
      <vt:lpstr>Краткий словарь используемых терминов и понятий</vt:lpstr>
      <vt:lpstr>Краткий словарь используемых терминов и понятий</vt:lpstr>
      <vt:lpstr>Проект бюджета на 2017 год и на плановый период 2018 и 2019 годов разработан на основе:</vt:lpstr>
      <vt:lpstr>Показатели социально-экономического развития МО МР «Койгородский»</vt:lpstr>
      <vt:lpstr>Показатели социально-экономического развития МО МР «Койгородский»</vt:lpstr>
      <vt:lpstr>Основные параметры проекта бюджета сформированы исходя из следующих приоритетов</vt:lpstr>
      <vt:lpstr>Основные характеристики бюджета</vt:lpstr>
      <vt:lpstr>Презентация PowerPoint</vt:lpstr>
      <vt:lpstr>Муниципальный долг</vt:lpstr>
      <vt:lpstr>Динамика доходов и расходов бюджета</vt:lpstr>
      <vt:lpstr>Структура доходов бюджета МО МР «Койгородский» в 2013-2019 годах.</vt:lpstr>
      <vt:lpstr>Презентация PowerPoint</vt:lpstr>
      <vt:lpstr>Презентация PowerPoint</vt:lpstr>
      <vt:lpstr>Структура налоговых и неналоговых доходов бюджета МО МР «Койгородский» в 2013-2019 годах</vt:lpstr>
      <vt:lpstr>Презентация PowerPoint</vt:lpstr>
      <vt:lpstr>Структура налоговых и неналоговых доходов в 2017-2019 годах</vt:lpstr>
      <vt:lpstr>Налог на доходы физических лиц в 2015-2019 годах </vt:lpstr>
      <vt:lpstr>Налог на совокупный доход в 2015-2019 годах.</vt:lpstr>
      <vt:lpstr>Доходы от использования имущества, находящегося в муниципальной собственности в 2015-2019 годах</vt:lpstr>
      <vt:lpstr>Муниципальный дорожный фонд МО МР «Койгородский»</vt:lpstr>
      <vt:lpstr>Информация об основных (крупных) налогоплательщиках на территории МО МР «Койгородский»</vt:lpstr>
      <vt:lpstr>Динамика расходов МО МР «Койгородский» по отраслям</vt:lpstr>
      <vt:lpstr>Структура расходов бюджета</vt:lpstr>
      <vt:lpstr>  Сеть муниципальных учреждений</vt:lpstr>
      <vt:lpstr>Исполнение «майских» Указов Президента РФ</vt:lpstr>
      <vt:lpstr>Майские указы Президента Российской Федерации</vt:lpstr>
      <vt:lpstr>Социально – значимые расходы бюджета на 2016 и 2017 гг.</vt:lpstr>
      <vt:lpstr>Презентация PowerPoint</vt:lpstr>
      <vt:lpstr>Презентация PowerPoint</vt:lpstr>
      <vt:lpstr>Бюджетные инвестиции на 2017 год</vt:lpstr>
      <vt:lpstr>Объем межбюджетных трансфертов, предоставленных бюджетам поселений</vt:lpstr>
      <vt:lpstr>Муниципальные программы МО МР «Койгородский»</vt:lpstr>
      <vt:lpstr>Программные расходы бюджета на 2017 год</vt:lpstr>
      <vt:lpstr>Муниципальное управление МО МР"Койгородский" на 2014-2020 годы</vt:lpstr>
      <vt:lpstr>Развитие экономики в МО МР "Койгородский" на 2014-2020 годы</vt:lpstr>
      <vt:lpstr>Развитие транспортной системы в МО МР "Койгородский" на 2014-2020 годы</vt:lpstr>
      <vt:lpstr>Строительство, обеспечение жильем и услугами жилищно-коммунального хозяйства в МО МР "Койгородский" на 2014-2020 годы</vt:lpstr>
      <vt:lpstr>Развитие образования на территории МО МР "Койгородский" на 2014-2020 годы</vt:lpstr>
      <vt:lpstr>Развитие и сохранение культуры в МО МР «Койгородский» на 2014-2020 годы</vt:lpstr>
      <vt:lpstr>Развитие физической культуры и спорта в  МО МР «Койгородский» на 2014-2020 годы</vt:lpstr>
      <vt:lpstr>Развитие здоровьесберегающей деятельности на территории МО МР «Койгородский» на 2015-2020 годы</vt:lpstr>
      <vt:lpstr>Муниципальная программа "Безопасность жизнедеятельности населения МО МР «Койгородский» на 2014-2020 годы</vt:lpstr>
      <vt:lpstr>Непрограммные расходы бюджета на 2017 год</vt:lpstr>
      <vt:lpstr>Проект «Народный бюджет»</vt:lpstr>
      <vt:lpstr>Этапы реализации проекта  «Народный бюджет»</vt:lpstr>
      <vt:lpstr>Перечень одобренных народных проектов на 2017 год</vt:lpstr>
      <vt:lpstr>Задачи и основные направления бюджетной политики на 2017 год и плановый период 2018 и 2019 годов:</vt:lpstr>
      <vt:lpstr>Оценка МО МР «Койгородский» по качеству управления муниципальными финансами</vt:lpstr>
      <vt:lpstr>Презентация PowerPoint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Владимир</cp:lastModifiedBy>
  <cp:revision>1330</cp:revision>
  <cp:lastPrinted>2016-12-07T04:44:21Z</cp:lastPrinted>
  <dcterms:created xsi:type="dcterms:W3CDTF">2013-11-20T11:05:04Z</dcterms:created>
  <dcterms:modified xsi:type="dcterms:W3CDTF">2016-12-09T08:36:23Z</dcterms:modified>
</cp:coreProperties>
</file>