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drawings/drawing1.xml" ContentType="application/vnd.openxmlformats-officedocument.drawingml.chartshapes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25.xml" ContentType="application/vnd.openxmlformats-officedocument.drawingml.chart+xml"/>
  <Override PartName="/ppt/drawings/drawing2.xml" ContentType="application/vnd.openxmlformats-officedocument.drawingml.chartshapes+xml"/>
  <Override PartName="/ppt/charts/chart26.xml" ContentType="application/vnd.openxmlformats-officedocument.drawingml.chart+xml"/>
  <Override PartName="/ppt/drawings/drawing3.xml" ContentType="application/vnd.openxmlformats-officedocument.drawingml.chartshapes+xml"/>
  <Override PartName="/ppt/charts/chart27.xml" ContentType="application/vnd.openxmlformats-officedocument.drawingml.chart+xml"/>
  <Override PartName="/ppt/notesSlides/notesSlide2.xml" ContentType="application/vnd.openxmlformats-officedocument.presentationml.notesSlide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33.xml" ContentType="application/vnd.openxmlformats-officedocument.drawingml.chart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34.xml" ContentType="application/vnd.openxmlformats-officedocument.drawingml.chart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35.xml" ContentType="application/vnd.openxmlformats-officedocument.drawingml.chart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36.xml" ContentType="application/vnd.openxmlformats-officedocument.drawingml.chart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37.xml" ContentType="application/vnd.openxmlformats-officedocument.drawingml.chart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38.xml" ContentType="application/vnd.openxmlformats-officedocument.drawingml.chart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39.xml" ContentType="application/vnd.openxmlformats-officedocument.drawingml.chart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charts/chart40.xml" ContentType="application/vnd.openxmlformats-officedocument.drawingml.chart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charts/chart4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5"/>
  </p:notesMasterIdLst>
  <p:sldIdLst>
    <p:sldId id="345" r:id="rId2"/>
    <p:sldId id="330" r:id="rId3"/>
    <p:sldId id="503" r:id="rId4"/>
    <p:sldId id="504" r:id="rId5"/>
    <p:sldId id="455" r:id="rId6"/>
    <p:sldId id="456" r:id="rId7"/>
    <p:sldId id="457" r:id="rId8"/>
    <p:sldId id="496" r:id="rId9"/>
    <p:sldId id="507" r:id="rId10"/>
    <p:sldId id="463" r:id="rId11"/>
    <p:sldId id="417" r:id="rId12"/>
    <p:sldId id="493" r:id="rId13"/>
    <p:sldId id="465" r:id="rId14"/>
    <p:sldId id="468" r:id="rId15"/>
    <p:sldId id="462" r:id="rId16"/>
    <p:sldId id="431" r:id="rId17"/>
    <p:sldId id="470" r:id="rId18"/>
    <p:sldId id="434" r:id="rId19"/>
    <p:sldId id="471" r:id="rId20"/>
    <p:sldId id="476" r:id="rId21"/>
    <p:sldId id="473" r:id="rId22"/>
    <p:sldId id="475" r:id="rId23"/>
    <p:sldId id="491" r:id="rId24"/>
    <p:sldId id="464" r:id="rId25"/>
    <p:sldId id="506" r:id="rId26"/>
    <p:sldId id="498" r:id="rId27"/>
    <p:sldId id="397" r:id="rId28"/>
    <p:sldId id="326" r:id="rId29"/>
    <p:sldId id="472" r:id="rId30"/>
    <p:sldId id="400" r:id="rId31"/>
    <p:sldId id="494" r:id="rId32"/>
    <p:sldId id="501" r:id="rId33"/>
    <p:sldId id="502" r:id="rId34"/>
    <p:sldId id="499" r:id="rId35"/>
    <p:sldId id="495" r:id="rId36"/>
    <p:sldId id="467" r:id="rId37"/>
    <p:sldId id="398" r:id="rId38"/>
    <p:sldId id="418" r:id="rId39"/>
    <p:sldId id="483" r:id="rId40"/>
    <p:sldId id="484" r:id="rId41"/>
    <p:sldId id="485" r:id="rId42"/>
    <p:sldId id="486" r:id="rId43"/>
    <p:sldId id="487" r:id="rId44"/>
    <p:sldId id="488" r:id="rId45"/>
    <p:sldId id="489" r:id="rId46"/>
    <p:sldId id="490" r:id="rId47"/>
    <p:sldId id="492" r:id="rId48"/>
    <p:sldId id="474" r:id="rId49"/>
    <p:sldId id="477" r:id="rId50"/>
    <p:sldId id="478" r:id="rId51"/>
    <p:sldId id="497" r:id="rId52"/>
    <p:sldId id="500" r:id="rId53"/>
    <p:sldId id="505" r:id="rId54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660033"/>
    <a:srgbClr val="FFFFFF"/>
    <a:srgbClr val="FF9966"/>
    <a:srgbClr val="008000"/>
    <a:srgbClr val="FC6E82"/>
    <a:srgbClr val="CCFFCC"/>
    <a:srgbClr val="FFFF99"/>
    <a:srgbClr val="0000FF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9822" autoAdjust="0"/>
    <p:restoredTop sz="98553" autoAdjust="0"/>
  </p:normalViewPr>
  <p:slideViewPr>
    <p:cSldViewPr>
      <p:cViewPr>
        <p:scale>
          <a:sx n="100" d="100"/>
          <a:sy n="100" d="100"/>
        </p:scale>
        <p:origin x="-1944" y="-4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5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610" y="-108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20"/>
      <c:rotY val="9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etal">
              <a:bevelT/>
            </a:sp3d>
          </c:spPr>
          <c:invertIfNegative val="0"/>
          <c:dLbls>
            <c:dLbl>
              <c:idx val="0"/>
              <c:layout>
                <c:manualLayout>
                  <c:x val="3.4507035450167395E-2"/>
                  <c:y val="-0.3813284191009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6682233819895071E-2"/>
                  <c:y val="-0.381775179770258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0684016560567941"/>
                  <c:y val="-0.378646721606714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8863664407588342E-2"/>
                  <c:y val="-0.392648622376135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9.1915735242444507E-2"/>
                  <c:y val="-0.395329228018556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0" vert="horz" anchor="ctr" anchorCtr="0"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7.7</c:v>
                </c:pt>
                <c:pt idx="1">
                  <c:v>7.6</c:v>
                </c:pt>
                <c:pt idx="2">
                  <c:v>7.5</c:v>
                </c:pt>
                <c:pt idx="3">
                  <c:v>7.4</c:v>
                </c:pt>
                <c:pt idx="4">
                  <c:v>7.3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gapDepth val="0"/>
        <c:shape val="box"/>
        <c:axId val="85698432"/>
        <c:axId val="85699968"/>
        <c:axId val="0"/>
      </c:bar3DChart>
      <c:catAx>
        <c:axId val="85698432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/>
            </a:pPr>
            <a:endParaRPr lang="ru-RU"/>
          </a:p>
        </c:txPr>
        <c:crossAx val="85699968"/>
        <c:crosses val="autoZero"/>
        <c:auto val="1"/>
        <c:lblAlgn val="ctr"/>
        <c:lblOffset val="100"/>
        <c:noMultiLvlLbl val="0"/>
      </c:catAx>
      <c:valAx>
        <c:axId val="85699968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85698432"/>
        <c:crosses val="autoZero"/>
        <c:crossBetween val="between"/>
      </c:valAx>
    </c:plotArea>
    <c:plotVisOnly val="1"/>
    <c:dispBlanksAs val="gap"/>
    <c:showDLblsOverMax val="0"/>
  </c:chart>
  <c:spPr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-7.6515952732661829E-3"/>
                  <c:y val="1.631127215935556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2242552437225928E-2"/>
                  <c:y val="-5.437090719785191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5303190546532381E-2"/>
                  <c:y val="5.437090719785191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3772871491879144E-2"/>
                  <c:y val="2.174836287914077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  <c:pt idx="4">
                  <c:v>2018 год</c:v>
                </c:pt>
                <c:pt idx="5">
                  <c:v>2019 год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462279.4</c:v>
                </c:pt>
                <c:pt idx="1">
                  <c:v>372315.2</c:v>
                </c:pt>
                <c:pt idx="2">
                  <c:v>395882</c:v>
                </c:pt>
                <c:pt idx="3">
                  <c:v>309116.09999999998</c:v>
                </c:pt>
                <c:pt idx="4">
                  <c:v>257585.5</c:v>
                </c:pt>
                <c:pt idx="5">
                  <c:v>259740.1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3.399280867390421E-2"/>
                  <c:y val="-1.014003221188260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242552437225898E-2"/>
                  <c:y val="-3.26225443187111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772871491879144E-2"/>
                  <c:y val="-1.229553113954572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169791051682963E-2"/>
                  <c:y val="-3.2159492566669573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413476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9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621865706381569E-2"/>
                  <c:y val="-5.437410246598115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7396849841653168E-2"/>
                  <c:y val="-7.34872051253564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3.1962991481928806E-2"/>
                  <c:y val="-2.57205217938747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  <c:pt idx="4">
                  <c:v>2018 год</c:v>
                </c:pt>
                <c:pt idx="5">
                  <c:v>2019 год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445023.2</c:v>
                </c:pt>
                <c:pt idx="1">
                  <c:v>400850.7</c:v>
                </c:pt>
                <c:pt idx="2">
                  <c:v>375222.2</c:v>
                </c:pt>
                <c:pt idx="3">
                  <c:v>307974.09999999998</c:v>
                </c:pt>
                <c:pt idx="4">
                  <c:v>251243.5</c:v>
                </c:pt>
                <c:pt idx="5">
                  <c:v>258598.1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9.1819143279194201E-3"/>
                  <c:y val="-2.718545359892595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1212762186129473E-3"/>
                  <c:y val="-4.349672575828153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txPr>
              <a:bodyPr/>
              <a:lstStyle/>
              <a:p>
                <a:pPr>
                  <a:defRPr sz="1000" b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  <c:pt idx="4">
                  <c:v>2018 год</c:v>
                </c:pt>
                <c:pt idx="5">
                  <c:v>2019 год</c:v>
                </c:pt>
              </c:strCache>
            </c:strRef>
          </c:cat>
          <c:val>
            <c:numRef>
              <c:f>Лист1!$D$2:$D$7</c:f>
              <c:numCache>
                <c:formatCode>0.0</c:formatCode>
                <c:ptCount val="6"/>
                <c:pt idx="0">
                  <c:v>17256.2</c:v>
                </c:pt>
                <c:pt idx="1">
                  <c:v>28535.5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Профицит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layout>
                <c:manualLayout>
                  <c:x val="4.3727923710955366E-3"/>
                  <c:y val="-6.532196011142794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  <c:pt idx="4">
                  <c:v>2018 год</c:v>
                </c:pt>
                <c:pt idx="5">
                  <c:v>2019 год</c:v>
                </c:pt>
              </c:strCache>
            </c:strRef>
          </c:cat>
          <c:val>
            <c:numRef>
              <c:f>Лист1!$E$2:$E$7</c:f>
              <c:numCache>
                <c:formatCode>0.0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20659.8</c:v>
                </c:pt>
                <c:pt idx="3">
                  <c:v>1142</c:v>
                </c:pt>
                <c:pt idx="4">
                  <c:v>6342</c:v>
                </c:pt>
                <c:pt idx="5">
                  <c:v>1142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2740480"/>
        <c:axId val="163528704"/>
      </c:barChart>
      <c:catAx>
        <c:axId val="162740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63528704"/>
        <c:crosses val="autoZero"/>
        <c:auto val="1"/>
        <c:lblAlgn val="ctr"/>
        <c:lblOffset val="100"/>
        <c:noMultiLvlLbl val="0"/>
      </c:catAx>
      <c:valAx>
        <c:axId val="163528704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62740480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sz="1400" dirty="0" smtClean="0"/>
              <a:t>2016 год</a:t>
            </a:r>
          </a:p>
          <a:p>
            <a:pPr>
              <a:defRPr sz="1400"/>
            </a:pPr>
            <a:r>
              <a:rPr lang="ru-RU" sz="1400" dirty="0" smtClean="0"/>
              <a:t>факт</a:t>
            </a:r>
            <a:endParaRPr lang="ru-RU" sz="1400" dirty="0"/>
          </a:p>
        </c:rich>
      </c:tx>
      <c:layout>
        <c:manualLayout>
          <c:xMode val="edge"/>
          <c:yMode val="edge"/>
          <c:x val="0.28250168728908892"/>
          <c:y val="1.4553708564207256E-2"/>
        </c:manualLayout>
      </c:layout>
      <c:overlay val="0"/>
    </c:title>
    <c:autoTitleDeleted val="0"/>
    <c:view3D>
      <c:rotX val="5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710950721237691E-2"/>
          <c:y val="0.11948792115271305"/>
          <c:w val="0.83494958626150562"/>
          <c:h val="0.4910658894910863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2015 год ожидаемое</c:v>
                </c:pt>
              </c:strCache>
            </c:strRef>
          </c:tx>
          <c:dLbls>
            <c:dLbl>
              <c:idx val="0"/>
              <c:layout>
                <c:manualLayout>
                  <c:x val="-0.20357977020641119"/>
                  <c:y val="5.67187696962057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0626876911963234"/>
                  <c:y val="-3.9585701138007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9411893510540187"/>
                  <c:y val="-8.481830787389850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Налоговые  доходы - 102 689,2 тыс. руб.</c:v>
                </c:pt>
                <c:pt idx="1">
                  <c:v>Неналоговые  доходы - 9 786,8 тыс. руб.</c:v>
                </c:pt>
                <c:pt idx="2">
                  <c:v>Безвозмездные поступления - 283 406,0 тыс. руб.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0.25900000000000001</c:v>
                </c:pt>
                <c:pt idx="1">
                  <c:v>2.5000000000000001E-2</c:v>
                </c:pt>
                <c:pt idx="2">
                  <c:v>0.71599999999999997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401">
          <a:noFill/>
        </a:ln>
      </c:spPr>
    </c:plotArea>
    <c:legend>
      <c:legendPos val="r"/>
      <c:layout>
        <c:manualLayout>
          <c:xMode val="edge"/>
          <c:yMode val="edge"/>
          <c:x val="3.826530612244898E-2"/>
          <c:y val="0.68654434250764518"/>
          <c:w val="0.84183673469387799"/>
          <c:h val="0.22018348623853207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75"/>
            </a:pPr>
            <a:r>
              <a:rPr lang="ru-RU" sz="1437" dirty="0" smtClean="0"/>
              <a:t>2016 год</a:t>
            </a:r>
          </a:p>
          <a:p>
            <a:pPr>
              <a:defRPr sz="1475"/>
            </a:pPr>
            <a:r>
              <a:rPr lang="ru-RU" sz="1437" dirty="0" smtClean="0"/>
              <a:t>план</a:t>
            </a:r>
            <a:endParaRPr lang="ru-RU" sz="1400" dirty="0"/>
          </a:p>
        </c:rich>
      </c:tx>
      <c:overlay val="0"/>
      <c:spPr>
        <a:noFill/>
        <a:ln w="26068">
          <a:noFill/>
        </a:ln>
      </c:spPr>
    </c:title>
    <c:autoTitleDeleted val="0"/>
    <c:view3D>
      <c:rotX val="5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821086261980826"/>
          <c:y val="0.18217054263565882"/>
          <c:w val="0.75718849840255609"/>
          <c:h val="0.39534883720930253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2015 год план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</c:dPt>
          <c:dPt>
            <c:idx val="2"/>
            <c:bubble3D val="0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9.0024903488906308E-2"/>
                  <c:y val="-4.308978430506200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1.6376663254861822E-2"/>
                  <c:y val="-9.990649390226369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21193658878617666"/>
                  <c:y val="7.007461639783087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spPr>
              <a:noFill/>
              <a:ln w="26068">
                <a:noFill/>
              </a:ln>
            </c:spPr>
            <c:txPr>
              <a:bodyPr/>
              <a:lstStyle/>
              <a:p>
                <a:pPr>
                  <a:defRPr sz="1437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Лист1!$A$3:$A$5</c:f>
              <c:strCache>
                <c:ptCount val="3"/>
                <c:pt idx="0">
                  <c:v>Налоговые доходы - 99 247,2 тыс. руб.</c:v>
                </c:pt>
                <c:pt idx="1">
                  <c:v>Неналоговые доходы - 9 326,2 тыс. руб.</c:v>
                </c:pt>
                <c:pt idx="2">
                  <c:v>Безвозмездные поступления -   308 226,5 тыс. руб.</c:v>
                </c:pt>
              </c:strCache>
            </c:strRef>
          </c:cat>
          <c:val>
            <c:numRef>
              <c:f>Лист1!$B$3:$B$5</c:f>
              <c:numCache>
                <c:formatCode>0.0%</c:formatCode>
                <c:ptCount val="3"/>
                <c:pt idx="0">
                  <c:v>0.23799999999999999</c:v>
                </c:pt>
                <c:pt idx="1">
                  <c:v>2.1999999999999999E-2</c:v>
                </c:pt>
                <c:pt idx="2">
                  <c:v>0.74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6068">
          <a:noFill/>
        </a:ln>
      </c:spPr>
    </c:plotArea>
    <c:legend>
      <c:legendPos val="r"/>
      <c:layout>
        <c:manualLayout>
          <c:xMode val="edge"/>
          <c:yMode val="edge"/>
          <c:x val="6.070287539936102E-2"/>
          <c:y val="0.68023255813953487"/>
          <c:w val="0.82747603833865813"/>
          <c:h val="0.22480620155038766"/>
        </c:manualLayout>
      </c:layout>
      <c:overlay val="0"/>
      <c:txPr>
        <a:bodyPr/>
        <a:lstStyle/>
        <a:p>
          <a:pPr>
            <a:defRPr sz="1232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47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sz="1400" dirty="0" smtClean="0"/>
              <a:t>2017 </a:t>
            </a:r>
            <a:r>
              <a:rPr lang="ru-RU" sz="1400" dirty="0"/>
              <a:t>год</a:t>
            </a:r>
          </a:p>
        </c:rich>
      </c:tx>
      <c:overlay val="0"/>
    </c:title>
    <c:autoTitleDeleted val="0"/>
    <c:view3D>
      <c:rotX val="5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838906488401771E-2"/>
          <c:y val="0.14179905696843337"/>
          <c:w val="0.81695217207666648"/>
          <c:h val="0.48807247880038135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2016 год</c:v>
                </c:pt>
              </c:strCache>
            </c:strRef>
          </c:tx>
          <c:dLbls>
            <c:dLbl>
              <c:idx val="0"/>
              <c:layout>
                <c:manualLayout>
                  <c:x val="-0.18418380957906941"/>
                  <c:y val="5.972823742024253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5585298786352145"/>
                  <c:y val="-9.874196614412876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22598628134808571"/>
                  <c:y val="-6.61278228395831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Лист1!$A$3:$A$5</c:f>
              <c:strCache>
                <c:ptCount val="3"/>
                <c:pt idx="0">
                  <c:v>Налоговые доходы - 99 163,3 тыс. руб.</c:v>
                </c:pt>
                <c:pt idx="1">
                  <c:v>Неналоговые доходы - 8 904,1 тыс. руб.</c:v>
                </c:pt>
                <c:pt idx="2">
                  <c:v>Безвозмездные поступления - 201 048,7 тыс. руб.</c:v>
                </c:pt>
              </c:strCache>
            </c:strRef>
          </c:cat>
          <c:val>
            <c:numRef>
              <c:f>Лист1!$B$3:$B$5</c:f>
              <c:numCache>
                <c:formatCode>0.0%</c:formatCode>
                <c:ptCount val="3"/>
                <c:pt idx="0">
                  <c:v>0.32100000000000001</c:v>
                </c:pt>
                <c:pt idx="1">
                  <c:v>2.9000000000000001E-2</c:v>
                </c:pt>
                <c:pt idx="2">
                  <c:v>0.65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397">
          <a:noFill/>
        </a:ln>
      </c:spPr>
    </c:plotArea>
    <c:legend>
      <c:legendPos val="r"/>
      <c:layout>
        <c:manualLayout>
          <c:xMode val="edge"/>
          <c:yMode val="edge"/>
          <c:x val="5.6265984654731489E-2"/>
          <c:y val="0.68118195956454142"/>
          <c:w val="0.91304347826086962"/>
          <c:h val="0.22395023328149308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524284428029894"/>
          <c:y val="4.9273608194125129E-2"/>
          <c:w val="0.85060531854494181"/>
          <c:h val="0.608106805130601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accent1"/>
              </a:solidFill>
            </a:ln>
          </c:spPr>
          <c:invertIfNegative val="0"/>
          <c:dLbls>
            <c:dLbl>
              <c:idx val="0"/>
              <c:layout>
                <c:manualLayout>
                  <c:x val="3.4558124827166858E-2"/>
                  <c:y val="1.016956956496066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8798437355972397E-2"/>
                  <c:y val="2.54239239124016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718984281382061E-2"/>
                  <c:y val="7.62717717372047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079453074590312E-2"/>
                  <c:y val="1.01695695649606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0079453074590312E-2"/>
                  <c:y val="1.271196195620077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5918593620375192E-2"/>
                  <c:y val="1.01695695649606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7279062413583429E-2"/>
                  <c:y val="7.627177173720470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7279062413583429E-2"/>
                  <c:y val="1.77965465503038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aseline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numCache>
            </c:numRef>
          </c:cat>
          <c:val>
            <c:numRef>
              <c:f>Лист1!$B$2:$B$8</c:f>
              <c:numCache>
                <c:formatCode>#,##0.0_р_.</c:formatCode>
                <c:ptCount val="7"/>
                <c:pt idx="0">
                  <c:v>83344.399999999994</c:v>
                </c:pt>
                <c:pt idx="1">
                  <c:v>86953.2</c:v>
                </c:pt>
                <c:pt idx="2">
                  <c:v>101045.3</c:v>
                </c:pt>
                <c:pt idx="3">
                  <c:v>102689.2</c:v>
                </c:pt>
                <c:pt idx="4">
                  <c:v>99163.3</c:v>
                </c:pt>
                <c:pt idx="5">
                  <c:v>97786.8</c:v>
                </c:pt>
                <c:pt idx="6">
                  <c:v>98198.399999999994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2.735851548817389E-2"/>
                  <c:y val="1.016916918820610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3038749884777967E-2"/>
                  <c:y val="1.525435434744094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568339918908543E-2"/>
                  <c:y val="4.456569572472234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7341817159963554E-2"/>
                  <c:y val="1.692924415774020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5787143504367131E-2"/>
                  <c:y val="7.547870529806992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8798437355972383E-2"/>
                  <c:y val="1.01695695649606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8798437355972477E-2"/>
                  <c:y val="1.016936937658336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3.1678281091569796E-2"/>
                  <c:y val="1.525415415906368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aseline="0">
                    <a:latin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numCache>
            </c:numRef>
          </c:cat>
          <c:val>
            <c:numRef>
              <c:f>Лист1!$C$2:$C$8</c:f>
              <c:numCache>
                <c:formatCode>#,##0.0_р_.</c:formatCode>
                <c:ptCount val="7"/>
                <c:pt idx="0">
                  <c:v>6712.8</c:v>
                </c:pt>
                <c:pt idx="1">
                  <c:v>6790.4</c:v>
                </c:pt>
                <c:pt idx="2">
                  <c:v>7923.3</c:v>
                </c:pt>
                <c:pt idx="3">
                  <c:v>9786.7999999999993</c:v>
                </c:pt>
                <c:pt idx="4">
                  <c:v>8904.1</c:v>
                </c:pt>
                <c:pt idx="5">
                  <c:v>9319.1</c:v>
                </c:pt>
                <c:pt idx="6">
                  <c:v>9889.1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2897920"/>
        <c:axId val="162899840"/>
      </c:barChart>
      <c:catAx>
        <c:axId val="162897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aseline="0">
                <a:latin typeface="Tahoma" panose="020B0604030504040204" pitchFamily="34" charset="0"/>
              </a:defRPr>
            </a:pPr>
            <a:endParaRPr lang="ru-RU"/>
          </a:p>
        </c:txPr>
        <c:crossAx val="162899840"/>
        <c:crosses val="autoZero"/>
        <c:auto val="1"/>
        <c:lblAlgn val="ctr"/>
        <c:lblOffset val="250"/>
        <c:noMultiLvlLbl val="0"/>
      </c:catAx>
      <c:valAx>
        <c:axId val="162899840"/>
        <c:scaling>
          <c:orientation val="minMax"/>
        </c:scaling>
        <c:delete val="0"/>
        <c:axPos val="l"/>
        <c:numFmt formatCode="#,##0.0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1200" baseline="0">
                <a:latin typeface="Tahoma" panose="020B0604030504040204" pitchFamily="34" charset="0"/>
              </a:defRPr>
            </a:pPr>
            <a:endParaRPr lang="ru-RU"/>
          </a:p>
        </c:txPr>
        <c:crossAx val="162897920"/>
        <c:crosses val="autoZero"/>
        <c:crossBetween val="between"/>
      </c:valAx>
    </c:plotArea>
    <c:legend>
      <c:legendPos val="b"/>
      <c:overlay val="1"/>
      <c:txPr>
        <a:bodyPr/>
        <a:lstStyle/>
        <a:p>
          <a:pPr>
            <a:defRPr sz="1200" kern="1000" baseline="0">
              <a:latin typeface="Tahoma" panose="020B060403050404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45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4787339136833305E-3"/>
          <c:y val="8.0684848168813439E-2"/>
          <c:w val="0.94088261369094361"/>
          <c:h val="0.9092708087757274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2015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31"/>
          <c:dPt>
            <c:idx val="0"/>
            <c:bubble3D val="0"/>
            <c:spPr>
              <a:solidFill>
                <a:schemeClr val="accent2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chemeClr val="accent3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chemeClr val="accent4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spPr>
              <a:solidFill>
                <a:schemeClr val="accent5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bubble3D val="0"/>
            <c:spPr>
              <a:solidFill>
                <a:schemeClr val="accent6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bubble3D val="0"/>
            <c:spPr>
              <a:solidFill>
                <a:schemeClr val="accent1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bubble3D val="0"/>
            <c:spPr>
              <a:solidFill>
                <a:schemeClr val="bg2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1.1525400686473434E-2"/>
                  <c:y val="-1.222714944713116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налоги на совокупный доход</c:v>
                </c:pt>
                <c:pt idx="1">
                  <c:v>доходы от уплаты акцизов</c:v>
                </c:pt>
                <c:pt idx="2">
                  <c:v>Доходы от продажи активов</c:v>
                </c:pt>
                <c:pt idx="3">
                  <c:v>доходы от использования муниципального имущества</c:v>
                </c:pt>
                <c:pt idx="4">
                  <c:v>прочие доходы</c:v>
                </c:pt>
                <c:pt idx="5">
                  <c:v>налог на доходы физических лиц</c:v>
                </c:pt>
                <c:pt idx="6">
                  <c:v>Штрафы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7955.2</c:v>
                </c:pt>
                <c:pt idx="1">
                  <c:v>3971</c:v>
                </c:pt>
                <c:pt idx="2">
                  <c:v>1137.8</c:v>
                </c:pt>
                <c:pt idx="3">
                  <c:v>4560.3999999999996</c:v>
                </c:pt>
                <c:pt idx="4">
                  <c:v>1571.1</c:v>
                </c:pt>
                <c:pt idx="5">
                  <c:v>89902.5</c:v>
                </c:pt>
                <c:pt idx="6">
                  <c:v>3378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74">
          <a:noFill/>
        </a:ln>
      </c:spPr>
    </c:plotArea>
    <c:plotVisOnly val="1"/>
    <c:dispBlanksAs val="zero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sz="1200" dirty="0" smtClean="0"/>
              <a:t>2017 год</a:t>
            </a:r>
            <a:endParaRPr lang="ru-RU" sz="1200" dirty="0"/>
          </a:p>
        </c:rich>
      </c:tx>
      <c:layout>
        <c:manualLayout>
          <c:xMode val="edge"/>
          <c:yMode val="edge"/>
          <c:x val="0.47989232039351948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953763758049871"/>
          <c:y val="0"/>
          <c:w val="0.63231480027123421"/>
          <c:h val="0.8731966289459901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налоговых и неналоговых доходов в 2017 году</c:v>
                </c:pt>
              </c:strCache>
            </c:strRef>
          </c:tx>
          <c:explosion val="14"/>
          <c:dLbls>
            <c:dLbl>
              <c:idx val="6"/>
              <c:layout>
                <c:manualLayout>
                  <c:x val="-0.14002251665523754"/>
                  <c:y val="0.1116744303542992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НДФЛ</c:v>
                </c:pt>
                <c:pt idx="1">
                  <c:v>Акцизы</c:v>
                </c:pt>
                <c:pt idx="2">
                  <c:v>Налог на совокупный доход</c:v>
                </c:pt>
                <c:pt idx="3">
                  <c:v>Доходы от использования имущества</c:v>
                </c:pt>
                <c:pt idx="4">
                  <c:v>Доходы от оказания платных услуг</c:v>
                </c:pt>
                <c:pt idx="5">
                  <c:v>Штрафы</c:v>
                </c:pt>
                <c:pt idx="6">
                  <c:v>Прочие доходы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87569.2</c:v>
                </c:pt>
                <c:pt idx="1">
                  <c:v>2809</c:v>
                </c:pt>
                <c:pt idx="2">
                  <c:v>8057.1</c:v>
                </c:pt>
                <c:pt idx="3">
                  <c:v>4400</c:v>
                </c:pt>
                <c:pt idx="4">
                  <c:v>779.1</c:v>
                </c:pt>
                <c:pt idx="5">
                  <c:v>3000</c:v>
                </c:pt>
                <c:pt idx="6">
                  <c:v>1453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23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sz="1200" dirty="0" smtClean="0"/>
              <a:t>2018 год</a:t>
            </a:r>
            <a:endParaRPr lang="ru-RU" sz="1200" dirty="0"/>
          </a:p>
        </c:rich>
      </c:tx>
      <c:layout>
        <c:manualLayout>
          <c:xMode val="edge"/>
          <c:yMode val="edge"/>
          <c:x val="0.40551691455234784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6260085544862446E-2"/>
          <c:y val="2.804747885155618E-2"/>
          <c:w val="0.63781641878098572"/>
          <c:h val="0.8677894916437860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налоговых и неналоговых доходов в 2017 году</c:v>
                </c:pt>
              </c:strCache>
            </c:strRef>
          </c:tx>
          <c:explosion val="14"/>
          <c:dLbls>
            <c:dLbl>
              <c:idx val="1"/>
              <c:layout>
                <c:manualLayout>
                  <c:x val="-2.1622071546612227E-2"/>
                  <c:y val="-9.220999254051137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5.8043890347039953E-2"/>
                  <c:y val="-9.485619322720756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4.7089044425002433E-2"/>
                  <c:y val="-5.910156807973717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0.11051922329153301"/>
                  <c:y val="4.666875638156606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2.5358462136677359E-3"/>
                  <c:y val="7.961185529650144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0.13366688538932633"/>
                  <c:y val="0.1141440633580395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НДФЛ</c:v>
                </c:pt>
                <c:pt idx="1">
                  <c:v>Акцизы</c:v>
                </c:pt>
                <c:pt idx="2">
                  <c:v>Налог на совокупный доход</c:v>
                </c:pt>
                <c:pt idx="3">
                  <c:v>Доходы от использования имущества</c:v>
                </c:pt>
                <c:pt idx="4">
                  <c:v>Доходы от оказания платных услуг</c:v>
                </c:pt>
                <c:pt idx="5">
                  <c:v>Штрафы</c:v>
                </c:pt>
                <c:pt idx="6">
                  <c:v>Прочие доходы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86104</c:v>
                </c:pt>
                <c:pt idx="1">
                  <c:v>2764.7</c:v>
                </c:pt>
                <c:pt idx="2">
                  <c:v>8157.1</c:v>
                </c:pt>
                <c:pt idx="3">
                  <c:v>4700</c:v>
                </c:pt>
                <c:pt idx="4">
                  <c:v>779.1</c:v>
                </c:pt>
                <c:pt idx="5">
                  <c:v>3150</c:v>
                </c:pt>
                <c:pt idx="6">
                  <c:v>1451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23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sz="1200" dirty="0" smtClean="0"/>
              <a:t>2019 год</a:t>
            </a:r>
            <a:endParaRPr lang="ru-RU" sz="1200" dirty="0"/>
          </a:p>
        </c:rich>
      </c:tx>
      <c:layout>
        <c:manualLayout>
          <c:xMode val="edge"/>
          <c:yMode val="edge"/>
          <c:x val="0.41149002569841975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2818211455557705E-2"/>
          <c:y val="6.7992336820434096E-2"/>
          <c:w val="0.65908432760658686"/>
          <c:h val="0.9096710721255777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налоговых и неналоговых доходов в 2017 году</c:v>
                </c:pt>
              </c:strCache>
            </c:strRef>
          </c:tx>
          <c:explosion val="17"/>
          <c:dLbls>
            <c:dLbl>
              <c:idx val="4"/>
              <c:layout>
                <c:manualLayout>
                  <c:x val="5.5375108594491323E-2"/>
                  <c:y val="-2.289244494328499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7.0458132156536346E-2"/>
                  <c:y val="0.1113674791224861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0.1688565796878671"/>
                  <c:y val="0.1147359097009229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НДФЛ</c:v>
                </c:pt>
                <c:pt idx="1">
                  <c:v>Акцизы</c:v>
                </c:pt>
                <c:pt idx="2">
                  <c:v>Налог на совокупный доход</c:v>
                </c:pt>
                <c:pt idx="3">
                  <c:v>Доходы от использования имущества</c:v>
                </c:pt>
                <c:pt idx="4">
                  <c:v>Доходы от оказания платных услуг</c:v>
                </c:pt>
                <c:pt idx="5">
                  <c:v>Штрафы</c:v>
                </c:pt>
                <c:pt idx="6">
                  <c:v>Прочие доходы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86104</c:v>
                </c:pt>
                <c:pt idx="1">
                  <c:v>3112.3</c:v>
                </c:pt>
                <c:pt idx="2">
                  <c:v>8287.1</c:v>
                </c:pt>
                <c:pt idx="3">
                  <c:v>5100</c:v>
                </c:pt>
                <c:pt idx="4">
                  <c:v>779.1</c:v>
                </c:pt>
                <c:pt idx="5">
                  <c:v>3300</c:v>
                </c:pt>
                <c:pt idx="6">
                  <c:v>1505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23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4"/>
            </a:solidFill>
            <a:ln w="38100" cap="flat" cmpd="sng" algn="ctr">
              <a:solidFill>
                <a:schemeClr val="lt1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-1.5432098765432104E-3"/>
                  <c:y val="0.3816204418816506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88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320,6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0.263767070124081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89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902,5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6296296296296892E-3"/>
                  <c:y val="0.3254997886637607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87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569,2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0.1459136983665134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86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104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3888888888888897E-2"/>
                  <c:y val="0.1431076657056188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86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104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88320.6</c:v>
                </c:pt>
                <c:pt idx="1">
                  <c:v>89902.5</c:v>
                </c:pt>
                <c:pt idx="2">
                  <c:v>87569.2</c:v>
                </c:pt>
                <c:pt idx="3">
                  <c:v>86104</c:v>
                </c:pt>
                <c:pt idx="4">
                  <c:v>86104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shape val="box"/>
        <c:axId val="148274560"/>
        <c:axId val="148395136"/>
        <c:axId val="0"/>
      </c:bar3DChart>
      <c:catAx>
        <c:axId val="1482745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48395136"/>
        <c:crosses val="autoZero"/>
        <c:auto val="1"/>
        <c:lblAlgn val="ctr"/>
        <c:lblOffset val="100"/>
        <c:noMultiLvlLbl val="0"/>
      </c:catAx>
      <c:valAx>
        <c:axId val="148395136"/>
        <c:scaling>
          <c:orientation val="minMax"/>
          <c:max val="88500"/>
          <c:min val="80000"/>
        </c:scaling>
        <c:delete val="0"/>
        <c:axPos val="l"/>
        <c:majorGridlines/>
        <c:numFmt formatCode="#,##0_р_.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482745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20"/>
      <c:rotY val="9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1897990904054992E-2"/>
          <c:y val="5.8787933366381405E-2"/>
          <c:w val="0.92091221000553969"/>
          <c:h val="0.741814506185568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зарплата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etal">
              <a:bevelT/>
            </a:sp3d>
          </c:spPr>
          <c:invertIfNegative val="0"/>
          <c:dLbls>
            <c:dLbl>
              <c:idx val="0"/>
              <c:layout>
                <c:manualLayout>
                  <c:x val="3.4507035450167388E-2"/>
                  <c:y val="-0.3813284191009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6682301000371988E-2"/>
                  <c:y val="-0.343195577190855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9014070900334804E-2"/>
                  <c:y val="-0.367028603384665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0516416050390546E-2"/>
                  <c:y val="-0.400394840055998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9.9686991300483557E-2"/>
                  <c:y val="-0.400394840055998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0" vert="horz" anchor="ctr" anchorCtr="0"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27.55</c:v>
                </c:pt>
                <c:pt idx="1">
                  <c:v>31.6</c:v>
                </c:pt>
                <c:pt idx="2">
                  <c:v>33.800000000000004</c:v>
                </c:pt>
                <c:pt idx="3">
                  <c:v>36.5</c:v>
                </c:pt>
                <c:pt idx="4">
                  <c:v>39.800000000000004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gapDepth val="0"/>
        <c:shape val="box"/>
        <c:axId val="34724864"/>
        <c:axId val="34743040"/>
        <c:axId val="0"/>
      </c:bar3DChart>
      <c:catAx>
        <c:axId val="34724864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/>
            </a:pPr>
            <a:endParaRPr lang="ru-RU"/>
          </a:p>
        </c:txPr>
        <c:crossAx val="34743040"/>
        <c:crosses val="autoZero"/>
        <c:auto val="1"/>
        <c:lblAlgn val="ctr"/>
        <c:lblOffset val="100"/>
        <c:noMultiLvlLbl val="0"/>
      </c:catAx>
      <c:valAx>
        <c:axId val="347430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4724864"/>
        <c:crosses val="autoZero"/>
        <c:crossBetween val="between"/>
      </c:valAx>
    </c:plotArea>
    <c:plotVisOnly val="1"/>
    <c:dispBlanksAs val="gap"/>
    <c:showDLblsOverMax val="0"/>
  </c:chart>
  <c:spPr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scene3d>
          <a:camera prst="orthographicFront"/>
          <a:lightRig rig="threePt" dir="t"/>
        </a:scene3d>
      </c:spPr>
    </c:sideWall>
    <c:backWall>
      <c:thickness val="0"/>
      <c:spPr>
        <a:noFill/>
        <a:scene3d>
          <a:camera prst="orthographicFront"/>
          <a:lightRig rig="threePt" dir="t"/>
        </a:scene3d>
      </c:spPr>
    </c:backWall>
    <c:plotArea>
      <c:layout>
        <c:manualLayout>
          <c:layoutTarget val="inner"/>
          <c:xMode val="edge"/>
          <c:yMode val="edge"/>
          <c:x val="3.3950617283950615E-2"/>
          <c:y val="3.3672391930733854E-2"/>
          <c:w val="0.93254629629629648"/>
          <c:h val="0.6962484648852830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Налог, взимаемый в связи с приминением УСН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1"/>
              <c:layout>
                <c:manualLayout>
                  <c:x val="3.0864197530864206E-2"/>
                  <c:y val="-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</c:strCache>
            </c:strRef>
          </c:cat>
          <c:val>
            <c:numRef>
              <c:f>Лист1!$B$2:$B$6</c:f>
              <c:numCache>
                <c:formatCode>#,##0.0_р_.</c:formatCode>
                <c:ptCount val="5"/>
                <c:pt idx="0">
                  <c:v>2770.2</c:v>
                </c:pt>
                <c:pt idx="1">
                  <c:v>2450.5</c:v>
                </c:pt>
                <c:pt idx="2">
                  <c:v>2300</c:v>
                </c:pt>
                <c:pt idx="3">
                  <c:v>2300</c:v>
                </c:pt>
                <c:pt idx="4">
                  <c:v>2300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Единый налог на вмененный доход</c:v>
                </c:pt>
              </c:strCache>
            </c:strRef>
          </c:tx>
          <c:spPr>
            <a:solidFill>
              <a:schemeClr val="accent6"/>
            </a:solidFill>
            <a:ln w="25400" cap="flat" cmpd="sng" algn="ctr">
              <a:solidFill>
                <a:schemeClr val="accent6">
                  <a:shade val="50000"/>
                </a:schemeClr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8518518518518524E-2"/>
                  <c:y val="-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</c:strCache>
            </c:strRef>
          </c:cat>
          <c:val>
            <c:numRef>
              <c:f>Лист1!$C$2:$C$6</c:f>
              <c:numCache>
                <c:formatCode>#,##0.0_р_.</c:formatCode>
                <c:ptCount val="5"/>
                <c:pt idx="0">
                  <c:v>5463.6</c:v>
                </c:pt>
                <c:pt idx="1">
                  <c:v>4997.7</c:v>
                </c:pt>
                <c:pt idx="2">
                  <c:v>5200</c:v>
                </c:pt>
                <c:pt idx="3">
                  <c:v>5300</c:v>
                </c:pt>
                <c:pt idx="4">
                  <c:v>5430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Единый сельскохозяйственный налог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1"/>
              <c:layout>
                <c:manualLayout>
                  <c:x val="6.1728395061728392E-3"/>
                  <c:y val="2.80581171344087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</c:strCache>
            </c:strRef>
          </c:cat>
          <c:val>
            <c:numRef>
              <c:f>Лист1!$D$2:$D$6</c:f>
              <c:numCache>
                <c:formatCode>#,##0.0_р_.</c:formatCode>
                <c:ptCount val="5"/>
                <c:pt idx="0">
                  <c:v>171.4</c:v>
                </c:pt>
                <c:pt idx="1">
                  <c:v>197.1</c:v>
                </c:pt>
                <c:pt idx="2">
                  <c:v>197.1</c:v>
                </c:pt>
                <c:pt idx="3">
                  <c:v>197.1</c:v>
                </c:pt>
                <c:pt idx="4">
                  <c:v>197.1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Патентная система налогооблажения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 prstMaterial="plastic">
              <a:bevelT/>
            </a:sp3d>
          </c:spPr>
          <c:invertIfNegative val="0"/>
          <c:dLbls>
            <c:dLbl>
              <c:idx val="0"/>
              <c:layout>
                <c:manualLayout>
                  <c:x val="1.2345679012345684E-2"/>
                  <c:y val="-2.52542939480503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432098765432105E-2"/>
                  <c:y val="-2.8060326608944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518518518518583E-2"/>
                  <c:y val="-3.36723919307338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345679012345684E-2"/>
                  <c:y val="-3.36723919307338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5432098765432219E-2"/>
                  <c:y val="-3.08663592698393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cene3d>
                <a:camera prst="orthographicFront"/>
                <a:lightRig rig="threePt" dir="t"/>
              </a:scene3d>
              <a:sp3d>
                <a:bevelT/>
              </a:sp3d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</c:strCache>
            </c:strRef>
          </c:cat>
          <c:val>
            <c:numRef>
              <c:f>Лист1!$E$2:$E$6</c:f>
              <c:numCache>
                <c:formatCode>#,##0.0_р_.</c:formatCode>
                <c:ptCount val="5"/>
                <c:pt idx="0">
                  <c:v>226.3</c:v>
                </c:pt>
                <c:pt idx="1">
                  <c:v>309.89999999999998</c:v>
                </c:pt>
                <c:pt idx="2">
                  <c:v>360</c:v>
                </c:pt>
                <c:pt idx="3">
                  <c:v>360</c:v>
                </c:pt>
                <c:pt idx="4">
                  <c:v>360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8"/>
        <c:gapDepth val="108"/>
        <c:shape val="box"/>
        <c:axId val="155013504"/>
        <c:axId val="155015040"/>
        <c:axId val="0"/>
      </c:bar3DChart>
      <c:catAx>
        <c:axId val="1550135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55015040"/>
        <c:crosses val="autoZero"/>
        <c:auto val="1"/>
        <c:lblAlgn val="ctr"/>
        <c:lblOffset val="100"/>
        <c:noMultiLvlLbl val="0"/>
      </c:catAx>
      <c:valAx>
        <c:axId val="155015040"/>
        <c:scaling>
          <c:orientation val="minMax"/>
          <c:min val="0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55013504"/>
        <c:crosses val="autoZero"/>
        <c:crossBetween val="between"/>
      </c:valAx>
      <c:spPr>
        <a:scene3d>
          <a:camera prst="orthographicFront"/>
          <a:lightRig rig="threePt" dir="t"/>
        </a:scene3d>
        <a:sp3d prstMaterial="plastic"/>
      </c:spPr>
    </c:plotArea>
    <c:legend>
      <c:legendPos val="b"/>
      <c:layout>
        <c:manualLayout>
          <c:xMode val="edge"/>
          <c:yMode val="edge"/>
          <c:x val="8.5036210751433847E-2"/>
          <c:y val="0.83985544398970702"/>
          <c:w val="0.84227325750947846"/>
          <c:h val="0.12677743940902741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3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аренды имущества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plastic">
              <a:bevelT/>
            </a:sp3d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</c:strCache>
            </c:strRef>
          </c:cat>
          <c:val>
            <c:numRef>
              <c:f>Лист1!$B$2:$B$6</c:f>
              <c:numCache>
                <c:formatCode>#,##0.0_р_.</c:formatCode>
                <c:ptCount val="5"/>
                <c:pt idx="0">
                  <c:v>1546</c:v>
                </c:pt>
                <c:pt idx="1">
                  <c:v>1280.8</c:v>
                </c:pt>
                <c:pt idx="2">
                  <c:v>1400</c:v>
                </c:pt>
                <c:pt idx="3">
                  <c:v>1500</c:v>
                </c:pt>
                <c:pt idx="4">
                  <c:v>1600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Доходы от аренды земельных участков</c:v>
                </c:pt>
              </c:strCache>
            </c:strRef>
          </c:tx>
          <c:spPr>
            <a:solidFill>
              <a:schemeClr val="accent6"/>
            </a:solidFill>
            <a:ln w="25400" cap="flat" cmpd="sng" algn="ctr">
              <a:solidFill>
                <a:schemeClr val="accent6">
                  <a:shade val="50000"/>
                </a:schemeClr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</c:strCache>
            </c:strRef>
          </c:cat>
          <c:val>
            <c:numRef>
              <c:f>Лист1!$C$2:$C$6</c:f>
              <c:numCache>
                <c:formatCode>#,##0.0_р_.</c:formatCode>
                <c:ptCount val="5"/>
                <c:pt idx="0">
                  <c:v>4718.8</c:v>
                </c:pt>
                <c:pt idx="1">
                  <c:v>3276.6</c:v>
                </c:pt>
                <c:pt idx="2">
                  <c:v>3000</c:v>
                </c:pt>
                <c:pt idx="3">
                  <c:v>3200</c:v>
                </c:pt>
                <c:pt idx="4">
                  <c:v>3500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gapDepth val="40"/>
        <c:shape val="box"/>
        <c:axId val="163411072"/>
        <c:axId val="163412608"/>
        <c:axId val="0"/>
      </c:bar3DChart>
      <c:catAx>
        <c:axId val="1634110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63412608"/>
        <c:crosses val="autoZero"/>
        <c:auto val="1"/>
        <c:lblAlgn val="ctr"/>
        <c:lblOffset val="100"/>
        <c:noMultiLvlLbl val="0"/>
      </c:catAx>
      <c:valAx>
        <c:axId val="163412608"/>
        <c:scaling>
          <c:orientation val="minMax"/>
        </c:scaling>
        <c:delete val="0"/>
        <c:axPos val="l"/>
        <c:numFmt formatCode="#,##0.0_р_.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63411072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  <c:pt idx="4">
                  <c:v>2018 год</c:v>
                </c:pt>
                <c:pt idx="5">
                  <c:v>2019 год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2228.6999999999998</c:v>
                </c:pt>
                <c:pt idx="1">
                  <c:v>3360.6</c:v>
                </c:pt>
                <c:pt idx="2">
                  <c:v>3971</c:v>
                </c:pt>
                <c:pt idx="3">
                  <c:v>2809</c:v>
                </c:pt>
                <c:pt idx="4">
                  <c:v>2764.7</c:v>
                </c:pt>
                <c:pt idx="5">
                  <c:v>3112.3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2"/>
        <c:shape val="cylinder"/>
        <c:axId val="163456128"/>
        <c:axId val="163457664"/>
        <c:axId val="0"/>
      </c:bar3DChart>
      <c:catAx>
        <c:axId val="163456128"/>
        <c:scaling>
          <c:orientation val="minMax"/>
        </c:scaling>
        <c:delete val="0"/>
        <c:axPos val="b"/>
        <c:majorTickMark val="out"/>
        <c:minorTickMark val="none"/>
        <c:tickLblPos val="nextTo"/>
        <c:crossAx val="163457664"/>
        <c:crosses val="autoZero"/>
        <c:auto val="1"/>
        <c:lblAlgn val="ctr"/>
        <c:lblOffset val="100"/>
        <c:noMultiLvlLbl val="0"/>
      </c:catAx>
      <c:valAx>
        <c:axId val="1634576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345612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000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  <c:pt idx="4">
                  <c:v>2018 год</c:v>
                </c:pt>
                <c:pt idx="5">
                  <c:v>2019 год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0</c:v>
                </c:pt>
                <c:pt idx="1">
                  <c:v>572.1</c:v>
                </c:pt>
                <c:pt idx="2">
                  <c:v>988.3</c:v>
                </c:pt>
                <c:pt idx="3">
                  <c:v>2809</c:v>
                </c:pt>
                <c:pt idx="4">
                  <c:v>2764.7</c:v>
                </c:pt>
                <c:pt idx="5">
                  <c:v>3112.3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2"/>
        <c:shape val="cylinder"/>
        <c:axId val="33099776"/>
        <c:axId val="33101312"/>
        <c:axId val="0"/>
      </c:bar3DChart>
      <c:catAx>
        <c:axId val="33099776"/>
        <c:scaling>
          <c:orientation val="minMax"/>
        </c:scaling>
        <c:delete val="0"/>
        <c:axPos val="b"/>
        <c:majorTickMark val="out"/>
        <c:minorTickMark val="none"/>
        <c:tickLblPos val="nextTo"/>
        <c:crossAx val="33101312"/>
        <c:crosses val="autoZero"/>
        <c:auto val="1"/>
        <c:lblAlgn val="ctr"/>
        <c:lblOffset val="100"/>
        <c:noMultiLvlLbl val="0"/>
      </c:catAx>
      <c:valAx>
        <c:axId val="331013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9977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000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Остаток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  <c:pt idx="4">
                  <c:v>2018 год</c:v>
                </c:pt>
                <c:pt idx="5">
                  <c:v>2019 год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2228.6999999999998</c:v>
                </c:pt>
                <c:pt idx="1">
                  <c:v>5017.2</c:v>
                </c:pt>
                <c:pt idx="2">
                  <c:v>7999.9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2"/>
        <c:shape val="cylinder"/>
        <c:axId val="33118848"/>
        <c:axId val="33137024"/>
        <c:axId val="0"/>
      </c:bar3DChart>
      <c:catAx>
        <c:axId val="33118848"/>
        <c:scaling>
          <c:orientation val="minMax"/>
        </c:scaling>
        <c:delete val="0"/>
        <c:axPos val="b"/>
        <c:majorTickMark val="out"/>
        <c:minorTickMark val="none"/>
        <c:tickLblPos val="nextTo"/>
        <c:crossAx val="33137024"/>
        <c:crosses val="autoZero"/>
        <c:auto val="1"/>
        <c:lblAlgn val="ctr"/>
        <c:lblOffset val="100"/>
        <c:noMultiLvlLbl val="0"/>
      </c:catAx>
      <c:valAx>
        <c:axId val="331370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1884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000"/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20"/>
      <c:rotY val="30"/>
      <c:rAngAx val="1"/>
    </c:view3D>
    <c:floor>
      <c:thickness val="0"/>
    </c:floor>
    <c:sideWall>
      <c:thickness val="0"/>
      <c:spPr>
        <a:scene3d>
          <a:camera prst="orthographicFront"/>
          <a:lightRig rig="threePt" dir="t"/>
        </a:scene3d>
        <a:sp3d prstMaterial="dkEdge"/>
      </c:spPr>
    </c:sideWall>
    <c:backWall>
      <c:thickness val="0"/>
      <c:spPr>
        <a:scene3d>
          <a:camera prst="orthographicFront"/>
          <a:lightRig rig="threePt" dir="t"/>
        </a:scene3d>
        <a:sp3d prstMaterial="dkEdge"/>
      </c:spPr>
    </c:backWall>
    <c:plotArea>
      <c:layout>
        <c:manualLayout>
          <c:layoutTarget val="inner"/>
          <c:xMode val="edge"/>
          <c:yMode val="edge"/>
          <c:x val="0"/>
          <c:y val="0"/>
          <c:w val="0.97648092519634544"/>
          <c:h val="0.78432137169944083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Отрасль образования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Лист1!$A$2:$A$8</c:f>
              <c:strCache>
                <c:ptCount val="7"/>
                <c:pt idx="0">
                  <c:v>2013 год (факт)</c:v>
                </c:pt>
                <c:pt idx="1">
                  <c:v>2014 год (факт)</c:v>
                </c:pt>
                <c:pt idx="2">
                  <c:v>2015 год (факт)</c:v>
                </c:pt>
                <c:pt idx="3">
                  <c:v>2016 год (факт)</c:v>
                </c:pt>
                <c:pt idx="4">
                  <c:v>2017 год (план)</c:v>
                </c:pt>
                <c:pt idx="5">
                  <c:v>2018 год (план)</c:v>
                </c:pt>
                <c:pt idx="6">
                  <c:v>2019 год (план)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54.5</c:v>
                </c:pt>
                <c:pt idx="1">
                  <c:v>46</c:v>
                </c:pt>
                <c:pt idx="2">
                  <c:v>52.1</c:v>
                </c:pt>
                <c:pt idx="3">
                  <c:v>55</c:v>
                </c:pt>
                <c:pt idx="4">
                  <c:v>60.6</c:v>
                </c:pt>
                <c:pt idx="5">
                  <c:v>65.900000000000006</c:v>
                </c:pt>
                <c:pt idx="6">
                  <c:v>64.5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Отрасль культуры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1"/>
              <c:layout>
                <c:manualLayout>
                  <c:x val="0"/>
                  <c:y val="1.10230807688034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2013 год (факт)</c:v>
                </c:pt>
                <c:pt idx="1">
                  <c:v>2014 год (факт)</c:v>
                </c:pt>
                <c:pt idx="2">
                  <c:v>2015 год (факт)</c:v>
                </c:pt>
                <c:pt idx="3">
                  <c:v>2016 год (факт)</c:v>
                </c:pt>
                <c:pt idx="4">
                  <c:v>2017 год (план)</c:v>
                </c:pt>
                <c:pt idx="5">
                  <c:v>2018 год (план)</c:v>
                </c:pt>
                <c:pt idx="6">
                  <c:v>2019 год (план)</c:v>
                </c:pt>
              </c:strCache>
            </c:strRef>
          </c:cat>
          <c:val>
            <c:numRef>
              <c:f>Лист1!$C$2:$C$8</c:f>
              <c:numCache>
                <c:formatCode>0.0</c:formatCode>
                <c:ptCount val="7"/>
                <c:pt idx="0">
                  <c:v>10</c:v>
                </c:pt>
                <c:pt idx="1">
                  <c:v>9.4</c:v>
                </c:pt>
                <c:pt idx="2">
                  <c:v>10.1</c:v>
                </c:pt>
                <c:pt idx="3">
                  <c:v>10.8</c:v>
                </c:pt>
                <c:pt idx="4">
                  <c:v>11.3</c:v>
                </c:pt>
                <c:pt idx="5">
                  <c:v>9.1</c:v>
                </c:pt>
                <c:pt idx="6">
                  <c:v>9.5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1"/>
              <c:layout>
                <c:manualLayout>
                  <c:x val="5.4267474554109407E-3"/>
                  <c:y val="1.50320103321853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2013 год (факт)</c:v>
                </c:pt>
                <c:pt idx="1">
                  <c:v>2014 год (факт)</c:v>
                </c:pt>
                <c:pt idx="2">
                  <c:v>2015 год (факт)</c:v>
                </c:pt>
                <c:pt idx="3">
                  <c:v>2016 год (факт)</c:v>
                </c:pt>
                <c:pt idx="4">
                  <c:v>2017 год (план)</c:v>
                </c:pt>
                <c:pt idx="5">
                  <c:v>2018 год (план)</c:v>
                </c:pt>
                <c:pt idx="6">
                  <c:v>2019 год (план)</c:v>
                </c:pt>
              </c:strCache>
            </c:strRef>
          </c:cat>
          <c:val>
            <c:numRef>
              <c:f>Лист1!$D$2:$D$8</c:f>
              <c:numCache>
                <c:formatCode>0.0</c:formatCode>
                <c:ptCount val="7"/>
                <c:pt idx="0">
                  <c:v>8.9</c:v>
                </c:pt>
                <c:pt idx="1">
                  <c:v>7</c:v>
                </c:pt>
                <c:pt idx="2">
                  <c:v>8.1999999999999993</c:v>
                </c:pt>
                <c:pt idx="3">
                  <c:v>9.1</c:v>
                </c:pt>
                <c:pt idx="4">
                  <c:v>10.5</c:v>
                </c:pt>
                <c:pt idx="5">
                  <c:v>8.1999999999999993</c:v>
                </c:pt>
                <c:pt idx="6">
                  <c:v>8.6999999999999993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Лист1!$A$2:$A$8</c:f>
              <c:strCache>
                <c:ptCount val="7"/>
                <c:pt idx="0">
                  <c:v>2013 год (факт)</c:v>
                </c:pt>
                <c:pt idx="1">
                  <c:v>2014 год (факт)</c:v>
                </c:pt>
                <c:pt idx="2">
                  <c:v>2015 год (факт)</c:v>
                </c:pt>
                <c:pt idx="3">
                  <c:v>2016 год (факт)</c:v>
                </c:pt>
                <c:pt idx="4">
                  <c:v>2017 год (план)</c:v>
                </c:pt>
                <c:pt idx="5">
                  <c:v>2018 год (план)</c:v>
                </c:pt>
                <c:pt idx="6">
                  <c:v>2019 год (план)</c:v>
                </c:pt>
              </c:strCache>
            </c:strRef>
          </c:cat>
          <c:val>
            <c:numRef>
              <c:f>Лист1!$E$2:$E$8</c:f>
              <c:numCache>
                <c:formatCode>0.0</c:formatCode>
                <c:ptCount val="7"/>
                <c:pt idx="0">
                  <c:v>7.1</c:v>
                </c:pt>
                <c:pt idx="1">
                  <c:v>1.6</c:v>
                </c:pt>
                <c:pt idx="2">
                  <c:v>3.7</c:v>
                </c:pt>
                <c:pt idx="3">
                  <c:v>4.4000000000000004</c:v>
                </c:pt>
                <c:pt idx="4">
                  <c:v>2.7</c:v>
                </c:pt>
                <c:pt idx="5">
                  <c:v>2.2999999999999998</c:v>
                </c:pt>
                <c:pt idx="6">
                  <c:v>2.7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Прочие расходы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1"/>
              <c:layout>
                <c:manualLayout>
                  <c:x val="5.4267474554109407E-3"/>
                  <c:y val="-1.16245764359515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2013 год (факт)</c:v>
                </c:pt>
                <c:pt idx="1">
                  <c:v>2014 год (факт)</c:v>
                </c:pt>
                <c:pt idx="2">
                  <c:v>2015 год (факт)</c:v>
                </c:pt>
                <c:pt idx="3">
                  <c:v>2016 год (факт)</c:v>
                </c:pt>
                <c:pt idx="4">
                  <c:v>2017 год (план)</c:v>
                </c:pt>
                <c:pt idx="5">
                  <c:v>2018 год (план)</c:v>
                </c:pt>
                <c:pt idx="6">
                  <c:v>2019 год (план)</c:v>
                </c:pt>
              </c:strCache>
            </c:strRef>
          </c:cat>
          <c:val>
            <c:numRef>
              <c:f>Лист1!$F$2:$F$8</c:f>
              <c:numCache>
                <c:formatCode>0.0</c:formatCode>
                <c:ptCount val="7"/>
                <c:pt idx="0">
                  <c:v>11.2</c:v>
                </c:pt>
                <c:pt idx="1">
                  <c:v>6.7</c:v>
                </c:pt>
                <c:pt idx="2">
                  <c:v>11.2</c:v>
                </c:pt>
                <c:pt idx="3">
                  <c:v>13.900000000000006</c:v>
                </c:pt>
                <c:pt idx="4">
                  <c:v>13.399999999999991</c:v>
                </c:pt>
                <c:pt idx="5">
                  <c:v>14.200000000000003</c:v>
                </c:pt>
                <c:pt idx="6">
                  <c:v>14.5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Отрасль жилищно-комунального хозяйства</c:v>
                </c:pt>
              </c:strCache>
            </c:strRef>
          </c:tx>
          <c:spPr>
            <a:solidFill>
              <a:schemeClr val="accent6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1"/>
              <c:layout>
                <c:manualLayout>
                  <c:x val="1.3566868638527352E-3"/>
                  <c:y val="-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853494910821875E-2"/>
                  <c:y val="-1.1224130643577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210181774674608E-2"/>
                  <c:y val="-1.403016330447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3566868638527352E-2"/>
                  <c:y val="-2.30496958671258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4923448676642867E-2"/>
                  <c:y val="-1.88414828907899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0853494910821875E-2"/>
                  <c:y val="-1.69720725474947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2013 год (факт)</c:v>
                </c:pt>
                <c:pt idx="1">
                  <c:v>2014 год (факт)</c:v>
                </c:pt>
                <c:pt idx="2">
                  <c:v>2015 год (факт)</c:v>
                </c:pt>
                <c:pt idx="3">
                  <c:v>2016 год (факт)</c:v>
                </c:pt>
                <c:pt idx="4">
                  <c:v>2017 год (план)</c:v>
                </c:pt>
                <c:pt idx="5">
                  <c:v>2018 год (план)</c:v>
                </c:pt>
                <c:pt idx="6">
                  <c:v>2019 год (план)</c:v>
                </c:pt>
              </c:strCache>
            </c:strRef>
          </c:cat>
          <c:val>
            <c:numRef>
              <c:f>Лист1!$G$2:$G$8</c:f>
              <c:numCache>
                <c:formatCode>0.0</c:formatCode>
                <c:ptCount val="7"/>
                <c:pt idx="0">
                  <c:v>8.3000000000000007</c:v>
                </c:pt>
                <c:pt idx="1">
                  <c:v>29.3</c:v>
                </c:pt>
                <c:pt idx="2">
                  <c:v>14.7</c:v>
                </c:pt>
                <c:pt idx="3">
                  <c:v>6.8</c:v>
                </c:pt>
                <c:pt idx="4">
                  <c:v>1.5</c:v>
                </c:pt>
                <c:pt idx="5">
                  <c:v>0.3</c:v>
                </c:pt>
                <c:pt idx="6">
                  <c:v>0.1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8"/>
        <c:shape val="box"/>
        <c:axId val="167926400"/>
        <c:axId val="167969152"/>
        <c:axId val="0"/>
      </c:bar3DChart>
      <c:catAx>
        <c:axId val="167926400"/>
        <c:scaling>
          <c:orientation val="minMax"/>
        </c:scaling>
        <c:delete val="0"/>
        <c:axPos val="b"/>
        <c:majorTickMark val="out"/>
        <c:minorTickMark val="none"/>
        <c:tickLblPos val="nextTo"/>
        <c:crossAx val="167969152"/>
        <c:crosses val="autoZero"/>
        <c:auto val="1"/>
        <c:lblAlgn val="ctr"/>
        <c:lblOffset val="100"/>
        <c:noMultiLvlLbl val="0"/>
      </c:catAx>
      <c:valAx>
        <c:axId val="16796915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6792640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  <c:userShapes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99"/>
            </a:pPr>
            <a:r>
              <a:rPr lang="ru-RU" sz="1599" dirty="0" smtClean="0"/>
              <a:t>2016 год (факт)</a:t>
            </a:r>
            <a:endParaRPr lang="ru-RU" sz="1600" dirty="0"/>
          </a:p>
        </c:rich>
      </c:tx>
      <c:layout>
        <c:manualLayout>
          <c:xMode val="edge"/>
          <c:yMode val="edge"/>
          <c:x val="0.38651300604056521"/>
          <c:y val="0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8.8631202573015419E-2"/>
          <c:w val="0.93897364771151182"/>
          <c:h val="0.8893786929739886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1.6933611453908076E-2"/>
                  <c:y val="-0.1367247730647192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0.1224609302477967"/>
                  <c:y val="-0.1185995593321587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-1.3869625520110961E-2"/>
                  <c:y val="0.1671372606736416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4"/>
              <c:layout>
                <c:manualLayout>
                  <c:x val="9.233348258652135E-3"/>
                  <c:y val="2.956249215412119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5"/>
              <c:layout>
                <c:manualLayout>
                  <c:x val="3.7655487238852435E-3"/>
                  <c:y val="1.47101678260530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8"/>
              <c:layout>
                <c:manualLayout>
                  <c:x val="-2.8610197997095032E-2"/>
                  <c:y val="-0.121395938756693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9"/>
              <c:layout>
                <c:manualLayout>
                  <c:x val="1.5602236613627184E-2"/>
                  <c:y val="-0.1079940955703791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numFmt formatCode="#,##0.0" sourceLinked="0"/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Лист1!$A$2:$A$11</c:f>
              <c:strCache>
                <c:ptCount val="10"/>
                <c:pt idx="0">
                  <c:v>Общегосудартвенные вопросы</c:v>
                </c:pt>
                <c:pt idx="1">
                  <c:v>Национальная оборона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Межбюджетные трансферты общего характера</c:v>
                </c:pt>
                <c:pt idx="9">
                  <c:v>Обслуживание муниципального долга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34082.699999999997</c:v>
                </c:pt>
                <c:pt idx="1">
                  <c:v>1264.3</c:v>
                </c:pt>
                <c:pt idx="2">
                  <c:v>16342.6</c:v>
                </c:pt>
                <c:pt idx="3">
                  <c:v>25302.7</c:v>
                </c:pt>
                <c:pt idx="4">
                  <c:v>206474.6</c:v>
                </c:pt>
                <c:pt idx="5">
                  <c:v>40505.9</c:v>
                </c:pt>
                <c:pt idx="6">
                  <c:v>23388.400000000001</c:v>
                </c:pt>
                <c:pt idx="7">
                  <c:v>5205.6000000000004</c:v>
                </c:pt>
                <c:pt idx="8">
                  <c:v>22188.1</c:v>
                </c:pt>
                <c:pt idx="9">
                  <c:v>467.3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8">
          <a:noFill/>
        </a:ln>
      </c:spPr>
    </c:plotArea>
    <c:plotVisOnly val="1"/>
    <c:dispBlanksAs val="zero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  <c:userShapes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99"/>
            </a:pPr>
            <a:r>
              <a:rPr lang="ru-RU" sz="1599" dirty="0" smtClean="0"/>
              <a:t>2017 год (план)</a:t>
            </a:r>
            <a:endParaRPr lang="ru-RU" sz="1600" dirty="0"/>
          </a:p>
        </c:rich>
      </c:tx>
      <c:layout>
        <c:manualLayout>
          <c:xMode val="edge"/>
          <c:yMode val="edge"/>
          <c:x val="0.39193980170358139"/>
          <c:y val="2.1876575772855999E-3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3.9014273701224254E-2"/>
                  <c:y val="-0.1565555577997258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2.1608330512084061E-2"/>
                  <c:y val="-0.1109476319429663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3.7149300512193277E-2"/>
                  <c:y val="-3.460061624913880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2.4303297039326405E-2"/>
                  <c:y val="9.549185909994624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4"/>
              <c:layout>
                <c:manualLayout>
                  <c:x val="-0.20125591097229356"/>
                  <c:y val="8.512482851518629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5"/>
              <c:layout>
                <c:manualLayout>
                  <c:x val="-1.2506907510347614E-2"/>
                  <c:y val="-9.0503931872516624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6"/>
              <c:layout>
                <c:manualLayout>
                  <c:x val="-2.4507519084386295E-2"/>
                  <c:y val="-5.213966955802106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8"/>
              <c:layout>
                <c:manualLayout>
                  <c:x val="-3.5085019712341799E-2"/>
                  <c:y val="-0.1837305600913688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0"/>
              <c:layout>
                <c:manualLayout>
                  <c:x val="7.1427479332073801E-2"/>
                  <c:y val="-0.10130201576546834"/>
                </c:manualLayout>
              </c:layout>
              <c:tx>
                <c:rich>
                  <a:bodyPr/>
                  <a:lstStyle/>
                  <a:p>
                    <a:r>
                      <a:rPr lang="ru-RU" sz="800" dirty="0"/>
                      <a:t>Обслуживание </a:t>
                    </a:r>
                    <a:r>
                      <a:rPr lang="ru-RU" sz="800" dirty="0" smtClean="0"/>
                      <a:t>муниципального </a:t>
                    </a:r>
                    <a:r>
                      <a:rPr lang="ru-RU" sz="800" dirty="0"/>
                      <a:t>долга
163,5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Лист1!$A$2:$A$12</c:f>
              <c:strCache>
                <c:ptCount val="11"/>
                <c:pt idx="0">
                  <c:v>Общегосудартвенные вопросы</c:v>
                </c:pt>
                <c:pt idx="1">
                  <c:v>Национальная оборона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</c:v>
                </c:pt>
                <c:pt idx="6">
                  <c:v>Здравоохранение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Межбюджетные трансферты общего характера</c:v>
                </c:pt>
                <c:pt idx="10">
                  <c:v>Обслуживание муниципального долга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32472.799999999999</c:v>
                </c:pt>
                <c:pt idx="1">
                  <c:v>1167.9000000000001</c:v>
                </c:pt>
                <c:pt idx="2">
                  <c:v>8211.2999999999993</c:v>
                </c:pt>
                <c:pt idx="3">
                  <c:v>4659.1000000000004</c:v>
                </c:pt>
                <c:pt idx="4">
                  <c:v>186636.3</c:v>
                </c:pt>
                <c:pt idx="5">
                  <c:v>34814.6</c:v>
                </c:pt>
                <c:pt idx="6">
                  <c:v>150</c:v>
                </c:pt>
                <c:pt idx="7">
                  <c:v>16584</c:v>
                </c:pt>
                <c:pt idx="8">
                  <c:v>4538.7</c:v>
                </c:pt>
                <c:pt idx="9">
                  <c:v>18311.599999999999</c:v>
                </c:pt>
                <c:pt idx="10">
                  <c:v>427.8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8">
          <a:noFill/>
        </a:ln>
      </c:spPr>
    </c:plotArea>
    <c:plotVisOnly val="1"/>
    <c:dispBlanksAs val="zero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2016 год (факт)</a:t>
            </a:r>
            <a:endParaRPr lang="ru-RU" dirty="0"/>
          </a:p>
        </c:rich>
      </c:tx>
      <c:overlay val="0"/>
    </c:title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1"/>
          <c:h val="0.8786451181857810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explosion val="8"/>
          </c:dPt>
          <c:dPt>
            <c:idx val="1"/>
            <c:bubble3D val="0"/>
            <c:explosion val="7"/>
          </c:dPt>
          <c:dPt>
            <c:idx val="2"/>
            <c:bubble3D val="0"/>
            <c:explosion val="10"/>
          </c:dPt>
          <c:dPt>
            <c:idx val="3"/>
            <c:bubble3D val="0"/>
            <c:explosion val="8"/>
          </c:dPt>
          <c:dLbls>
            <c:dLbl>
              <c:idx val="0"/>
              <c:layout>
                <c:manualLayout>
                  <c:x val="-0.17767154659583279"/>
                  <c:y val="-0.1360584860663177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4.4772592607555416E-2"/>
                  <c:y val="-6.395146787194064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Лист1!$A$2:$A$5</c:f>
              <c:strCache>
                <c:ptCount val="4"/>
                <c:pt idx="0">
                  <c:v>Заработная плата и начисления на оплату труда</c:v>
                </c:pt>
                <c:pt idx="1">
                  <c:v>Коммунальные услуги</c:v>
                </c:pt>
                <c:pt idx="2">
                  <c:v>Капитальные вложения</c:v>
                </c:pt>
                <c:pt idx="3">
                  <c:v>Прочие расходы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217.5</c:v>
                </c:pt>
                <c:pt idx="1">
                  <c:v>27.4</c:v>
                </c:pt>
                <c:pt idx="2">
                  <c:v>37.700000000000003</c:v>
                </c:pt>
                <c:pt idx="3">
                  <c:v>92.6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.23997775499691953"/>
          <c:y val="0.77327212451299498"/>
          <c:w val="0.7600222450030808"/>
          <c:h val="0.21851910822193152"/>
        </c:manualLayout>
      </c:layout>
      <c:overlay val="0"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2017 год (план)</a:t>
            </a:r>
            <a:endParaRPr lang="ru-RU" dirty="0"/>
          </a:p>
        </c:rich>
      </c:tx>
      <c:layout>
        <c:manualLayout>
          <c:xMode val="edge"/>
          <c:yMode val="edge"/>
          <c:x val="0.26428650183649627"/>
          <c:y val="5.446698732820536E-2"/>
        </c:manualLayout>
      </c:layout>
      <c:overlay val="1"/>
    </c:title>
    <c:autoTitleDeleted val="0"/>
    <c:view3D>
      <c:rotX val="30"/>
      <c:rotY val="28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1.2968330316239372E-2"/>
          <c:w val="1"/>
          <c:h val="0.8786451181857810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9"/>
          <c:dPt>
            <c:idx val="0"/>
            <c:bubble3D val="0"/>
            <c:explosion val="21"/>
          </c:dPt>
          <c:dLbls>
            <c:dLbl>
              <c:idx val="0"/>
              <c:layout>
                <c:manualLayout>
                  <c:x val="-0.19101318287867006"/>
                  <c:y val="0.112252437637648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5.5461640625789052E-2"/>
                  <c:y val="-8.282004613866433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5.7580512939639707E-2"/>
                  <c:y val="-3.278945313265836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Лист1!$A$2:$A$5</c:f>
              <c:strCache>
                <c:ptCount val="4"/>
                <c:pt idx="0">
                  <c:v>Заработная плата и начисления на оплату труда</c:v>
                </c:pt>
                <c:pt idx="1">
                  <c:v>Коммунальные услуги</c:v>
                </c:pt>
                <c:pt idx="2">
                  <c:v>Кап. Вложения</c:v>
                </c:pt>
                <c:pt idx="3">
                  <c:v>Прочие расходы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227.7</c:v>
                </c:pt>
                <c:pt idx="1">
                  <c:v>19.600000000000001</c:v>
                </c:pt>
                <c:pt idx="2">
                  <c:v>13.6</c:v>
                </c:pt>
                <c:pt idx="3">
                  <c:v>47.1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20"/>
      <c:rotY val="9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безработица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etal">
              <a:bevelT/>
            </a:sp3d>
          </c:spPr>
          <c:invertIfNegative val="0"/>
          <c:dLbls>
            <c:dLbl>
              <c:idx val="0"/>
              <c:layout>
                <c:manualLayout>
                  <c:x val="9.2018761200446331E-2"/>
                  <c:y val="-0.349336606984666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0735522140052074"/>
                  <c:y val="-0.332531574249552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0352110635050214"/>
                  <c:y val="-0.310716981702427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9686991300483557E-2"/>
                  <c:y val="-0.296982256619445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9.5852876250464999E-2"/>
                  <c:y val="-0.297869383662923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0" vert="horz" anchor="ctr" anchorCtr="0"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3.3799999999999997E-2</c:v>
                </c:pt>
                <c:pt idx="1">
                  <c:v>3.2000000000000015E-2</c:v>
                </c:pt>
                <c:pt idx="2">
                  <c:v>3.0000000000000002E-2</c:v>
                </c:pt>
                <c:pt idx="3">
                  <c:v>2.8000000000000001E-2</c:v>
                </c:pt>
                <c:pt idx="4">
                  <c:v>2.8000000000000001E-2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gapDepth val="0"/>
        <c:shape val="box"/>
        <c:axId val="34915072"/>
        <c:axId val="34916608"/>
        <c:axId val="0"/>
      </c:bar3DChart>
      <c:catAx>
        <c:axId val="34915072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/>
            </a:pPr>
            <a:endParaRPr lang="ru-RU"/>
          </a:p>
        </c:txPr>
        <c:crossAx val="34916608"/>
        <c:crosses val="autoZero"/>
        <c:auto val="1"/>
        <c:lblAlgn val="ctr"/>
        <c:lblOffset val="100"/>
        <c:noMultiLvlLbl val="0"/>
      </c:catAx>
      <c:valAx>
        <c:axId val="34916608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34915072"/>
        <c:crosses val="autoZero"/>
        <c:crossBetween val="between"/>
      </c:valAx>
    </c:plotArea>
    <c:plotVisOnly val="1"/>
    <c:dispBlanksAs val="gap"/>
    <c:showDLblsOverMax val="0"/>
  </c:chart>
  <c:spPr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22524.5</c:v>
                </c:pt>
                <c:pt idx="1">
                  <c:v>21872.1</c:v>
                </c:pt>
                <c:pt idx="2">
                  <c:v>18311.599999999991</c:v>
                </c:pt>
                <c:pt idx="3">
                  <c:v>11442.8</c:v>
                </c:pt>
                <c:pt idx="4">
                  <c:v>10959.3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Субвенции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1495.4</c:v>
                </c:pt>
                <c:pt idx="1">
                  <c:v>1530.3</c:v>
                </c:pt>
                <c:pt idx="2">
                  <c:v>1428.7</c:v>
                </c:pt>
                <c:pt idx="3">
                  <c:v>1428.7</c:v>
                </c:pt>
                <c:pt idx="4">
                  <c:v>1428.7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Иные МБТ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5125</c:v>
                </c:pt>
                <c:pt idx="1">
                  <c:v>5472.2</c:v>
                </c:pt>
                <c:pt idx="2">
                  <c:v>458.3</c:v>
                </c:pt>
                <c:pt idx="3">
                  <c:v>160</c:v>
                </c:pt>
                <c:pt idx="4">
                  <c:v>162.4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shape val="cylinder"/>
        <c:axId val="167170432"/>
        <c:axId val="167171968"/>
        <c:axId val="0"/>
      </c:bar3DChart>
      <c:catAx>
        <c:axId val="1671704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67171968"/>
        <c:crosses val="autoZero"/>
        <c:auto val="1"/>
        <c:lblAlgn val="ctr"/>
        <c:lblOffset val="100"/>
        <c:noMultiLvlLbl val="0"/>
      </c:catAx>
      <c:valAx>
        <c:axId val="1671719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717043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30"/>
      <c:rAngAx val="0"/>
      <c:perspective val="9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7569617022655796E-3"/>
          <c:y val="0.15530357738029107"/>
          <c:w val="0.7984299420599047"/>
          <c:h val="0.7691788341061263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4"/>
          <c:dPt>
            <c:idx val="0"/>
            <c:bubble3D val="0"/>
            <c:spPr>
              <a:solidFill>
                <a:schemeClr val="accent6"/>
              </a:solidFill>
            </c:spPr>
          </c:dPt>
          <c:dPt>
            <c:idx val="1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2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3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4"/>
            <c:bubble3D val="0"/>
            <c:spPr>
              <a:solidFill>
                <a:schemeClr val="accent1"/>
              </a:solidFill>
            </c:spPr>
          </c:dPt>
          <c:dPt>
            <c:idx val="5"/>
            <c:bubble3D val="0"/>
            <c:spPr>
              <a:solidFill>
                <a:schemeClr val="accent2"/>
              </a:solidFill>
            </c:spPr>
          </c:dPt>
          <c:dPt>
            <c:idx val="6"/>
            <c:bubble3D val="0"/>
            <c:spPr>
              <a:solidFill>
                <a:schemeClr val="accent3"/>
              </a:solidFill>
            </c:spPr>
          </c:dPt>
          <c:dPt>
            <c:idx val="7"/>
            <c:bubble3D val="0"/>
            <c:spPr>
              <a:solidFill>
                <a:schemeClr val="accent4"/>
              </a:solidFill>
            </c:spPr>
          </c:dPt>
          <c:dPt>
            <c:idx val="8"/>
            <c:bubble3D val="0"/>
            <c:spPr>
              <a:solidFill>
                <a:schemeClr val="accent5"/>
              </a:solidFill>
            </c:spPr>
          </c:dPt>
          <c:dLbls>
            <c:dLbl>
              <c:idx val="0"/>
              <c:layout>
                <c:manualLayout>
                  <c:x val="1.8629890711788253E-2"/>
                  <c:y val="-7.230565651435555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-3.2107810667128735E-2"/>
                  <c:y val="-2.2343747520116811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8.4736866619470164E-2"/>
                  <c:y val="-0.18292094529179298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5"/>
              <c:layout>
                <c:manualLayout>
                  <c:x val="5.8507389819629177E-2"/>
                  <c:y val="4.079903820210453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6"/>
              <c:layout>
                <c:manualLayout>
                  <c:x val="-0.1021546789082942"/>
                  <c:y val="8.7203405970765147E-2"/>
                </c:manualLayout>
              </c:layout>
              <c:numFmt formatCode="0.00%" sourceLinked="0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8"/>
              <c:layout>
                <c:manualLayout>
                  <c:x val="-0.19415166352961361"/>
                  <c:y val="-6.4992976970812771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numFmt formatCode="0.0%" sourceLinked="0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Лист1!$A$2:$A$10</c:f>
              <c:strCache>
                <c:ptCount val="9"/>
                <c:pt idx="0">
                  <c:v>Развитие физической культуры и спорта</c:v>
                </c:pt>
                <c:pt idx="1">
                  <c:v>Развитие и сохранение культуры</c:v>
                </c:pt>
                <c:pt idx="2">
                  <c:v>Строительство, обеспечение жильем и услугами ЖКХ</c:v>
                </c:pt>
                <c:pt idx="3">
                  <c:v>Развитие экономики</c:v>
                </c:pt>
                <c:pt idx="4">
                  <c:v>Развитие транспортной системы</c:v>
                </c:pt>
                <c:pt idx="5">
                  <c:v>Муниципальное управление</c:v>
                </c:pt>
                <c:pt idx="6">
                  <c:v>Безопасность жизнедеятельности населения</c:v>
                </c:pt>
                <c:pt idx="7">
                  <c:v>Развитие образования</c:v>
                </c:pt>
                <c:pt idx="8">
                  <c:v>Развитие здоровьесберегающей деятельности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9"/>
                <c:pt idx="0">
                  <c:v>4848.8999999999996</c:v>
                </c:pt>
                <c:pt idx="1">
                  <c:v>37173.800000000003</c:v>
                </c:pt>
                <c:pt idx="2">
                  <c:v>9063.1</c:v>
                </c:pt>
                <c:pt idx="3">
                  <c:v>2689.2</c:v>
                </c:pt>
                <c:pt idx="4">
                  <c:v>5150.7</c:v>
                </c:pt>
                <c:pt idx="5">
                  <c:v>31165.7</c:v>
                </c:pt>
                <c:pt idx="6">
                  <c:v>100</c:v>
                </c:pt>
                <c:pt idx="7">
                  <c:v>184220.9</c:v>
                </c:pt>
                <c:pt idx="8">
                  <c:v>150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  <c:spPr>
        <a:noFill/>
        <a:ln w="25389">
          <a:noFill/>
        </a:ln>
      </c:spPr>
    </c:plotArea>
    <c:plotVisOnly val="1"/>
    <c:dispBlanksAs val="zero"/>
    <c:showDLblsOverMax val="0"/>
  </c:chart>
  <c:txPr>
    <a:bodyPr/>
    <a:lstStyle/>
    <a:p>
      <a:pPr>
        <a:defRPr sz="1000"/>
      </a:pPr>
      <a:endParaRPr lang="ru-RU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numFmt formatCode="#,##0.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  <c:pt idx="4">
                  <c:v>2018 год</c:v>
                </c:pt>
                <c:pt idx="5">
                  <c:v>2019 год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4074</c:v>
                </c:pt>
                <c:pt idx="1">
                  <c:v>33194.800000000003</c:v>
                </c:pt>
                <c:pt idx="2">
                  <c:v>41290.9</c:v>
                </c:pt>
                <c:pt idx="3">
                  <c:v>31165.7</c:v>
                </c:pt>
                <c:pt idx="4">
                  <c:v>19464.400000000001</c:v>
                </c:pt>
                <c:pt idx="5">
                  <c:v>21012.400000000001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7549568"/>
        <c:axId val="167551360"/>
      </c:barChart>
      <c:catAx>
        <c:axId val="167549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7551360"/>
        <c:crosses val="autoZero"/>
        <c:auto val="1"/>
        <c:lblAlgn val="ctr"/>
        <c:lblOffset val="100"/>
        <c:noMultiLvlLbl val="0"/>
      </c:catAx>
      <c:valAx>
        <c:axId val="1675513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675495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/>
      </a:pPr>
      <a:endParaRPr lang="ru-RU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numFmt formatCode="#,##0.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  <c:pt idx="4">
                  <c:v>2018 год</c:v>
                </c:pt>
                <c:pt idx="5">
                  <c:v>2019 год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1783.1</c:v>
                </c:pt>
                <c:pt idx="1">
                  <c:v>9400.9</c:v>
                </c:pt>
                <c:pt idx="2">
                  <c:v>10072.4</c:v>
                </c:pt>
                <c:pt idx="3">
                  <c:v>2689.2</c:v>
                </c:pt>
                <c:pt idx="4">
                  <c:v>435</c:v>
                </c:pt>
                <c:pt idx="5">
                  <c:v>437.4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7261184"/>
        <c:axId val="177262976"/>
      </c:barChart>
      <c:catAx>
        <c:axId val="177261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7262976"/>
        <c:crosses val="autoZero"/>
        <c:auto val="1"/>
        <c:lblAlgn val="ctr"/>
        <c:lblOffset val="100"/>
        <c:noMultiLvlLbl val="0"/>
      </c:catAx>
      <c:valAx>
        <c:axId val="1772629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772611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/>
      </a:pPr>
      <a:endParaRPr lang="ru-RU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numFmt formatCode="#,##0.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  <c:pt idx="4">
                  <c:v>2018 год</c:v>
                </c:pt>
                <c:pt idx="5">
                  <c:v>2019 год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7548.2</c:v>
                </c:pt>
                <c:pt idx="1">
                  <c:v>5485</c:v>
                </c:pt>
                <c:pt idx="2">
                  <c:v>6418.7</c:v>
                </c:pt>
                <c:pt idx="3">
                  <c:v>5150.7</c:v>
                </c:pt>
                <c:pt idx="4">
                  <c:v>4926.3999999999996</c:v>
                </c:pt>
                <c:pt idx="5">
                  <c:v>5274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8169728"/>
        <c:axId val="178171264"/>
      </c:barChart>
      <c:catAx>
        <c:axId val="178169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8171264"/>
        <c:crosses val="autoZero"/>
        <c:auto val="1"/>
        <c:lblAlgn val="ctr"/>
        <c:lblOffset val="100"/>
        <c:noMultiLvlLbl val="0"/>
      </c:catAx>
      <c:valAx>
        <c:axId val="1781712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781697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/>
      </a:pPr>
      <a:endParaRPr lang="ru-RU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numFmt formatCode="#,##0.0" sourceLinked="0"/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  <c:pt idx="4">
                  <c:v>2018 год</c:v>
                </c:pt>
                <c:pt idx="5">
                  <c:v>2019 год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73152.100000000006</c:v>
                </c:pt>
                <c:pt idx="1">
                  <c:v>58748.800000000003</c:v>
                </c:pt>
                <c:pt idx="2">
                  <c:v>32717.200000000001</c:v>
                </c:pt>
                <c:pt idx="3">
                  <c:v>9063.1</c:v>
                </c:pt>
                <c:pt idx="4">
                  <c:v>5545</c:v>
                </c:pt>
                <c:pt idx="5">
                  <c:v>4777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7968256"/>
        <c:axId val="177969792"/>
      </c:barChart>
      <c:catAx>
        <c:axId val="17796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77969792"/>
        <c:crosses val="autoZero"/>
        <c:auto val="1"/>
        <c:lblAlgn val="ctr"/>
        <c:lblOffset val="100"/>
        <c:noMultiLvlLbl val="0"/>
      </c:catAx>
      <c:valAx>
        <c:axId val="1779697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779682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numFmt formatCode="#,##0.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  <c:pt idx="4">
                  <c:v>2018 год</c:v>
                </c:pt>
                <c:pt idx="5">
                  <c:v>2019 год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5082.3</c:v>
                </c:pt>
                <c:pt idx="1">
                  <c:v>206291.7</c:v>
                </c:pt>
                <c:pt idx="2">
                  <c:v>203498.4</c:v>
                </c:pt>
                <c:pt idx="3">
                  <c:v>184220.9</c:v>
                </c:pt>
                <c:pt idx="4">
                  <c:v>163464</c:v>
                </c:pt>
                <c:pt idx="5">
                  <c:v>165208.79999999999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8470912"/>
        <c:axId val="178472448"/>
      </c:barChart>
      <c:catAx>
        <c:axId val="178470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8472448"/>
        <c:crosses val="autoZero"/>
        <c:auto val="1"/>
        <c:lblAlgn val="ctr"/>
        <c:lblOffset val="100"/>
        <c:noMultiLvlLbl val="0"/>
      </c:catAx>
      <c:valAx>
        <c:axId val="1784724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784709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/>
      </a:pPr>
      <a:endParaRPr lang="ru-RU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numFmt formatCode="#,##0.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  <c:pt idx="4">
                  <c:v>2018 год</c:v>
                </c:pt>
                <c:pt idx="5">
                  <c:v>2019 год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3166.8</c:v>
                </c:pt>
                <c:pt idx="1">
                  <c:v>43023.5</c:v>
                </c:pt>
                <c:pt idx="2">
                  <c:v>43866.5</c:v>
                </c:pt>
                <c:pt idx="3">
                  <c:v>37173.800000000003</c:v>
                </c:pt>
                <c:pt idx="4">
                  <c:v>25034.5</c:v>
                </c:pt>
                <c:pt idx="5">
                  <c:v>26742.9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8256896"/>
        <c:axId val="177672960"/>
      </c:barChart>
      <c:catAx>
        <c:axId val="178256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7672960"/>
        <c:crosses val="autoZero"/>
        <c:auto val="1"/>
        <c:lblAlgn val="ctr"/>
        <c:lblOffset val="100"/>
        <c:noMultiLvlLbl val="0"/>
      </c:catAx>
      <c:valAx>
        <c:axId val="1776729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782568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/>
      </a:pPr>
      <a:endParaRPr lang="ru-RU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numFmt formatCode="#,##0.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  <c:pt idx="4">
                  <c:v>2018 год</c:v>
                </c:pt>
                <c:pt idx="5">
                  <c:v>2019 год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438.5</c:v>
                </c:pt>
                <c:pt idx="1">
                  <c:v>4164</c:v>
                </c:pt>
                <c:pt idx="2">
                  <c:v>4908.3999999999996</c:v>
                </c:pt>
                <c:pt idx="3">
                  <c:v>4848.8999999999996</c:v>
                </c:pt>
                <c:pt idx="4">
                  <c:v>3206.5</c:v>
                </c:pt>
                <c:pt idx="5">
                  <c:v>3224.2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8267648"/>
        <c:axId val="178269184"/>
      </c:barChart>
      <c:catAx>
        <c:axId val="178267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8269184"/>
        <c:crosses val="autoZero"/>
        <c:auto val="1"/>
        <c:lblAlgn val="ctr"/>
        <c:lblOffset val="100"/>
        <c:noMultiLvlLbl val="0"/>
      </c:catAx>
      <c:valAx>
        <c:axId val="1782691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782676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/>
      </a:pPr>
      <a:endParaRPr lang="ru-RU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numFmt formatCode="#,##0.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  <c:pt idx="4">
                  <c:v>2018 год</c:v>
                </c:pt>
                <c:pt idx="5">
                  <c:v>2019 год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150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8377088"/>
        <c:axId val="178378624"/>
      </c:barChart>
      <c:catAx>
        <c:axId val="178377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8378624"/>
        <c:crosses val="autoZero"/>
        <c:auto val="1"/>
        <c:lblAlgn val="ctr"/>
        <c:lblOffset val="100"/>
        <c:noMultiLvlLbl val="0"/>
      </c:catAx>
      <c:valAx>
        <c:axId val="1783786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783770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20"/>
      <c:rotY val="9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etal">
              <a:bevelT/>
            </a:sp3d>
          </c:spPr>
          <c:invertIfNegative val="0"/>
          <c:dLbls>
            <c:dLbl>
              <c:idx val="0"/>
              <c:layout>
                <c:manualLayout>
                  <c:x val="3.4507035450167388E-2"/>
                  <c:y val="-0.3813284191009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6682301000371988E-2"/>
                  <c:y val="-0.343195577190855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8184646150427787E-2"/>
                  <c:y val="-0.257396682893141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9014070900334734E-2"/>
                  <c:y val="-0.23833026193809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8.8184646150427787E-2"/>
                  <c:y val="-0.185897604311713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0" vert="horz" anchor="ctr" anchorCtr="0"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199.1</c:v>
                </c:pt>
                <c:pt idx="1">
                  <c:v>151.76</c:v>
                </c:pt>
                <c:pt idx="2">
                  <c:v>136.72</c:v>
                </c:pt>
                <c:pt idx="3">
                  <c:v>68.349999999999994</c:v>
                </c:pt>
                <c:pt idx="4">
                  <c:v>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gapDepth val="0"/>
        <c:shape val="box"/>
        <c:axId val="34949376"/>
        <c:axId val="35016704"/>
        <c:axId val="0"/>
      </c:bar3DChart>
      <c:catAx>
        <c:axId val="3494937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/>
            </a:pPr>
            <a:endParaRPr lang="ru-RU"/>
          </a:p>
        </c:txPr>
        <c:crossAx val="35016704"/>
        <c:crosses val="autoZero"/>
        <c:auto val="1"/>
        <c:lblAlgn val="ctr"/>
        <c:lblOffset val="100"/>
        <c:noMultiLvlLbl val="0"/>
      </c:catAx>
      <c:valAx>
        <c:axId val="350167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4949376"/>
        <c:crosses val="autoZero"/>
        <c:crossBetween val="between"/>
      </c:valAx>
    </c:plotArea>
    <c:plotVisOnly val="1"/>
    <c:dispBlanksAs val="gap"/>
    <c:showDLblsOverMax val="0"/>
  </c:chart>
  <c:spPr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numFmt formatCode="#,##0.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  <c:pt idx="4">
                  <c:v>2018 год</c:v>
                </c:pt>
                <c:pt idx="5">
                  <c:v>2019 год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83.4</c:v>
                </c:pt>
                <c:pt idx="1">
                  <c:v>120.7</c:v>
                </c:pt>
                <c:pt idx="2">
                  <c:v>62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9064192"/>
        <c:axId val="179098752"/>
      </c:barChart>
      <c:catAx>
        <c:axId val="179064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9098752"/>
        <c:crosses val="autoZero"/>
        <c:auto val="1"/>
        <c:lblAlgn val="ctr"/>
        <c:lblOffset val="100"/>
        <c:noMultiLvlLbl val="0"/>
      </c:catAx>
      <c:valAx>
        <c:axId val="1790987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790641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/>
      </a:pPr>
      <a:endParaRPr lang="ru-RU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151"/>
      <c:rAngAx val="0"/>
      <c:perspective val="9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4774496068607226"/>
          <c:w val="0.7984299420599047"/>
          <c:h val="0.7691788341061263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4"/>
          <c:dPt>
            <c:idx val="0"/>
            <c:bubble3D val="0"/>
            <c:explosion val="27"/>
            <c:spPr>
              <a:solidFill>
                <a:schemeClr val="accent6"/>
              </a:solidFill>
            </c:spPr>
          </c:dPt>
          <c:dPt>
            <c:idx val="1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2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3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4"/>
            <c:bubble3D val="0"/>
            <c:spPr>
              <a:solidFill>
                <a:schemeClr val="accent1"/>
              </a:solidFill>
            </c:spPr>
          </c:dPt>
          <c:dPt>
            <c:idx val="5"/>
            <c:bubble3D val="0"/>
            <c:spPr>
              <a:solidFill>
                <a:schemeClr val="accent2"/>
              </a:solidFill>
            </c:spPr>
          </c:dPt>
          <c:dPt>
            <c:idx val="6"/>
            <c:bubble3D val="0"/>
            <c:spPr>
              <a:solidFill>
                <a:schemeClr val="accent3"/>
              </a:solidFill>
            </c:spPr>
          </c:dPt>
          <c:dLbls>
            <c:dLbl>
              <c:idx val="0"/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-3.1663289362460691E-2"/>
                  <c:y val="2.5195613185836495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-6.76443000016205E-2"/>
                  <c:y val="-2.267605186725284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3"/>
              <c:layout>
                <c:manualLayout>
                  <c:x val="1.7270885106796741E-2"/>
                  <c:y val="-1.763692923008555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4"/>
              <c:layout>
                <c:manualLayout>
                  <c:x val="2.5906327660195121E-2"/>
                  <c:y val="-7.054771692034221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5"/>
              <c:layout>
                <c:manualLayout>
                  <c:x val="5.1812655320390123E-2"/>
                  <c:y val="-8.818464615042778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6"/>
              <c:layout>
                <c:manualLayout>
                  <c:x val="-9.4989868087382121E-2"/>
                  <c:y val="9.826269303410732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Лист1!$A$2:$A$8</c:f>
              <c:strCache>
                <c:ptCount val="7"/>
                <c:pt idx="0">
                  <c:v>Дотация на поддержку мер по обеспечению сбалансированности бюджетов поселений</c:v>
                </c:pt>
                <c:pt idx="1">
                  <c:v>Содержание контрольно-счетного органа</c:v>
                </c:pt>
                <c:pt idx="2">
                  <c:v>Доплаты к пенсиям муниципальных служащих</c:v>
                </c:pt>
                <c:pt idx="3">
                  <c:v>Компенсация за содержание ребенка в муниципальных образовательных учреждениях</c:v>
                </c:pt>
                <c:pt idx="4">
                  <c:v>Выплата ежемесячной денежной компенсации на оплату ЖКУ услуг пед. работникам</c:v>
                </c:pt>
                <c:pt idx="5">
                  <c:v>Осуществление первичного воинского учета</c:v>
                </c:pt>
                <c:pt idx="6">
                  <c:v>Прочие расходы</c:v>
                </c:pt>
              </c:strCache>
            </c:strRef>
          </c:cat>
          <c:val>
            <c:numRef>
              <c:f>Лист1!$B$2:$B$8</c:f>
              <c:numCache>
                <c:formatCode>#,##0.0</c:formatCode>
                <c:ptCount val="7"/>
                <c:pt idx="0">
                  <c:v>18073.400000000001</c:v>
                </c:pt>
                <c:pt idx="1">
                  <c:v>779.8</c:v>
                </c:pt>
                <c:pt idx="2">
                  <c:v>3872</c:v>
                </c:pt>
                <c:pt idx="3">
                  <c:v>2117.9</c:v>
                </c:pt>
                <c:pt idx="4">
                  <c:v>6478</c:v>
                </c:pt>
                <c:pt idx="5">
                  <c:v>1167.9000000000001</c:v>
                </c:pt>
                <c:pt idx="6">
                  <c:v>922.9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  <c:spPr>
        <a:noFill/>
        <a:ln w="25389">
          <a:noFill/>
        </a:ln>
      </c:spPr>
    </c:plotArea>
    <c:plotVisOnly val="1"/>
    <c:dispBlanksAs val="zero"/>
    <c:showDLblsOverMax val="0"/>
  </c:chart>
  <c:txPr>
    <a:bodyPr/>
    <a:lstStyle/>
    <a:p>
      <a:pPr>
        <a:defRPr sz="1000"/>
      </a:pPr>
      <a:endParaRPr lang="ru-RU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521764690657804E-2"/>
          <c:y val="3.7261118091730043E-2"/>
          <c:w val="0.95177696305348813"/>
          <c:h val="0.9627388819082697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-0.11068924909691234"/>
                  <c:y val="-2.456769279156776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9.9197450525830649E-2"/>
                  <c:y val="6.881160309261412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9.1004802910586075E-2"/>
                  <c:y val="2.391264037955094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10297756267822093"/>
                  <c:y val="-0.1165566893193400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0.14962997938500661"/>
                  <c:y val="-0.2029610168510229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spPr/>
              <c:txPr>
                <a:bodyPr rot="0" anchor="ctr" anchorCtr="0"/>
                <a:lstStyle/>
                <a:p>
                  <a:pPr>
                    <a:defRPr sz="900"/>
                  </a:pPr>
                  <a:endParaRPr lang="ru-RU"/>
                </a:p>
              </c:txPr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</c:dLbl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Малое и среднее предпринимательство</c:v>
                </c:pt>
                <c:pt idx="1">
                  <c:v>Культура</c:v>
                </c:pt>
                <c:pt idx="2">
                  <c:v>Дорожная деятельность</c:v>
                </c:pt>
                <c:pt idx="3">
                  <c:v>Физическая культура и спорт</c:v>
                </c:pt>
                <c:pt idx="4">
                  <c:v>Занятость населения</c:v>
                </c:pt>
                <c:pt idx="5">
                  <c:v>Благоустройство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4</c:v>
                </c:pt>
                <c:pt idx="4">
                  <c:v>2</c:v>
                </c:pt>
                <c:pt idx="5">
                  <c:v>12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967266794917532E-2"/>
          <c:y val="0"/>
          <c:w val="0.81535404796292477"/>
          <c:h val="0.9540129599126666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(9 месяцев)</c:v>
                </c:pt>
              </c:strCache>
            </c:strRef>
          </c:cat>
          <c:val>
            <c:numRef>
              <c:f>Лист1!$B$2:$B$4</c:f>
              <c:numCache>
                <c:formatCode>0.00</c:formatCode>
                <c:ptCount val="3"/>
                <c:pt idx="0">
                  <c:v>7</c:v>
                </c:pt>
                <c:pt idx="1">
                  <c:v>11</c:v>
                </c:pt>
                <c:pt idx="2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6037632"/>
        <c:axId val="86039168"/>
        <c:axId val="86009600"/>
      </c:bar3DChart>
      <c:catAx>
        <c:axId val="860376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86039168"/>
        <c:crosses val="autoZero"/>
        <c:auto val="1"/>
        <c:lblAlgn val="ctr"/>
        <c:lblOffset val="100"/>
        <c:noMultiLvlLbl val="0"/>
      </c:catAx>
      <c:valAx>
        <c:axId val="86039168"/>
        <c:scaling>
          <c:orientation val="minMax"/>
          <c:max val="20"/>
          <c:min val="0"/>
        </c:scaling>
        <c:delete val="1"/>
        <c:axPos val="l"/>
        <c:numFmt formatCode="0.00" sourceLinked="1"/>
        <c:majorTickMark val="out"/>
        <c:minorTickMark val="none"/>
        <c:tickLblPos val="nextTo"/>
        <c:crossAx val="86037632"/>
        <c:crosses val="autoZero"/>
        <c:crossBetween val="between"/>
      </c:valAx>
      <c:serAx>
        <c:axId val="86009600"/>
        <c:scaling>
          <c:orientation val="minMax"/>
        </c:scaling>
        <c:delete val="1"/>
        <c:axPos val="b"/>
        <c:majorTickMark val="out"/>
        <c:minorTickMark val="none"/>
        <c:tickLblPos val="nextTo"/>
        <c:crossAx val="86039168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20"/>
      <c:rotY val="9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</c:v>
                </c:pt>
              </c:strCache>
            </c:strRef>
          </c:tx>
          <c:spPr>
            <a:solidFill>
              <a:schemeClr val="accent6"/>
            </a:solidFill>
            <a:scene3d>
              <a:camera prst="orthographicFront"/>
              <a:lightRig rig="threePt" dir="t"/>
            </a:scene3d>
            <a:sp3d prstMaterial="metal">
              <a:bevelT/>
            </a:sp3d>
          </c:spPr>
          <c:invertIfNegative val="0"/>
          <c:dLbls>
            <c:dLbl>
              <c:idx val="0"/>
              <c:layout>
                <c:manualLayout>
                  <c:x val="5.3162866346157238E-2"/>
                  <c:y val="-0.210476364062439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6682301000371988E-2"/>
                  <c:y val="-0.343195577190855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1915735242444493E-2"/>
                  <c:y val="-0.290464907370038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7669827496042657E-2"/>
                  <c:y val="-0.304466808139459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12176518355647958"/>
                  <c:y val="-0.340215594120633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0" vert="horz" anchor="ctr" anchorCtr="0"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409.02</c:v>
                </c:pt>
                <c:pt idx="1">
                  <c:v>448.68</c:v>
                </c:pt>
                <c:pt idx="2">
                  <c:v>435.11</c:v>
                </c:pt>
                <c:pt idx="3">
                  <c:v>440.68</c:v>
                </c:pt>
                <c:pt idx="4">
                  <c:v>444.33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gapDepth val="0"/>
        <c:shape val="box"/>
        <c:axId val="35277824"/>
        <c:axId val="35345152"/>
        <c:axId val="0"/>
      </c:bar3DChart>
      <c:catAx>
        <c:axId val="35277824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/>
            </a:pPr>
            <a:endParaRPr lang="ru-RU"/>
          </a:p>
        </c:txPr>
        <c:crossAx val="35345152"/>
        <c:crosses val="autoZero"/>
        <c:auto val="1"/>
        <c:lblAlgn val="ctr"/>
        <c:lblOffset val="100"/>
        <c:noMultiLvlLbl val="0"/>
      </c:catAx>
      <c:valAx>
        <c:axId val="353451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5277824"/>
        <c:crosses val="autoZero"/>
        <c:crossBetween val="between"/>
      </c:valAx>
    </c:plotArea>
    <c:plotVisOnly val="1"/>
    <c:dispBlanksAs val="gap"/>
    <c:showDLblsOverMax val="0"/>
  </c:chart>
  <c:spPr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20"/>
      <c:rotY val="9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1897990904054992E-2"/>
          <c:y val="5.8787933366381405E-2"/>
          <c:w val="0.92091221000553969"/>
          <c:h val="0.741814506185568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зарплата</c:v>
                </c:pt>
              </c:strCache>
            </c:strRef>
          </c:tx>
          <c:spPr>
            <a:solidFill>
              <a:schemeClr val="accent6"/>
            </a:solidFill>
            <a:scene3d>
              <a:camera prst="orthographicFront"/>
              <a:lightRig rig="threePt" dir="t"/>
            </a:scene3d>
            <a:sp3d prstMaterial="metal">
              <a:bevelT/>
            </a:sp3d>
          </c:spPr>
          <c:invertIfNegative val="0"/>
          <c:dLbls>
            <c:dLbl>
              <c:idx val="0"/>
              <c:layout>
                <c:manualLayout>
                  <c:x val="3.4507035450167388E-2"/>
                  <c:y val="-0.3813284191009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6682301000371988E-2"/>
                  <c:y val="-0.343195577190855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9014070900334804E-2"/>
                  <c:y val="-0.367028603384665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0516416050390546E-2"/>
                  <c:y val="-0.400394840055998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9.9686991300483557E-2"/>
                  <c:y val="-0.400394840055998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0" vert="horz" anchor="ctr" anchorCtr="0"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588.4</c:v>
                </c:pt>
                <c:pt idx="1">
                  <c:v>599.20000000000005</c:v>
                </c:pt>
                <c:pt idx="2">
                  <c:v>603</c:v>
                </c:pt>
                <c:pt idx="3">
                  <c:v>660</c:v>
                </c:pt>
                <c:pt idx="4">
                  <c:v>667.3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gapDepth val="0"/>
        <c:shape val="box"/>
        <c:axId val="82842368"/>
        <c:axId val="82843904"/>
        <c:axId val="0"/>
      </c:bar3DChart>
      <c:catAx>
        <c:axId val="82842368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/>
            </a:pPr>
            <a:endParaRPr lang="ru-RU"/>
          </a:p>
        </c:txPr>
        <c:crossAx val="82843904"/>
        <c:crosses val="autoZero"/>
        <c:auto val="1"/>
        <c:lblAlgn val="ctr"/>
        <c:lblOffset val="100"/>
        <c:noMultiLvlLbl val="0"/>
      </c:catAx>
      <c:valAx>
        <c:axId val="828439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2842368"/>
        <c:crosses val="autoZero"/>
        <c:crossBetween val="between"/>
      </c:valAx>
    </c:plotArea>
    <c:plotVisOnly val="1"/>
    <c:dispBlanksAs val="gap"/>
    <c:showDLblsOverMax val="0"/>
  </c:chart>
  <c:spPr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20"/>
      <c:rotY val="9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безработица</c:v>
                </c:pt>
              </c:strCache>
            </c:strRef>
          </c:tx>
          <c:spPr>
            <a:solidFill>
              <a:schemeClr val="accent6"/>
            </a:solidFill>
            <a:scene3d>
              <a:camera prst="orthographicFront"/>
              <a:lightRig rig="threePt" dir="t"/>
            </a:scene3d>
            <a:sp3d prstMaterial="metal">
              <a:bevelT/>
            </a:sp3d>
          </c:spPr>
          <c:invertIfNegative val="0"/>
          <c:dLbls>
            <c:dLbl>
              <c:idx val="0"/>
              <c:layout>
                <c:manualLayout>
                  <c:x val="3.4507035450167388E-2"/>
                  <c:y val="-0.3813284191009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6682301000371988E-2"/>
                  <c:y val="-0.343195577190855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2018761200446331E-2"/>
                  <c:y val="-0.385364544978978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5852876250464999E-2"/>
                  <c:y val="-0.382294237326846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9.2018761200446331E-2"/>
                  <c:y val="-0.383181364370324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0" vert="horz" anchor="ctr" anchorCtr="0"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144.30000000000001</c:v>
                </c:pt>
                <c:pt idx="1">
                  <c:v>176</c:v>
                </c:pt>
                <c:pt idx="2">
                  <c:v>178</c:v>
                </c:pt>
                <c:pt idx="3">
                  <c:v>180</c:v>
                </c:pt>
                <c:pt idx="4">
                  <c:v>182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gapDepth val="0"/>
        <c:shape val="box"/>
        <c:axId val="85788928"/>
        <c:axId val="85803008"/>
        <c:axId val="0"/>
      </c:bar3DChart>
      <c:catAx>
        <c:axId val="85788928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/>
            </a:pPr>
            <a:endParaRPr lang="ru-RU"/>
          </a:p>
        </c:txPr>
        <c:crossAx val="85803008"/>
        <c:crosses val="autoZero"/>
        <c:auto val="1"/>
        <c:lblAlgn val="ctr"/>
        <c:lblOffset val="100"/>
        <c:noMultiLvlLbl val="0"/>
      </c:catAx>
      <c:valAx>
        <c:axId val="858030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5788928"/>
        <c:crosses val="autoZero"/>
        <c:crossBetween val="between"/>
      </c:valAx>
    </c:plotArea>
    <c:plotVisOnly val="1"/>
    <c:dispBlanksAs val="gap"/>
    <c:showDLblsOverMax val="0"/>
  </c:chart>
  <c:spPr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20"/>
      <c:rotY val="9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</c:v>
                </c:pt>
              </c:strCache>
            </c:strRef>
          </c:tx>
          <c:spPr>
            <a:solidFill>
              <a:schemeClr val="accent6"/>
            </a:solidFill>
            <a:scene3d>
              <a:camera prst="orthographicFront"/>
              <a:lightRig rig="threePt" dir="t"/>
            </a:scene3d>
            <a:sp3d prstMaterial="metal">
              <a:bevelT/>
            </a:sp3d>
          </c:spPr>
          <c:invertIfNegative val="0"/>
          <c:dLbls>
            <c:dLbl>
              <c:idx val="0"/>
              <c:layout>
                <c:manualLayout>
                  <c:x val="3.4507035450167388E-2"/>
                  <c:y val="-0.3813284191009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6682301000371988E-2"/>
                  <c:y val="-0.343195577190855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8184646150427787E-2"/>
                  <c:y val="-0.257396682893141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9014070900334734E-2"/>
                  <c:y val="-0.23833026193809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8.8184646150427787E-2"/>
                  <c:y val="-0.185897604311713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0" vert="horz" anchor="ctr" anchorCtr="0"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2.12</c:v>
                </c:pt>
                <c:pt idx="1">
                  <c:v>2.7</c:v>
                </c:pt>
                <c:pt idx="2">
                  <c:v>2.2999999999999998</c:v>
                </c:pt>
                <c:pt idx="3">
                  <c:v>1.5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gapDepth val="0"/>
        <c:shape val="box"/>
        <c:axId val="85856256"/>
        <c:axId val="85857792"/>
        <c:axId val="0"/>
      </c:bar3DChart>
      <c:catAx>
        <c:axId val="8585625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/>
            </a:pPr>
            <a:endParaRPr lang="ru-RU"/>
          </a:p>
        </c:txPr>
        <c:crossAx val="85857792"/>
        <c:crosses val="autoZero"/>
        <c:auto val="1"/>
        <c:lblAlgn val="ctr"/>
        <c:lblOffset val="100"/>
        <c:noMultiLvlLbl val="0"/>
      </c:catAx>
      <c:valAx>
        <c:axId val="858577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5856256"/>
        <c:crosses val="autoZero"/>
        <c:crossBetween val="between"/>
      </c:valAx>
    </c:plotArea>
    <c:plotVisOnly val="1"/>
    <c:dispBlanksAs val="gap"/>
    <c:showDLblsOverMax val="0"/>
  </c:chart>
  <c:spPr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sz="1600"/>
              <a:t>Предельный объем муниципального долга</a:t>
            </a:r>
          </a:p>
          <a:p>
            <a:pPr>
              <a:defRPr sz="1600"/>
            </a:pPr>
            <a:r>
              <a:rPr lang="ru-RU" sz="1600"/>
              <a:t>тыс. руб.</a:t>
            </a:r>
          </a:p>
        </c:rich>
      </c:tx>
      <c:layout>
        <c:manualLayout>
          <c:xMode val="edge"/>
          <c:yMode val="edge"/>
          <c:x val="0.2716550743657043"/>
          <c:y val="0.4202756319820358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9.2592592592592657E-3"/>
                  <c:y val="-3.36220505585628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2592592592592657E-3"/>
                  <c:y val="-2.3535435390994064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14</a:t>
                    </a:r>
                    <a:r>
                      <a:rPr lang="ru-RU" sz="1200" dirty="0" smtClean="0"/>
                      <a:t> </a:t>
                    </a:r>
                    <a:r>
                      <a:rPr lang="en-US" sz="1200" dirty="0" smtClean="0"/>
                      <a:t>027,4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518518518518524E-2"/>
                  <c:y val="-3.36220505585628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2592592592592657E-3"/>
                  <c:y val="-3.02598455027065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9.2592592592592657E-3"/>
                  <c:y val="-3.69842556144191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4.6296296296296311E-3"/>
                  <c:y val="-2.68976404468503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2345679012345798E-2"/>
                  <c:y val="-5.3795280893700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</c:v>
                </c:pt>
                <c:pt idx="4">
                  <c:v>2017 год</c:v>
                </c:pt>
                <c:pt idx="5">
                  <c:v>2018 год</c:v>
                </c:pt>
                <c:pt idx="6">
                  <c:v>2019 год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11223.2</c:v>
                </c:pt>
                <c:pt idx="1">
                  <c:v>14027.4</c:v>
                </c:pt>
                <c:pt idx="2">
                  <c:v>16801.8</c:v>
                </c:pt>
                <c:pt idx="3">
                  <c:v>13528.9</c:v>
                </c:pt>
                <c:pt idx="4">
                  <c:v>10914.8</c:v>
                </c:pt>
                <c:pt idx="5">
                  <c:v>9772.7999999999993</c:v>
                </c:pt>
                <c:pt idx="6">
                  <c:v>3430.8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shape val="cylinder"/>
        <c:axId val="148368384"/>
        <c:axId val="148468480"/>
        <c:axId val="0"/>
      </c:bar3DChart>
      <c:catAx>
        <c:axId val="1483683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48468480"/>
        <c:crosses val="autoZero"/>
        <c:auto val="1"/>
        <c:lblAlgn val="ctr"/>
        <c:lblOffset val="100"/>
        <c:noMultiLvlLbl val="0"/>
      </c:catAx>
      <c:valAx>
        <c:axId val="148468480"/>
        <c:scaling>
          <c:orientation val="minMax"/>
          <c:max val="500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483683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52974F-BF2D-43D2-910D-33F6754240DB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346C957A-F3ED-424F-AA1C-9CC3046162F6}">
      <dgm:prSet phldrT="[Текст]"/>
      <dgm:spPr/>
      <dgm:t>
        <a:bodyPr/>
        <a:lstStyle/>
        <a:p>
          <a:r>
            <a: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Стратегии социально-экономического развития </a:t>
          </a:r>
        </a:p>
        <a:p>
          <a:r>
            <a: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 МР «</a:t>
          </a:r>
          <a:r>
            <a:rPr lang="ru-RU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Койгородский</a:t>
          </a:r>
          <a:r>
            <a: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 на период до 2020 года</a:t>
          </a:r>
          <a:endParaRPr lang="ru-RU" dirty="0"/>
        </a:p>
      </dgm:t>
    </dgm:pt>
    <dgm:pt modelId="{AABDF865-F242-4D61-B7CC-E00540CA4F2A}" type="parTrans" cxnId="{968CE643-CC66-474E-B887-41D3EFA43BA7}">
      <dgm:prSet/>
      <dgm:spPr/>
      <dgm:t>
        <a:bodyPr/>
        <a:lstStyle/>
        <a:p>
          <a:endParaRPr lang="ru-RU"/>
        </a:p>
      </dgm:t>
    </dgm:pt>
    <dgm:pt modelId="{DA51FEAC-CB54-4EB4-ADEE-56712593E7E2}" type="sibTrans" cxnId="{968CE643-CC66-474E-B887-41D3EFA43BA7}">
      <dgm:prSet/>
      <dgm:spPr/>
      <dgm:t>
        <a:bodyPr/>
        <a:lstStyle/>
        <a:p>
          <a:endParaRPr lang="ru-RU"/>
        </a:p>
      </dgm:t>
    </dgm:pt>
    <dgm:pt modelId="{F3DC85F1-5FAD-46CF-A443-D66E7825DD87}">
      <dgm:prSet/>
      <dgm:spPr/>
      <dgm:t>
        <a:bodyPr/>
        <a:lstStyle/>
        <a:p>
          <a:r>
            <a:rPr lang="ru-RU" i="1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Основных направлений бюджетной и налоговой политики МО МР «Койгородский» на 2017 год и плановый период 2018 и 2019 годов</a:t>
          </a:r>
          <a:endParaRPr lang="ru-RU" i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B785F0-DBCF-4DD8-9CD7-8D1971738AD6}" type="parTrans" cxnId="{54565DC4-A7B8-42B1-963B-F61C36B60BFD}">
      <dgm:prSet/>
      <dgm:spPr/>
      <dgm:t>
        <a:bodyPr/>
        <a:lstStyle/>
        <a:p>
          <a:endParaRPr lang="ru-RU"/>
        </a:p>
      </dgm:t>
    </dgm:pt>
    <dgm:pt modelId="{6B06219C-B516-45D7-8F9A-C52415AC40E0}" type="sibTrans" cxnId="{54565DC4-A7B8-42B1-963B-F61C36B60BFD}">
      <dgm:prSet/>
      <dgm:spPr/>
      <dgm:t>
        <a:bodyPr/>
        <a:lstStyle/>
        <a:p>
          <a:endParaRPr lang="ru-RU"/>
        </a:p>
      </dgm:t>
    </dgm:pt>
    <dgm:pt modelId="{37183E69-9AA6-48EB-9AA0-A0CA2BAD6900}">
      <dgm:prSet/>
      <dgm:spPr/>
      <dgm:t>
        <a:bodyPr/>
        <a:lstStyle/>
        <a:p>
          <a:r>
            <a:rPr lang="ru-RU" i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Прогноза социально-экономического развития МО МР «Койгородский» на очередной финансовый год и плановый период</a:t>
          </a:r>
          <a:endParaRPr lang="ru-RU" i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134903-FDDD-461D-A68A-2CDF8668A230}" type="parTrans" cxnId="{CEEAF691-32F8-44E7-A103-01608CD537D5}">
      <dgm:prSet/>
      <dgm:spPr/>
      <dgm:t>
        <a:bodyPr/>
        <a:lstStyle/>
        <a:p>
          <a:endParaRPr lang="ru-RU"/>
        </a:p>
      </dgm:t>
    </dgm:pt>
    <dgm:pt modelId="{80D1C373-F4A2-4A45-B090-4AC9C64D48F1}" type="sibTrans" cxnId="{CEEAF691-32F8-44E7-A103-01608CD537D5}">
      <dgm:prSet/>
      <dgm:spPr/>
      <dgm:t>
        <a:bodyPr/>
        <a:lstStyle/>
        <a:p>
          <a:endParaRPr lang="ru-RU"/>
        </a:p>
      </dgm:t>
    </dgm:pt>
    <dgm:pt modelId="{2800EE83-9B61-45C5-92BF-B09D3D8789E6}">
      <dgm:prSet/>
      <dgm:spPr/>
      <dgm:t>
        <a:bodyPr/>
        <a:lstStyle/>
        <a:p>
          <a:r>
            <a:rPr lang="ru-RU" i="1" smtClean="0"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Муниципальных программ МО МР «Койгородский»</a:t>
          </a:r>
          <a:endParaRPr lang="ru-RU" i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B95195-C0C9-43B1-A585-A390B77DF29C}" type="parTrans" cxnId="{FD378B7D-E2A8-4452-A564-0132A94E21E6}">
      <dgm:prSet/>
      <dgm:spPr/>
      <dgm:t>
        <a:bodyPr/>
        <a:lstStyle/>
        <a:p>
          <a:endParaRPr lang="ru-RU"/>
        </a:p>
      </dgm:t>
    </dgm:pt>
    <dgm:pt modelId="{3071788A-499C-45B8-A892-E6CB7E440241}" type="sibTrans" cxnId="{FD378B7D-E2A8-4452-A564-0132A94E21E6}">
      <dgm:prSet/>
      <dgm:spPr/>
      <dgm:t>
        <a:bodyPr/>
        <a:lstStyle/>
        <a:p>
          <a:endParaRPr lang="ru-RU"/>
        </a:p>
      </dgm:t>
    </dgm:pt>
    <dgm:pt modelId="{F2F8C670-6360-4D1B-8A15-088AE9313C63}" type="pres">
      <dgm:prSet presAssocID="{D452974F-BF2D-43D2-910D-33F6754240D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F1EEBEB5-DA3C-4C8F-BB62-40989724B350}" type="pres">
      <dgm:prSet presAssocID="{D452974F-BF2D-43D2-910D-33F6754240DB}" presName="Name1" presStyleCnt="0"/>
      <dgm:spPr/>
    </dgm:pt>
    <dgm:pt modelId="{2388D5EF-EE72-4A48-9152-9F573A9507D4}" type="pres">
      <dgm:prSet presAssocID="{D452974F-BF2D-43D2-910D-33F6754240DB}" presName="cycle" presStyleCnt="0"/>
      <dgm:spPr/>
    </dgm:pt>
    <dgm:pt modelId="{5BA1F53B-7307-4893-A056-9FD9FDA6078E}" type="pres">
      <dgm:prSet presAssocID="{D452974F-BF2D-43D2-910D-33F6754240DB}" presName="srcNode" presStyleLbl="node1" presStyleIdx="0" presStyleCnt="4"/>
      <dgm:spPr/>
    </dgm:pt>
    <dgm:pt modelId="{919DDA47-106C-45A3-8BA7-835C659C9E0C}" type="pres">
      <dgm:prSet presAssocID="{D452974F-BF2D-43D2-910D-33F6754240DB}" presName="conn" presStyleLbl="parChTrans1D2" presStyleIdx="0" presStyleCnt="1"/>
      <dgm:spPr/>
      <dgm:t>
        <a:bodyPr/>
        <a:lstStyle/>
        <a:p>
          <a:endParaRPr lang="ru-RU"/>
        </a:p>
      </dgm:t>
    </dgm:pt>
    <dgm:pt modelId="{B45AF66D-CFAD-4646-B327-7CFE379FEFD2}" type="pres">
      <dgm:prSet presAssocID="{D452974F-BF2D-43D2-910D-33F6754240DB}" presName="extraNode" presStyleLbl="node1" presStyleIdx="0" presStyleCnt="4"/>
      <dgm:spPr/>
    </dgm:pt>
    <dgm:pt modelId="{CA742CB2-4D38-4E88-8559-F745D92B17A3}" type="pres">
      <dgm:prSet presAssocID="{D452974F-BF2D-43D2-910D-33F6754240DB}" presName="dstNode" presStyleLbl="node1" presStyleIdx="0" presStyleCnt="4"/>
      <dgm:spPr/>
    </dgm:pt>
    <dgm:pt modelId="{E080D5C6-BBB8-48EF-9027-BC1C2E5A7E86}" type="pres">
      <dgm:prSet presAssocID="{346C957A-F3ED-424F-AA1C-9CC3046162F6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1EF297-D585-4E97-9896-FB9F21DB6D56}" type="pres">
      <dgm:prSet presAssocID="{346C957A-F3ED-424F-AA1C-9CC3046162F6}" presName="accent_1" presStyleCnt="0"/>
      <dgm:spPr/>
    </dgm:pt>
    <dgm:pt modelId="{08DC7A8F-FDE7-4EFB-89D2-C1E655621CF6}" type="pres">
      <dgm:prSet presAssocID="{346C957A-F3ED-424F-AA1C-9CC3046162F6}" presName="accentRepeatNode" presStyleLbl="solidFgAcc1" presStyleIdx="0" presStyleCnt="4"/>
      <dgm:spPr/>
    </dgm:pt>
    <dgm:pt modelId="{DBE759DB-B7D6-4831-81EB-BA9015963EF8}" type="pres">
      <dgm:prSet presAssocID="{37183E69-9AA6-48EB-9AA0-A0CA2BAD6900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7B028B-291C-4E4B-A19F-24C885F9A838}" type="pres">
      <dgm:prSet presAssocID="{37183E69-9AA6-48EB-9AA0-A0CA2BAD6900}" presName="accent_2" presStyleCnt="0"/>
      <dgm:spPr/>
    </dgm:pt>
    <dgm:pt modelId="{B1E44CA0-88B3-48ED-A7FE-91DF0CDD7B2C}" type="pres">
      <dgm:prSet presAssocID="{37183E69-9AA6-48EB-9AA0-A0CA2BAD6900}" presName="accentRepeatNode" presStyleLbl="solidFgAcc1" presStyleIdx="1" presStyleCnt="4"/>
      <dgm:spPr/>
    </dgm:pt>
    <dgm:pt modelId="{73AEA401-30B5-49F4-9DB8-09F3A2079944}" type="pres">
      <dgm:prSet presAssocID="{F3DC85F1-5FAD-46CF-A443-D66E7825DD87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96BE7D-6777-4502-8F88-FABFCD969AB7}" type="pres">
      <dgm:prSet presAssocID="{F3DC85F1-5FAD-46CF-A443-D66E7825DD87}" presName="accent_3" presStyleCnt="0"/>
      <dgm:spPr/>
    </dgm:pt>
    <dgm:pt modelId="{02DDF926-ADDD-4E20-BA8C-53D5F70A7BB4}" type="pres">
      <dgm:prSet presAssocID="{F3DC85F1-5FAD-46CF-A443-D66E7825DD87}" presName="accentRepeatNode" presStyleLbl="solidFgAcc1" presStyleIdx="2" presStyleCnt="4"/>
      <dgm:spPr/>
    </dgm:pt>
    <dgm:pt modelId="{175C3582-864A-49E9-B9B4-A1CAFD25A6E2}" type="pres">
      <dgm:prSet presAssocID="{2800EE83-9B61-45C5-92BF-B09D3D8789E6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D2452C-DFC7-4F4F-B1C4-F22DF1456ADB}" type="pres">
      <dgm:prSet presAssocID="{2800EE83-9B61-45C5-92BF-B09D3D8789E6}" presName="accent_4" presStyleCnt="0"/>
      <dgm:spPr/>
    </dgm:pt>
    <dgm:pt modelId="{12ADDE93-CCF1-4680-A928-56E48D6C164A}" type="pres">
      <dgm:prSet presAssocID="{2800EE83-9B61-45C5-92BF-B09D3D8789E6}" presName="accentRepeatNode" presStyleLbl="solidFgAcc1" presStyleIdx="3" presStyleCnt="4"/>
      <dgm:spPr/>
    </dgm:pt>
  </dgm:ptLst>
  <dgm:cxnLst>
    <dgm:cxn modelId="{55D17FE7-9E3B-42AF-94D5-887A181177EF}" type="presOf" srcId="{346C957A-F3ED-424F-AA1C-9CC3046162F6}" destId="{E080D5C6-BBB8-48EF-9027-BC1C2E5A7E86}" srcOrd="0" destOrd="0" presId="urn:microsoft.com/office/officeart/2008/layout/VerticalCurvedList"/>
    <dgm:cxn modelId="{BD98B041-E7BF-41E8-BDE5-F545E7F2C268}" type="presOf" srcId="{2800EE83-9B61-45C5-92BF-B09D3D8789E6}" destId="{175C3582-864A-49E9-B9B4-A1CAFD25A6E2}" srcOrd="0" destOrd="0" presId="urn:microsoft.com/office/officeart/2008/layout/VerticalCurvedList"/>
    <dgm:cxn modelId="{CEEAF691-32F8-44E7-A103-01608CD537D5}" srcId="{D452974F-BF2D-43D2-910D-33F6754240DB}" destId="{37183E69-9AA6-48EB-9AA0-A0CA2BAD6900}" srcOrd="1" destOrd="0" parTransId="{6C134903-FDDD-461D-A68A-2CDF8668A230}" sibTransId="{80D1C373-F4A2-4A45-B090-4AC9C64D48F1}"/>
    <dgm:cxn modelId="{2384A059-0245-4E29-8DCF-050E90A2458E}" type="presOf" srcId="{F3DC85F1-5FAD-46CF-A443-D66E7825DD87}" destId="{73AEA401-30B5-49F4-9DB8-09F3A2079944}" srcOrd="0" destOrd="0" presId="urn:microsoft.com/office/officeart/2008/layout/VerticalCurvedList"/>
    <dgm:cxn modelId="{FD378B7D-E2A8-4452-A564-0132A94E21E6}" srcId="{D452974F-BF2D-43D2-910D-33F6754240DB}" destId="{2800EE83-9B61-45C5-92BF-B09D3D8789E6}" srcOrd="3" destOrd="0" parTransId="{D5B95195-C0C9-43B1-A585-A390B77DF29C}" sibTransId="{3071788A-499C-45B8-A892-E6CB7E440241}"/>
    <dgm:cxn modelId="{54565DC4-A7B8-42B1-963B-F61C36B60BFD}" srcId="{D452974F-BF2D-43D2-910D-33F6754240DB}" destId="{F3DC85F1-5FAD-46CF-A443-D66E7825DD87}" srcOrd="2" destOrd="0" parTransId="{E9B785F0-DBCF-4DD8-9CD7-8D1971738AD6}" sibTransId="{6B06219C-B516-45D7-8F9A-C52415AC40E0}"/>
    <dgm:cxn modelId="{D6739AAA-3B86-4404-95A4-68494CB7080F}" type="presOf" srcId="{DA51FEAC-CB54-4EB4-ADEE-56712593E7E2}" destId="{919DDA47-106C-45A3-8BA7-835C659C9E0C}" srcOrd="0" destOrd="0" presId="urn:microsoft.com/office/officeart/2008/layout/VerticalCurvedList"/>
    <dgm:cxn modelId="{05F0471E-385C-46BA-9795-ACEF2F8F2446}" type="presOf" srcId="{D452974F-BF2D-43D2-910D-33F6754240DB}" destId="{F2F8C670-6360-4D1B-8A15-088AE9313C63}" srcOrd="0" destOrd="0" presId="urn:microsoft.com/office/officeart/2008/layout/VerticalCurvedList"/>
    <dgm:cxn modelId="{22F46403-7852-496E-8AF0-04390D83A3AB}" type="presOf" srcId="{37183E69-9AA6-48EB-9AA0-A0CA2BAD6900}" destId="{DBE759DB-B7D6-4831-81EB-BA9015963EF8}" srcOrd="0" destOrd="0" presId="urn:microsoft.com/office/officeart/2008/layout/VerticalCurvedList"/>
    <dgm:cxn modelId="{968CE643-CC66-474E-B887-41D3EFA43BA7}" srcId="{D452974F-BF2D-43D2-910D-33F6754240DB}" destId="{346C957A-F3ED-424F-AA1C-9CC3046162F6}" srcOrd="0" destOrd="0" parTransId="{AABDF865-F242-4D61-B7CC-E00540CA4F2A}" sibTransId="{DA51FEAC-CB54-4EB4-ADEE-56712593E7E2}"/>
    <dgm:cxn modelId="{2426EB85-CC1F-4B3D-9365-EA531511AF1C}" type="presParOf" srcId="{F2F8C670-6360-4D1B-8A15-088AE9313C63}" destId="{F1EEBEB5-DA3C-4C8F-BB62-40989724B350}" srcOrd="0" destOrd="0" presId="urn:microsoft.com/office/officeart/2008/layout/VerticalCurvedList"/>
    <dgm:cxn modelId="{1ABA0FB0-4FFD-47BD-9085-E68082BDDCA9}" type="presParOf" srcId="{F1EEBEB5-DA3C-4C8F-BB62-40989724B350}" destId="{2388D5EF-EE72-4A48-9152-9F573A9507D4}" srcOrd="0" destOrd="0" presId="urn:microsoft.com/office/officeart/2008/layout/VerticalCurvedList"/>
    <dgm:cxn modelId="{6D10DF3E-961A-4F9C-99AB-4469CDA5FF95}" type="presParOf" srcId="{2388D5EF-EE72-4A48-9152-9F573A9507D4}" destId="{5BA1F53B-7307-4893-A056-9FD9FDA6078E}" srcOrd="0" destOrd="0" presId="urn:microsoft.com/office/officeart/2008/layout/VerticalCurvedList"/>
    <dgm:cxn modelId="{7178BCB9-7537-404D-94E1-65FE732757D1}" type="presParOf" srcId="{2388D5EF-EE72-4A48-9152-9F573A9507D4}" destId="{919DDA47-106C-45A3-8BA7-835C659C9E0C}" srcOrd="1" destOrd="0" presId="urn:microsoft.com/office/officeart/2008/layout/VerticalCurvedList"/>
    <dgm:cxn modelId="{665E21B5-613C-40E6-B786-E816E192EF34}" type="presParOf" srcId="{2388D5EF-EE72-4A48-9152-9F573A9507D4}" destId="{B45AF66D-CFAD-4646-B327-7CFE379FEFD2}" srcOrd="2" destOrd="0" presId="urn:microsoft.com/office/officeart/2008/layout/VerticalCurvedList"/>
    <dgm:cxn modelId="{12150FD8-E67E-49D3-A0E2-6BCB210C8716}" type="presParOf" srcId="{2388D5EF-EE72-4A48-9152-9F573A9507D4}" destId="{CA742CB2-4D38-4E88-8559-F745D92B17A3}" srcOrd="3" destOrd="0" presId="urn:microsoft.com/office/officeart/2008/layout/VerticalCurvedList"/>
    <dgm:cxn modelId="{EAC58CD1-FE06-45AB-A273-EF7C5F5DB64D}" type="presParOf" srcId="{F1EEBEB5-DA3C-4C8F-BB62-40989724B350}" destId="{E080D5C6-BBB8-48EF-9027-BC1C2E5A7E86}" srcOrd="1" destOrd="0" presId="urn:microsoft.com/office/officeart/2008/layout/VerticalCurvedList"/>
    <dgm:cxn modelId="{8812D336-9506-4153-A112-EB2E4213E0A5}" type="presParOf" srcId="{F1EEBEB5-DA3C-4C8F-BB62-40989724B350}" destId="{611EF297-D585-4E97-9896-FB9F21DB6D56}" srcOrd="2" destOrd="0" presId="urn:microsoft.com/office/officeart/2008/layout/VerticalCurvedList"/>
    <dgm:cxn modelId="{585E4190-5B9E-4A70-8EEF-4DEEE1DF3884}" type="presParOf" srcId="{611EF297-D585-4E97-9896-FB9F21DB6D56}" destId="{08DC7A8F-FDE7-4EFB-89D2-C1E655621CF6}" srcOrd="0" destOrd="0" presId="urn:microsoft.com/office/officeart/2008/layout/VerticalCurvedList"/>
    <dgm:cxn modelId="{A9B76C32-58B1-44F1-BF6A-949AE39FEB28}" type="presParOf" srcId="{F1EEBEB5-DA3C-4C8F-BB62-40989724B350}" destId="{DBE759DB-B7D6-4831-81EB-BA9015963EF8}" srcOrd="3" destOrd="0" presId="urn:microsoft.com/office/officeart/2008/layout/VerticalCurvedList"/>
    <dgm:cxn modelId="{D491C487-8D21-43FB-83A4-F8AEAC339CF9}" type="presParOf" srcId="{F1EEBEB5-DA3C-4C8F-BB62-40989724B350}" destId="{5D7B028B-291C-4E4B-A19F-24C885F9A838}" srcOrd="4" destOrd="0" presId="urn:microsoft.com/office/officeart/2008/layout/VerticalCurvedList"/>
    <dgm:cxn modelId="{B958C632-BC62-476A-AE99-FB4F4661A313}" type="presParOf" srcId="{5D7B028B-291C-4E4B-A19F-24C885F9A838}" destId="{B1E44CA0-88B3-48ED-A7FE-91DF0CDD7B2C}" srcOrd="0" destOrd="0" presId="urn:microsoft.com/office/officeart/2008/layout/VerticalCurvedList"/>
    <dgm:cxn modelId="{95F101AF-D817-4AA5-B2F4-EA1F07CDF932}" type="presParOf" srcId="{F1EEBEB5-DA3C-4C8F-BB62-40989724B350}" destId="{73AEA401-30B5-49F4-9DB8-09F3A2079944}" srcOrd="5" destOrd="0" presId="urn:microsoft.com/office/officeart/2008/layout/VerticalCurvedList"/>
    <dgm:cxn modelId="{B26DE3FF-96B7-4510-818A-277517D4CFBA}" type="presParOf" srcId="{F1EEBEB5-DA3C-4C8F-BB62-40989724B350}" destId="{1796BE7D-6777-4502-8F88-FABFCD969AB7}" srcOrd="6" destOrd="0" presId="urn:microsoft.com/office/officeart/2008/layout/VerticalCurvedList"/>
    <dgm:cxn modelId="{5340270D-A3AD-4BF0-B7AE-CA762B43AB76}" type="presParOf" srcId="{1796BE7D-6777-4502-8F88-FABFCD969AB7}" destId="{02DDF926-ADDD-4E20-BA8C-53D5F70A7BB4}" srcOrd="0" destOrd="0" presId="urn:microsoft.com/office/officeart/2008/layout/VerticalCurvedList"/>
    <dgm:cxn modelId="{6524F0FA-542E-4B7A-BA3B-B8A4FA512929}" type="presParOf" srcId="{F1EEBEB5-DA3C-4C8F-BB62-40989724B350}" destId="{175C3582-864A-49E9-B9B4-A1CAFD25A6E2}" srcOrd="7" destOrd="0" presId="urn:microsoft.com/office/officeart/2008/layout/VerticalCurvedList"/>
    <dgm:cxn modelId="{0B889830-4480-4E8A-BA4E-DF7AC7014EC0}" type="presParOf" srcId="{F1EEBEB5-DA3C-4C8F-BB62-40989724B350}" destId="{6AD2452C-DFC7-4F4F-B1C4-F22DF1456ADB}" srcOrd="8" destOrd="0" presId="urn:microsoft.com/office/officeart/2008/layout/VerticalCurvedList"/>
    <dgm:cxn modelId="{8B833D33-1844-4CEB-BC65-1AD101E96BE0}" type="presParOf" srcId="{6AD2452C-DFC7-4F4F-B1C4-F22DF1456ADB}" destId="{12ADDE93-CCF1-4680-A928-56E48D6C164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CC15245-487E-4ABF-ACE3-03BD8100DA9C}" type="doc">
      <dgm:prSet loTypeId="urn:microsoft.com/office/officeart/2005/8/layout/vList3#6" loCatId="picture" qsTypeId="urn:microsoft.com/office/officeart/2005/8/quickstyle/simple1#4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4A89035F-3F96-4613-A7B4-97D350D558A9}">
      <dgm:prSet phldrT="[Текст]"/>
      <dgm:spPr/>
      <dgm:t>
        <a:bodyPr/>
        <a:lstStyle/>
        <a:p>
          <a:pPr algn="ctr" rtl="0"/>
          <a:r>
            <a:rPr lang="ru-RU" dirty="0" smtClean="0">
              <a:latin typeface="Tahoma" pitchFamily="34" charset="0"/>
              <a:cs typeface="Tahoma" pitchFamily="34" charset="0"/>
            </a:rPr>
            <a:t>Сохранение и развитие  культурного потенциала  населения  Койгородского района</a:t>
          </a:r>
          <a:endParaRPr lang="ru-RU" dirty="0"/>
        </a:p>
      </dgm:t>
    </dgm:pt>
    <dgm:pt modelId="{A295C226-A03D-4A69-AB24-6AF045BBF573}" type="parTrans" cxnId="{6F680491-18B1-4483-827B-3CE0BBAEB4C6}">
      <dgm:prSet/>
      <dgm:spPr/>
      <dgm:t>
        <a:bodyPr/>
        <a:lstStyle/>
        <a:p>
          <a:endParaRPr lang="ru-RU"/>
        </a:p>
      </dgm:t>
    </dgm:pt>
    <dgm:pt modelId="{84B8D078-E877-4322-8C0A-6449D45668BA}" type="sibTrans" cxnId="{6F680491-18B1-4483-827B-3CE0BBAEB4C6}">
      <dgm:prSet/>
      <dgm:spPr/>
      <dgm:t>
        <a:bodyPr/>
        <a:lstStyle/>
        <a:p>
          <a:endParaRPr lang="ru-RU"/>
        </a:p>
      </dgm:t>
    </dgm:pt>
    <dgm:pt modelId="{A815593D-C7BF-4BE0-9617-AF877A2CA6DB}" type="pres">
      <dgm:prSet presAssocID="{2CC15245-487E-4ABF-ACE3-03BD8100DA9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5FCF5E-6D96-4375-9D66-1E0D83DCDE98}" type="pres">
      <dgm:prSet presAssocID="{4A89035F-3F96-4613-A7B4-97D350D558A9}" presName="composite" presStyleCnt="0"/>
      <dgm:spPr/>
      <dgm:t>
        <a:bodyPr/>
        <a:lstStyle/>
        <a:p>
          <a:endParaRPr lang="ru-RU"/>
        </a:p>
      </dgm:t>
    </dgm:pt>
    <dgm:pt modelId="{51E066F8-9C05-4E3C-ADC2-DB2400A615CD}" type="pres">
      <dgm:prSet presAssocID="{4A89035F-3F96-4613-A7B4-97D350D558A9}" presName="imgShp" presStyleLbl="fgImgPlace1" presStyleIdx="0" presStyleCnt="1" custLinFactNeighborX="5324" custLinFactNeighborY="1974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E0B2AB2-7338-48A2-BFFA-785AB7A8B76F}" type="pres">
      <dgm:prSet presAssocID="{4A89035F-3F96-4613-A7B4-97D350D558A9}" presName="txShp" presStyleLbl="node1" presStyleIdx="0" presStyleCnt="1" custLinFactNeighborX="433" custLinFactNeighborY="197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D71006-D596-45BC-959C-22F9EF4DB86B}" type="presOf" srcId="{2CC15245-487E-4ABF-ACE3-03BD8100DA9C}" destId="{A815593D-C7BF-4BE0-9617-AF877A2CA6DB}" srcOrd="0" destOrd="0" presId="urn:microsoft.com/office/officeart/2005/8/layout/vList3#6"/>
    <dgm:cxn modelId="{FC4FCBC9-E1FB-4859-AD86-59638875C71C}" type="presOf" srcId="{4A89035F-3F96-4613-A7B4-97D350D558A9}" destId="{CE0B2AB2-7338-48A2-BFFA-785AB7A8B76F}" srcOrd="0" destOrd="0" presId="urn:microsoft.com/office/officeart/2005/8/layout/vList3#6"/>
    <dgm:cxn modelId="{6F680491-18B1-4483-827B-3CE0BBAEB4C6}" srcId="{2CC15245-487E-4ABF-ACE3-03BD8100DA9C}" destId="{4A89035F-3F96-4613-A7B4-97D350D558A9}" srcOrd="0" destOrd="0" parTransId="{A295C226-A03D-4A69-AB24-6AF045BBF573}" sibTransId="{84B8D078-E877-4322-8C0A-6449D45668BA}"/>
    <dgm:cxn modelId="{63BA01DB-2620-4DAF-BEEC-0D841C093C7B}" type="presParOf" srcId="{A815593D-C7BF-4BE0-9617-AF877A2CA6DB}" destId="{165FCF5E-6D96-4375-9D66-1E0D83DCDE98}" srcOrd="0" destOrd="0" presId="urn:microsoft.com/office/officeart/2005/8/layout/vList3#6"/>
    <dgm:cxn modelId="{483A79B3-A02B-4350-9B70-648366DC2BF7}" type="presParOf" srcId="{165FCF5E-6D96-4375-9D66-1E0D83DCDE98}" destId="{51E066F8-9C05-4E3C-ADC2-DB2400A615CD}" srcOrd="0" destOrd="0" presId="urn:microsoft.com/office/officeart/2005/8/layout/vList3#6"/>
    <dgm:cxn modelId="{3E24A179-BA5C-4388-AAA2-D1021CB66B9B}" type="presParOf" srcId="{165FCF5E-6D96-4375-9D66-1E0D83DCDE98}" destId="{CE0B2AB2-7338-48A2-BFFA-785AB7A8B76F}" srcOrd="1" destOrd="0" presId="urn:microsoft.com/office/officeart/2005/8/layout/vList3#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CC15245-487E-4ABF-ACE3-03BD8100DA9C}" type="doc">
      <dgm:prSet loTypeId="urn:microsoft.com/office/officeart/2005/8/layout/vList3#7" loCatId="picture" qsTypeId="urn:microsoft.com/office/officeart/2005/8/quickstyle/simple1#4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4A89035F-3F96-4613-A7B4-97D350D558A9}">
      <dgm:prSet phldrT="[Текст]"/>
      <dgm:spPr/>
      <dgm:t>
        <a:bodyPr/>
        <a:lstStyle/>
        <a:p>
          <a:pPr algn="ctr" rtl="0"/>
          <a:r>
            <a:rPr lang="ru-RU" dirty="0" smtClean="0">
              <a:latin typeface="Tahoma" pitchFamily="34" charset="0"/>
              <a:cs typeface="Tahoma" pitchFamily="34" charset="0"/>
            </a:rPr>
            <a:t>Совершенствование системы физической культуры и спорта, создание благоприятных условий для развития массовой физической культуры и спорта</a:t>
          </a:r>
          <a:endParaRPr lang="ru-RU" dirty="0"/>
        </a:p>
      </dgm:t>
    </dgm:pt>
    <dgm:pt modelId="{A295C226-A03D-4A69-AB24-6AF045BBF573}" type="parTrans" cxnId="{6F680491-18B1-4483-827B-3CE0BBAEB4C6}">
      <dgm:prSet/>
      <dgm:spPr/>
      <dgm:t>
        <a:bodyPr/>
        <a:lstStyle/>
        <a:p>
          <a:endParaRPr lang="ru-RU"/>
        </a:p>
      </dgm:t>
    </dgm:pt>
    <dgm:pt modelId="{84B8D078-E877-4322-8C0A-6449D45668BA}" type="sibTrans" cxnId="{6F680491-18B1-4483-827B-3CE0BBAEB4C6}">
      <dgm:prSet/>
      <dgm:spPr/>
      <dgm:t>
        <a:bodyPr/>
        <a:lstStyle/>
        <a:p>
          <a:endParaRPr lang="ru-RU"/>
        </a:p>
      </dgm:t>
    </dgm:pt>
    <dgm:pt modelId="{A815593D-C7BF-4BE0-9617-AF877A2CA6DB}" type="pres">
      <dgm:prSet presAssocID="{2CC15245-487E-4ABF-ACE3-03BD8100DA9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5FCF5E-6D96-4375-9D66-1E0D83DCDE98}" type="pres">
      <dgm:prSet presAssocID="{4A89035F-3F96-4613-A7B4-97D350D558A9}" presName="composite" presStyleCnt="0"/>
      <dgm:spPr/>
      <dgm:t>
        <a:bodyPr/>
        <a:lstStyle/>
        <a:p>
          <a:endParaRPr lang="ru-RU"/>
        </a:p>
      </dgm:t>
    </dgm:pt>
    <dgm:pt modelId="{51E066F8-9C05-4E3C-ADC2-DB2400A615CD}" type="pres">
      <dgm:prSet presAssocID="{4A89035F-3F96-4613-A7B4-97D350D558A9}" presName="imgShp" presStyleLbl="fgImgPlace1" presStyleIdx="0" presStyleCnt="1" custLinFactNeighborX="5324" custLinFactNeighborY="1974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E0B2AB2-7338-48A2-BFFA-785AB7A8B76F}" type="pres">
      <dgm:prSet presAssocID="{4A89035F-3F96-4613-A7B4-97D350D558A9}" presName="txShp" presStyleLbl="node1" presStyleIdx="0" presStyleCnt="1" custLinFactNeighborX="433" custLinFactNeighborY="197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AD1D58-F7A3-4572-B6CB-9A062A8C91F8}" type="presOf" srcId="{2CC15245-487E-4ABF-ACE3-03BD8100DA9C}" destId="{A815593D-C7BF-4BE0-9617-AF877A2CA6DB}" srcOrd="0" destOrd="0" presId="urn:microsoft.com/office/officeart/2005/8/layout/vList3#7"/>
    <dgm:cxn modelId="{6F680491-18B1-4483-827B-3CE0BBAEB4C6}" srcId="{2CC15245-487E-4ABF-ACE3-03BD8100DA9C}" destId="{4A89035F-3F96-4613-A7B4-97D350D558A9}" srcOrd="0" destOrd="0" parTransId="{A295C226-A03D-4A69-AB24-6AF045BBF573}" sibTransId="{84B8D078-E877-4322-8C0A-6449D45668BA}"/>
    <dgm:cxn modelId="{B0DDE2C7-3DD8-460D-8C89-F8F3888F9B8E}" type="presOf" srcId="{4A89035F-3F96-4613-A7B4-97D350D558A9}" destId="{CE0B2AB2-7338-48A2-BFFA-785AB7A8B76F}" srcOrd="0" destOrd="0" presId="urn:microsoft.com/office/officeart/2005/8/layout/vList3#7"/>
    <dgm:cxn modelId="{C760D978-8443-44F4-A1D3-964B5DBC1794}" type="presParOf" srcId="{A815593D-C7BF-4BE0-9617-AF877A2CA6DB}" destId="{165FCF5E-6D96-4375-9D66-1E0D83DCDE98}" srcOrd="0" destOrd="0" presId="urn:microsoft.com/office/officeart/2005/8/layout/vList3#7"/>
    <dgm:cxn modelId="{02C8EF89-D99D-46A1-8C95-470A2ECA1FBA}" type="presParOf" srcId="{165FCF5E-6D96-4375-9D66-1E0D83DCDE98}" destId="{51E066F8-9C05-4E3C-ADC2-DB2400A615CD}" srcOrd="0" destOrd="0" presId="urn:microsoft.com/office/officeart/2005/8/layout/vList3#7"/>
    <dgm:cxn modelId="{210D3A9A-8294-43D6-842C-2541A908099C}" type="presParOf" srcId="{165FCF5E-6D96-4375-9D66-1E0D83DCDE98}" destId="{CE0B2AB2-7338-48A2-BFFA-785AB7A8B76F}" srcOrd="1" destOrd="0" presId="urn:microsoft.com/office/officeart/2005/8/layout/vList3#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CC15245-487E-4ABF-ACE3-03BD8100DA9C}" type="doc">
      <dgm:prSet loTypeId="urn:microsoft.com/office/officeart/2005/8/layout/vList3#8" loCatId="picture" qsTypeId="urn:microsoft.com/office/officeart/2005/8/quickstyle/simple1#4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4A89035F-3F96-4613-A7B4-97D350D558A9}">
      <dgm:prSet phldrT="[Текст]"/>
      <dgm:spPr/>
      <dgm:t>
        <a:bodyPr/>
        <a:lstStyle/>
        <a:p>
          <a:pPr algn="ctr" rtl="0"/>
          <a:r>
            <a:rPr lang="ru-RU" dirty="0" smtClean="0">
              <a:latin typeface="Tahoma" pitchFamily="34" charset="0"/>
              <a:cs typeface="Tahoma" pitchFamily="34" charset="0"/>
            </a:rPr>
            <a:t>Создание условий равного доступа каждого гражданина к качественной медицинской помощи и улучшение состояния здоровья населения</a:t>
          </a:r>
          <a:endParaRPr lang="ru-RU" dirty="0"/>
        </a:p>
      </dgm:t>
    </dgm:pt>
    <dgm:pt modelId="{A295C226-A03D-4A69-AB24-6AF045BBF573}" type="parTrans" cxnId="{6F680491-18B1-4483-827B-3CE0BBAEB4C6}">
      <dgm:prSet/>
      <dgm:spPr/>
      <dgm:t>
        <a:bodyPr/>
        <a:lstStyle/>
        <a:p>
          <a:endParaRPr lang="ru-RU"/>
        </a:p>
      </dgm:t>
    </dgm:pt>
    <dgm:pt modelId="{84B8D078-E877-4322-8C0A-6449D45668BA}" type="sibTrans" cxnId="{6F680491-18B1-4483-827B-3CE0BBAEB4C6}">
      <dgm:prSet/>
      <dgm:spPr/>
      <dgm:t>
        <a:bodyPr/>
        <a:lstStyle/>
        <a:p>
          <a:endParaRPr lang="ru-RU"/>
        </a:p>
      </dgm:t>
    </dgm:pt>
    <dgm:pt modelId="{A815593D-C7BF-4BE0-9617-AF877A2CA6DB}" type="pres">
      <dgm:prSet presAssocID="{2CC15245-487E-4ABF-ACE3-03BD8100DA9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5FCF5E-6D96-4375-9D66-1E0D83DCDE98}" type="pres">
      <dgm:prSet presAssocID="{4A89035F-3F96-4613-A7B4-97D350D558A9}" presName="composite" presStyleCnt="0"/>
      <dgm:spPr/>
      <dgm:t>
        <a:bodyPr/>
        <a:lstStyle/>
        <a:p>
          <a:endParaRPr lang="ru-RU"/>
        </a:p>
      </dgm:t>
    </dgm:pt>
    <dgm:pt modelId="{51E066F8-9C05-4E3C-ADC2-DB2400A615CD}" type="pres">
      <dgm:prSet presAssocID="{4A89035F-3F96-4613-A7B4-97D350D558A9}" presName="imgShp" presStyleLbl="fgImgPlace1" presStyleIdx="0" presStyleCnt="1" custLinFactNeighborX="5324" custLinFactNeighborY="1974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</dgm:spPr>
      <dgm:t>
        <a:bodyPr/>
        <a:lstStyle/>
        <a:p>
          <a:endParaRPr lang="ru-RU"/>
        </a:p>
      </dgm:t>
    </dgm:pt>
    <dgm:pt modelId="{CE0B2AB2-7338-48A2-BFFA-785AB7A8B76F}" type="pres">
      <dgm:prSet presAssocID="{4A89035F-3F96-4613-A7B4-97D350D558A9}" presName="txShp" presStyleLbl="node1" presStyleIdx="0" presStyleCnt="1" custLinFactNeighborX="433" custLinFactNeighborY="197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4DD39F-3D30-479F-9512-789FE275A835}" type="presOf" srcId="{2CC15245-487E-4ABF-ACE3-03BD8100DA9C}" destId="{A815593D-C7BF-4BE0-9617-AF877A2CA6DB}" srcOrd="0" destOrd="0" presId="urn:microsoft.com/office/officeart/2005/8/layout/vList3#8"/>
    <dgm:cxn modelId="{9AF22BBC-1618-453A-BCEC-8FD2C29611BB}" type="presOf" srcId="{4A89035F-3F96-4613-A7B4-97D350D558A9}" destId="{CE0B2AB2-7338-48A2-BFFA-785AB7A8B76F}" srcOrd="0" destOrd="0" presId="urn:microsoft.com/office/officeart/2005/8/layout/vList3#8"/>
    <dgm:cxn modelId="{6F680491-18B1-4483-827B-3CE0BBAEB4C6}" srcId="{2CC15245-487E-4ABF-ACE3-03BD8100DA9C}" destId="{4A89035F-3F96-4613-A7B4-97D350D558A9}" srcOrd="0" destOrd="0" parTransId="{A295C226-A03D-4A69-AB24-6AF045BBF573}" sibTransId="{84B8D078-E877-4322-8C0A-6449D45668BA}"/>
    <dgm:cxn modelId="{79B6EBA7-537E-46A7-B19D-6520F14E27B2}" type="presParOf" srcId="{A815593D-C7BF-4BE0-9617-AF877A2CA6DB}" destId="{165FCF5E-6D96-4375-9D66-1E0D83DCDE98}" srcOrd="0" destOrd="0" presId="urn:microsoft.com/office/officeart/2005/8/layout/vList3#8"/>
    <dgm:cxn modelId="{784B500A-8F86-49BC-A4D9-366635A21FCB}" type="presParOf" srcId="{165FCF5E-6D96-4375-9D66-1E0D83DCDE98}" destId="{51E066F8-9C05-4E3C-ADC2-DB2400A615CD}" srcOrd="0" destOrd="0" presId="urn:microsoft.com/office/officeart/2005/8/layout/vList3#8"/>
    <dgm:cxn modelId="{1677DD68-42F8-42AD-BDCE-9094C9FD010E}" type="presParOf" srcId="{165FCF5E-6D96-4375-9D66-1E0D83DCDE98}" destId="{CE0B2AB2-7338-48A2-BFFA-785AB7A8B76F}" srcOrd="1" destOrd="0" presId="urn:microsoft.com/office/officeart/2005/8/layout/vList3#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CC15245-487E-4ABF-ACE3-03BD8100DA9C}" type="doc">
      <dgm:prSet loTypeId="urn:microsoft.com/office/officeart/2005/8/layout/vList3#9" loCatId="picture" qsTypeId="urn:microsoft.com/office/officeart/2005/8/quickstyle/simple1#4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4A89035F-3F96-4613-A7B4-97D350D558A9}">
      <dgm:prSet phldrT="[Текст]"/>
      <dgm:spPr/>
      <dgm:t>
        <a:bodyPr/>
        <a:lstStyle/>
        <a:p>
          <a:pPr algn="ctr" rtl="0"/>
          <a:r>
            <a:rPr lang="ru-RU" dirty="0" smtClean="0">
              <a:latin typeface="Tahoma" pitchFamily="34" charset="0"/>
              <a:cs typeface="Tahoma" pitchFamily="34" charset="0"/>
            </a:rPr>
            <a:t>Повышение безопасности жизнедеятельности населения МО МР «</a:t>
          </a:r>
          <a:r>
            <a:rPr lang="ru-RU" dirty="0" err="1" smtClean="0">
              <a:latin typeface="Tahoma" pitchFamily="34" charset="0"/>
              <a:cs typeface="Tahoma" pitchFamily="34" charset="0"/>
            </a:rPr>
            <a:t>Койгородский</a:t>
          </a:r>
          <a:r>
            <a:rPr lang="ru-RU" dirty="0" smtClean="0">
              <a:latin typeface="Tahoma" pitchFamily="34" charset="0"/>
              <a:cs typeface="Tahoma" pitchFamily="34" charset="0"/>
            </a:rPr>
            <a:t>»</a:t>
          </a:r>
          <a:endParaRPr lang="ru-RU" dirty="0"/>
        </a:p>
      </dgm:t>
    </dgm:pt>
    <dgm:pt modelId="{A295C226-A03D-4A69-AB24-6AF045BBF573}" type="parTrans" cxnId="{6F680491-18B1-4483-827B-3CE0BBAEB4C6}">
      <dgm:prSet/>
      <dgm:spPr/>
      <dgm:t>
        <a:bodyPr/>
        <a:lstStyle/>
        <a:p>
          <a:endParaRPr lang="ru-RU"/>
        </a:p>
      </dgm:t>
    </dgm:pt>
    <dgm:pt modelId="{84B8D078-E877-4322-8C0A-6449D45668BA}" type="sibTrans" cxnId="{6F680491-18B1-4483-827B-3CE0BBAEB4C6}">
      <dgm:prSet/>
      <dgm:spPr/>
      <dgm:t>
        <a:bodyPr/>
        <a:lstStyle/>
        <a:p>
          <a:endParaRPr lang="ru-RU"/>
        </a:p>
      </dgm:t>
    </dgm:pt>
    <dgm:pt modelId="{A815593D-C7BF-4BE0-9617-AF877A2CA6DB}" type="pres">
      <dgm:prSet presAssocID="{2CC15245-487E-4ABF-ACE3-03BD8100DA9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5FCF5E-6D96-4375-9D66-1E0D83DCDE98}" type="pres">
      <dgm:prSet presAssocID="{4A89035F-3F96-4613-A7B4-97D350D558A9}" presName="composite" presStyleCnt="0"/>
      <dgm:spPr/>
      <dgm:t>
        <a:bodyPr/>
        <a:lstStyle/>
        <a:p>
          <a:endParaRPr lang="ru-RU"/>
        </a:p>
      </dgm:t>
    </dgm:pt>
    <dgm:pt modelId="{51E066F8-9C05-4E3C-ADC2-DB2400A615CD}" type="pres">
      <dgm:prSet presAssocID="{4A89035F-3F96-4613-A7B4-97D350D558A9}" presName="imgShp" presStyleLbl="fgImgPlace1" presStyleIdx="0" presStyleCnt="1" custLinFactNeighborX="5324" custLinFactNeighborY="1974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E0B2AB2-7338-48A2-BFFA-785AB7A8B76F}" type="pres">
      <dgm:prSet presAssocID="{4A89035F-3F96-4613-A7B4-97D350D558A9}" presName="txShp" presStyleLbl="node1" presStyleIdx="0" presStyleCnt="1" custLinFactNeighborX="433" custLinFactNeighborY="197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E991C8-F164-4AF9-A072-60221A81697B}" type="presOf" srcId="{4A89035F-3F96-4613-A7B4-97D350D558A9}" destId="{CE0B2AB2-7338-48A2-BFFA-785AB7A8B76F}" srcOrd="0" destOrd="0" presId="urn:microsoft.com/office/officeart/2005/8/layout/vList3#9"/>
    <dgm:cxn modelId="{6F680491-18B1-4483-827B-3CE0BBAEB4C6}" srcId="{2CC15245-487E-4ABF-ACE3-03BD8100DA9C}" destId="{4A89035F-3F96-4613-A7B4-97D350D558A9}" srcOrd="0" destOrd="0" parTransId="{A295C226-A03D-4A69-AB24-6AF045BBF573}" sibTransId="{84B8D078-E877-4322-8C0A-6449D45668BA}"/>
    <dgm:cxn modelId="{C8AAA382-93CA-4AF5-849E-DA5A530AD4D8}" type="presOf" srcId="{2CC15245-487E-4ABF-ACE3-03BD8100DA9C}" destId="{A815593D-C7BF-4BE0-9617-AF877A2CA6DB}" srcOrd="0" destOrd="0" presId="urn:microsoft.com/office/officeart/2005/8/layout/vList3#9"/>
    <dgm:cxn modelId="{91773465-AB30-4E48-A52B-8CD6755AFC2C}" type="presParOf" srcId="{A815593D-C7BF-4BE0-9617-AF877A2CA6DB}" destId="{165FCF5E-6D96-4375-9D66-1E0D83DCDE98}" srcOrd="0" destOrd="0" presId="urn:microsoft.com/office/officeart/2005/8/layout/vList3#9"/>
    <dgm:cxn modelId="{BEB53A6C-5455-4605-B684-AF7CAC1E7786}" type="presParOf" srcId="{165FCF5E-6D96-4375-9D66-1E0D83DCDE98}" destId="{51E066F8-9C05-4E3C-ADC2-DB2400A615CD}" srcOrd="0" destOrd="0" presId="urn:microsoft.com/office/officeart/2005/8/layout/vList3#9"/>
    <dgm:cxn modelId="{941BAD6C-A55F-4E4F-8F04-A57B48AF1B69}" type="presParOf" srcId="{165FCF5E-6D96-4375-9D66-1E0D83DCDE98}" destId="{CE0B2AB2-7338-48A2-BFFA-785AB7A8B76F}" srcOrd="1" destOrd="0" presId="urn:microsoft.com/office/officeart/2005/8/layout/vList3#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C105CE7-DB7F-479F-8D26-71403A562D30}" type="doc">
      <dgm:prSet loTypeId="urn:microsoft.com/office/officeart/2005/8/layout/vProcess5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705C246-6E86-4990-B651-FBA7B8BC6E4B}">
      <dgm:prSet phldrT="[Текст]"/>
      <dgm:spPr/>
      <dgm:t>
        <a:bodyPr/>
        <a:lstStyle/>
        <a:p>
          <a:r>
            <a:rPr lang="ru-RU" dirty="0" smtClean="0"/>
            <a:t>Задача №1 – </a:t>
          </a:r>
        </a:p>
        <a:p>
          <a:r>
            <a:rPr lang="ru-RU" dirty="0" smtClean="0"/>
            <a:t>Увеличение доходной части консолидированного бюджета</a:t>
          </a:r>
          <a:endParaRPr lang="ru-RU" dirty="0"/>
        </a:p>
      </dgm:t>
    </dgm:pt>
    <dgm:pt modelId="{73FAA4E9-1BCC-4CFF-8F72-45E6F8B6D98C}" type="parTrans" cxnId="{A9D74469-87EC-48AE-9A78-C329A23F743D}">
      <dgm:prSet/>
      <dgm:spPr/>
      <dgm:t>
        <a:bodyPr/>
        <a:lstStyle/>
        <a:p>
          <a:endParaRPr lang="ru-RU"/>
        </a:p>
      </dgm:t>
    </dgm:pt>
    <dgm:pt modelId="{83494B66-EC1A-4188-9B0B-61E4EE609D88}" type="sibTrans" cxnId="{A9D74469-87EC-48AE-9A78-C329A23F743D}">
      <dgm:prSet/>
      <dgm:spPr/>
      <dgm:t>
        <a:bodyPr/>
        <a:lstStyle/>
        <a:p>
          <a:endParaRPr lang="ru-RU"/>
        </a:p>
      </dgm:t>
    </dgm:pt>
    <dgm:pt modelId="{C4C4BC8D-87B8-4166-8E9C-12CA2114B71D}">
      <dgm:prSet phldrT="[Текст]"/>
      <dgm:spPr/>
      <dgm:t>
        <a:bodyPr/>
        <a:lstStyle/>
        <a:p>
          <a:r>
            <a:rPr lang="ru-RU" dirty="0" smtClean="0"/>
            <a:t>Задача №4 –</a:t>
          </a:r>
        </a:p>
        <a:p>
          <a:r>
            <a:rPr lang="ru-RU" dirty="0" smtClean="0"/>
            <a:t>Реализация политики открытости и прозрачности бюджета для граждан</a:t>
          </a:r>
          <a:endParaRPr lang="ru-RU" dirty="0"/>
        </a:p>
      </dgm:t>
    </dgm:pt>
    <dgm:pt modelId="{9FE0965A-7369-4612-B2FE-9D4F730D62C9}" type="parTrans" cxnId="{32353877-9CA2-4947-8860-9606D641E25F}">
      <dgm:prSet/>
      <dgm:spPr/>
      <dgm:t>
        <a:bodyPr/>
        <a:lstStyle/>
        <a:p>
          <a:endParaRPr lang="ru-RU"/>
        </a:p>
      </dgm:t>
    </dgm:pt>
    <dgm:pt modelId="{C39F90D3-CC10-4199-86B5-1DF52AB720C3}" type="sibTrans" cxnId="{32353877-9CA2-4947-8860-9606D641E25F}">
      <dgm:prSet/>
      <dgm:spPr/>
      <dgm:t>
        <a:bodyPr/>
        <a:lstStyle/>
        <a:p>
          <a:endParaRPr lang="ru-RU"/>
        </a:p>
      </dgm:t>
    </dgm:pt>
    <dgm:pt modelId="{82958E2C-1B02-48CF-981A-421F06C1F386}">
      <dgm:prSet phldrT="[Текст]"/>
      <dgm:spPr/>
      <dgm:t>
        <a:bodyPr/>
        <a:lstStyle/>
        <a:p>
          <a:r>
            <a:rPr lang="ru-RU" dirty="0" smtClean="0"/>
            <a:t>Задача №2 –</a:t>
          </a:r>
        </a:p>
        <a:p>
          <a:r>
            <a:rPr lang="ru-RU" dirty="0" smtClean="0"/>
            <a:t>Повышение эффективности бюджетных расходов</a:t>
          </a:r>
          <a:endParaRPr lang="ru-RU" dirty="0"/>
        </a:p>
      </dgm:t>
    </dgm:pt>
    <dgm:pt modelId="{59212453-8954-4A14-A32B-2C9CD0B965DD}" type="parTrans" cxnId="{544727B1-BB86-401C-B26A-174D94AED1EC}">
      <dgm:prSet/>
      <dgm:spPr/>
      <dgm:t>
        <a:bodyPr/>
        <a:lstStyle/>
        <a:p>
          <a:endParaRPr lang="ru-RU"/>
        </a:p>
      </dgm:t>
    </dgm:pt>
    <dgm:pt modelId="{3AB812E5-3EF3-4CB6-82B0-D08654BEF8B2}" type="sibTrans" cxnId="{544727B1-BB86-401C-B26A-174D94AED1EC}">
      <dgm:prSet/>
      <dgm:spPr/>
      <dgm:t>
        <a:bodyPr/>
        <a:lstStyle/>
        <a:p>
          <a:endParaRPr lang="ru-RU"/>
        </a:p>
      </dgm:t>
    </dgm:pt>
    <dgm:pt modelId="{9C13C5F3-33F7-48AC-AA2C-4EC68AD87F76}">
      <dgm:prSet phldrT="[Текст]"/>
      <dgm:spPr/>
      <dgm:t>
        <a:bodyPr/>
        <a:lstStyle/>
        <a:p>
          <a:r>
            <a:rPr lang="ru-RU" dirty="0" smtClean="0"/>
            <a:t>Задача №3 –</a:t>
          </a:r>
        </a:p>
        <a:p>
          <a:r>
            <a:rPr lang="ru-RU" dirty="0" smtClean="0"/>
            <a:t>Поддержка мер по обеспечению сбалансированности местных бюджетов</a:t>
          </a:r>
          <a:endParaRPr lang="ru-RU" dirty="0"/>
        </a:p>
      </dgm:t>
    </dgm:pt>
    <dgm:pt modelId="{38A3B414-8970-4ED5-A8D8-6E74EF963DDA}" type="parTrans" cxnId="{8A2DB856-53C7-45CF-B80E-2390DFD02005}">
      <dgm:prSet/>
      <dgm:spPr/>
      <dgm:t>
        <a:bodyPr/>
        <a:lstStyle/>
        <a:p>
          <a:endParaRPr lang="ru-RU"/>
        </a:p>
      </dgm:t>
    </dgm:pt>
    <dgm:pt modelId="{5A16A5AD-9D21-4C8D-89CE-7751A132391C}" type="sibTrans" cxnId="{8A2DB856-53C7-45CF-B80E-2390DFD02005}">
      <dgm:prSet/>
      <dgm:spPr/>
      <dgm:t>
        <a:bodyPr/>
        <a:lstStyle/>
        <a:p>
          <a:endParaRPr lang="ru-RU"/>
        </a:p>
      </dgm:t>
    </dgm:pt>
    <dgm:pt modelId="{23559B4B-9A36-495A-AD68-AD6D8A7C77B5}" type="pres">
      <dgm:prSet presAssocID="{FC105CE7-DB7F-479F-8D26-71403A562D3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BD8763-5F56-4270-AA5C-1386957C8946}" type="pres">
      <dgm:prSet presAssocID="{FC105CE7-DB7F-479F-8D26-71403A562D30}" presName="dummyMaxCanvas" presStyleCnt="0">
        <dgm:presLayoutVars/>
      </dgm:prSet>
      <dgm:spPr/>
    </dgm:pt>
    <dgm:pt modelId="{2CCBDBD5-7C3B-44FE-8BB5-3A4960FDEBC2}" type="pres">
      <dgm:prSet presAssocID="{FC105CE7-DB7F-479F-8D26-71403A562D30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55BF80-B8BC-4FEC-8C75-ADD16310FC77}" type="pres">
      <dgm:prSet presAssocID="{FC105CE7-DB7F-479F-8D26-71403A562D30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1F8C54-6C5B-42B1-A1DC-83BDE414E196}" type="pres">
      <dgm:prSet presAssocID="{FC105CE7-DB7F-479F-8D26-71403A562D30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19B137-A5E5-4986-8E94-EC0A7013AF4E}" type="pres">
      <dgm:prSet presAssocID="{FC105CE7-DB7F-479F-8D26-71403A562D30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ECE713-87A2-440F-AB15-25AEF3ECF54C}" type="pres">
      <dgm:prSet presAssocID="{FC105CE7-DB7F-479F-8D26-71403A562D30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A181C0-B215-457C-A485-74987C40C9B3}" type="pres">
      <dgm:prSet presAssocID="{FC105CE7-DB7F-479F-8D26-71403A562D30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58FB56-D01C-4DE2-84FF-13646880F3CB}" type="pres">
      <dgm:prSet presAssocID="{FC105CE7-DB7F-479F-8D26-71403A562D30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CB6E06-E82F-4B52-876A-9C0F959B9295}" type="pres">
      <dgm:prSet presAssocID="{FC105CE7-DB7F-479F-8D26-71403A562D30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ABC78C-E15D-45AB-AB6A-02CA685229AD}" type="pres">
      <dgm:prSet presAssocID="{FC105CE7-DB7F-479F-8D26-71403A562D30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18DAD0-9239-41AF-968D-F2F27E050928}" type="pres">
      <dgm:prSet presAssocID="{FC105CE7-DB7F-479F-8D26-71403A562D30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208C5A-AC88-45A9-BE07-4DD6E658E629}" type="pres">
      <dgm:prSet presAssocID="{FC105CE7-DB7F-479F-8D26-71403A562D30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2DB856-53C7-45CF-B80E-2390DFD02005}" srcId="{FC105CE7-DB7F-479F-8D26-71403A562D30}" destId="{9C13C5F3-33F7-48AC-AA2C-4EC68AD87F76}" srcOrd="2" destOrd="0" parTransId="{38A3B414-8970-4ED5-A8D8-6E74EF963DDA}" sibTransId="{5A16A5AD-9D21-4C8D-89CE-7751A132391C}"/>
    <dgm:cxn modelId="{32353877-9CA2-4947-8860-9606D641E25F}" srcId="{FC105CE7-DB7F-479F-8D26-71403A562D30}" destId="{C4C4BC8D-87B8-4166-8E9C-12CA2114B71D}" srcOrd="3" destOrd="0" parTransId="{9FE0965A-7369-4612-B2FE-9D4F730D62C9}" sibTransId="{C39F90D3-CC10-4199-86B5-1DF52AB720C3}"/>
    <dgm:cxn modelId="{5236145E-B4FE-4917-8242-E640ED72050F}" type="presOf" srcId="{FC105CE7-DB7F-479F-8D26-71403A562D30}" destId="{23559B4B-9A36-495A-AD68-AD6D8A7C77B5}" srcOrd="0" destOrd="0" presId="urn:microsoft.com/office/officeart/2005/8/layout/vProcess5"/>
    <dgm:cxn modelId="{5E4DCA8B-FCB0-4DDD-BBF1-CE77BEBED3C5}" type="presOf" srcId="{C4C4BC8D-87B8-4166-8E9C-12CA2114B71D}" destId="{C919B137-A5E5-4986-8E94-EC0A7013AF4E}" srcOrd="0" destOrd="0" presId="urn:microsoft.com/office/officeart/2005/8/layout/vProcess5"/>
    <dgm:cxn modelId="{5AB504A7-19C2-423C-81E7-548DD4C7C295}" type="presOf" srcId="{9C13C5F3-33F7-48AC-AA2C-4EC68AD87F76}" destId="{5618DAD0-9239-41AF-968D-F2F27E050928}" srcOrd="1" destOrd="0" presId="urn:microsoft.com/office/officeart/2005/8/layout/vProcess5"/>
    <dgm:cxn modelId="{05DFA3CB-FEF6-434F-BC86-A38BDB68096D}" type="presOf" srcId="{9C13C5F3-33F7-48AC-AA2C-4EC68AD87F76}" destId="{0F1F8C54-6C5B-42B1-A1DC-83BDE414E196}" srcOrd="0" destOrd="0" presId="urn:microsoft.com/office/officeart/2005/8/layout/vProcess5"/>
    <dgm:cxn modelId="{0A31FB4F-BCCE-4B00-A463-0ECAEBCB0BDA}" type="presOf" srcId="{A705C246-6E86-4990-B651-FBA7B8BC6E4B}" destId="{2CCBDBD5-7C3B-44FE-8BB5-3A4960FDEBC2}" srcOrd="0" destOrd="0" presId="urn:microsoft.com/office/officeart/2005/8/layout/vProcess5"/>
    <dgm:cxn modelId="{E350EDFB-336D-455D-BBE4-C2B376F61DE4}" type="presOf" srcId="{5A16A5AD-9D21-4C8D-89CE-7751A132391C}" destId="{D258FB56-D01C-4DE2-84FF-13646880F3CB}" srcOrd="0" destOrd="0" presId="urn:microsoft.com/office/officeart/2005/8/layout/vProcess5"/>
    <dgm:cxn modelId="{17014B6B-F0DB-4478-A3E5-81C936689AA4}" type="presOf" srcId="{83494B66-EC1A-4188-9B0B-61E4EE609D88}" destId="{F3ECE713-87A2-440F-AB15-25AEF3ECF54C}" srcOrd="0" destOrd="0" presId="urn:microsoft.com/office/officeart/2005/8/layout/vProcess5"/>
    <dgm:cxn modelId="{A18AF58D-6FC0-4F41-AFEB-80FF076218AC}" type="presOf" srcId="{A705C246-6E86-4990-B651-FBA7B8BC6E4B}" destId="{D7CB6E06-E82F-4B52-876A-9C0F959B9295}" srcOrd="1" destOrd="0" presId="urn:microsoft.com/office/officeart/2005/8/layout/vProcess5"/>
    <dgm:cxn modelId="{73459BA6-7EA0-4008-92D9-B5C3899FE320}" type="presOf" srcId="{82958E2C-1B02-48CF-981A-421F06C1F386}" destId="{B4ABC78C-E15D-45AB-AB6A-02CA685229AD}" srcOrd="1" destOrd="0" presId="urn:microsoft.com/office/officeart/2005/8/layout/vProcess5"/>
    <dgm:cxn modelId="{A9D74469-87EC-48AE-9A78-C329A23F743D}" srcId="{FC105CE7-DB7F-479F-8D26-71403A562D30}" destId="{A705C246-6E86-4990-B651-FBA7B8BC6E4B}" srcOrd="0" destOrd="0" parTransId="{73FAA4E9-1BCC-4CFF-8F72-45E6F8B6D98C}" sibTransId="{83494B66-EC1A-4188-9B0B-61E4EE609D88}"/>
    <dgm:cxn modelId="{5C14F28B-1690-4E0E-B509-3175F81401FE}" type="presOf" srcId="{3AB812E5-3EF3-4CB6-82B0-D08654BEF8B2}" destId="{FAA181C0-B215-457C-A485-74987C40C9B3}" srcOrd="0" destOrd="0" presId="urn:microsoft.com/office/officeart/2005/8/layout/vProcess5"/>
    <dgm:cxn modelId="{7A1489EE-688C-42A6-AABE-7D9979FA85E5}" type="presOf" srcId="{C4C4BC8D-87B8-4166-8E9C-12CA2114B71D}" destId="{12208C5A-AC88-45A9-BE07-4DD6E658E629}" srcOrd="1" destOrd="0" presId="urn:microsoft.com/office/officeart/2005/8/layout/vProcess5"/>
    <dgm:cxn modelId="{544727B1-BB86-401C-B26A-174D94AED1EC}" srcId="{FC105CE7-DB7F-479F-8D26-71403A562D30}" destId="{82958E2C-1B02-48CF-981A-421F06C1F386}" srcOrd="1" destOrd="0" parTransId="{59212453-8954-4A14-A32B-2C9CD0B965DD}" sibTransId="{3AB812E5-3EF3-4CB6-82B0-D08654BEF8B2}"/>
    <dgm:cxn modelId="{D24B64FA-F107-4755-B655-F90A5CC921EE}" type="presOf" srcId="{82958E2C-1B02-48CF-981A-421F06C1F386}" destId="{8A55BF80-B8BC-4FEC-8C75-ADD16310FC77}" srcOrd="0" destOrd="0" presId="urn:microsoft.com/office/officeart/2005/8/layout/vProcess5"/>
    <dgm:cxn modelId="{76D10630-F5F4-4C74-838C-69BF6A89A8AA}" type="presParOf" srcId="{23559B4B-9A36-495A-AD68-AD6D8A7C77B5}" destId="{F5BD8763-5F56-4270-AA5C-1386957C8946}" srcOrd="0" destOrd="0" presId="urn:microsoft.com/office/officeart/2005/8/layout/vProcess5"/>
    <dgm:cxn modelId="{F34AD3B9-A27F-41EC-B03E-334CAAB91EA7}" type="presParOf" srcId="{23559B4B-9A36-495A-AD68-AD6D8A7C77B5}" destId="{2CCBDBD5-7C3B-44FE-8BB5-3A4960FDEBC2}" srcOrd="1" destOrd="0" presId="urn:microsoft.com/office/officeart/2005/8/layout/vProcess5"/>
    <dgm:cxn modelId="{883DE53D-9568-47A3-93ED-F4E98F879865}" type="presParOf" srcId="{23559B4B-9A36-495A-AD68-AD6D8A7C77B5}" destId="{8A55BF80-B8BC-4FEC-8C75-ADD16310FC77}" srcOrd="2" destOrd="0" presId="urn:microsoft.com/office/officeart/2005/8/layout/vProcess5"/>
    <dgm:cxn modelId="{A7835F51-75B8-46AE-A833-135CC5AF4376}" type="presParOf" srcId="{23559B4B-9A36-495A-AD68-AD6D8A7C77B5}" destId="{0F1F8C54-6C5B-42B1-A1DC-83BDE414E196}" srcOrd="3" destOrd="0" presId="urn:microsoft.com/office/officeart/2005/8/layout/vProcess5"/>
    <dgm:cxn modelId="{63F9B798-BBC0-4C42-A394-A138CEDE476A}" type="presParOf" srcId="{23559B4B-9A36-495A-AD68-AD6D8A7C77B5}" destId="{C919B137-A5E5-4986-8E94-EC0A7013AF4E}" srcOrd="4" destOrd="0" presId="urn:microsoft.com/office/officeart/2005/8/layout/vProcess5"/>
    <dgm:cxn modelId="{481A53DA-82F9-43BB-9401-1FD02F1D9930}" type="presParOf" srcId="{23559B4B-9A36-495A-AD68-AD6D8A7C77B5}" destId="{F3ECE713-87A2-440F-AB15-25AEF3ECF54C}" srcOrd="5" destOrd="0" presId="urn:microsoft.com/office/officeart/2005/8/layout/vProcess5"/>
    <dgm:cxn modelId="{422E47DA-02D8-4118-B4FE-B9DEF36AD1D7}" type="presParOf" srcId="{23559B4B-9A36-495A-AD68-AD6D8A7C77B5}" destId="{FAA181C0-B215-457C-A485-74987C40C9B3}" srcOrd="6" destOrd="0" presId="urn:microsoft.com/office/officeart/2005/8/layout/vProcess5"/>
    <dgm:cxn modelId="{F0D1065B-2502-44FB-A56C-238B1EE8152F}" type="presParOf" srcId="{23559B4B-9A36-495A-AD68-AD6D8A7C77B5}" destId="{D258FB56-D01C-4DE2-84FF-13646880F3CB}" srcOrd="7" destOrd="0" presId="urn:microsoft.com/office/officeart/2005/8/layout/vProcess5"/>
    <dgm:cxn modelId="{5D334B68-5B10-4557-A00E-1203BC61FF06}" type="presParOf" srcId="{23559B4B-9A36-495A-AD68-AD6D8A7C77B5}" destId="{D7CB6E06-E82F-4B52-876A-9C0F959B9295}" srcOrd="8" destOrd="0" presId="urn:microsoft.com/office/officeart/2005/8/layout/vProcess5"/>
    <dgm:cxn modelId="{E2B3D0EB-1623-4451-B9E2-52DF55AE94CA}" type="presParOf" srcId="{23559B4B-9A36-495A-AD68-AD6D8A7C77B5}" destId="{B4ABC78C-E15D-45AB-AB6A-02CA685229AD}" srcOrd="9" destOrd="0" presId="urn:microsoft.com/office/officeart/2005/8/layout/vProcess5"/>
    <dgm:cxn modelId="{7FE919DC-6FCB-4CDE-A72A-67D016DCE723}" type="presParOf" srcId="{23559B4B-9A36-495A-AD68-AD6D8A7C77B5}" destId="{5618DAD0-9239-41AF-968D-F2F27E050928}" srcOrd="10" destOrd="0" presId="urn:microsoft.com/office/officeart/2005/8/layout/vProcess5"/>
    <dgm:cxn modelId="{5ADB7893-2BA7-4DAF-A604-73DC1F4CCFDB}" type="presParOf" srcId="{23559B4B-9A36-495A-AD68-AD6D8A7C77B5}" destId="{12208C5A-AC88-45A9-BE07-4DD6E658E629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D57190-919B-4125-8EDE-B87F10763C27}" type="doc">
      <dgm:prSet loTypeId="urn:microsoft.com/office/officeart/2005/8/layout/target3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2FCC1E2-9BEB-4540-8AC2-8173D648BF23}">
      <dgm:prSet phldrT="[Текст]"/>
      <dgm:spPr>
        <a:solidFill>
          <a:schemeClr val="accent4">
            <a:lumMod val="60000"/>
            <a:lumOff val="40000"/>
            <a:alpha val="89804"/>
          </a:schemeClr>
        </a:solidFill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DC66DF5D-1D5C-49DF-A977-A393AEF5569E}" type="parTrans" cxnId="{B6A6F1EE-FC00-4E0F-AA40-AD9739287E7B}">
      <dgm:prSet/>
      <dgm:spPr/>
      <dgm:t>
        <a:bodyPr/>
        <a:lstStyle/>
        <a:p>
          <a:endParaRPr lang="ru-RU"/>
        </a:p>
      </dgm:t>
    </dgm:pt>
    <dgm:pt modelId="{3D4AF9CF-7A96-42AD-8096-E63547B60098}" type="sibTrans" cxnId="{B6A6F1EE-FC00-4E0F-AA40-AD9739287E7B}">
      <dgm:prSet/>
      <dgm:spPr/>
      <dgm:t>
        <a:bodyPr/>
        <a:lstStyle/>
        <a:p>
          <a:endParaRPr lang="ru-RU"/>
        </a:p>
      </dgm:t>
    </dgm:pt>
    <dgm:pt modelId="{BA54AD1B-F187-40EF-8812-6CAF4F961F80}">
      <dgm:prSet phldrT="[Текст]"/>
      <dgm:spPr>
        <a:solidFill>
          <a:srgbClr val="00B0F0">
            <a:alpha val="90000"/>
          </a:srgbClr>
        </a:solidFill>
      </dgm:spPr>
      <dgm:t>
        <a:bodyPr/>
        <a:lstStyle/>
        <a:p>
          <a:endParaRPr lang="ru-RU" dirty="0"/>
        </a:p>
      </dgm:t>
    </dgm:pt>
    <dgm:pt modelId="{1D8D9845-64D8-4575-BA33-5A4BFA2DE555}" type="parTrans" cxnId="{CA38B878-F758-42C2-94EA-B318394EED58}">
      <dgm:prSet/>
      <dgm:spPr/>
      <dgm:t>
        <a:bodyPr/>
        <a:lstStyle/>
        <a:p>
          <a:endParaRPr lang="ru-RU"/>
        </a:p>
      </dgm:t>
    </dgm:pt>
    <dgm:pt modelId="{10E05FCF-A099-4727-82B5-84589DAC1B7F}" type="sibTrans" cxnId="{CA38B878-F758-42C2-94EA-B318394EED58}">
      <dgm:prSet/>
      <dgm:spPr/>
      <dgm:t>
        <a:bodyPr/>
        <a:lstStyle/>
        <a:p>
          <a:endParaRPr lang="ru-RU"/>
        </a:p>
      </dgm:t>
    </dgm:pt>
    <dgm:pt modelId="{B922D612-83A0-4EB9-BE57-3E27140CAF71}">
      <dgm:prSet phldrT="[Текст]"/>
      <dgm:spPr>
        <a:solidFill>
          <a:srgbClr val="0070C0">
            <a:alpha val="90000"/>
          </a:srgbClr>
        </a:solidFill>
      </dgm:spPr>
      <dgm:t>
        <a:bodyPr/>
        <a:lstStyle/>
        <a:p>
          <a:endParaRPr lang="ru-RU" dirty="0"/>
        </a:p>
      </dgm:t>
    </dgm:pt>
    <dgm:pt modelId="{AA11C083-BE47-4027-8DD4-517BF2EBD5EE}" type="parTrans" cxnId="{E0079D3D-859A-4585-80A6-16541AD3A9F5}">
      <dgm:prSet/>
      <dgm:spPr/>
      <dgm:t>
        <a:bodyPr/>
        <a:lstStyle/>
        <a:p>
          <a:endParaRPr lang="ru-RU"/>
        </a:p>
      </dgm:t>
    </dgm:pt>
    <dgm:pt modelId="{969121CB-5965-4734-B09E-51C37E27A20B}" type="sibTrans" cxnId="{E0079D3D-859A-4585-80A6-16541AD3A9F5}">
      <dgm:prSet/>
      <dgm:spPr/>
      <dgm:t>
        <a:bodyPr/>
        <a:lstStyle/>
        <a:p>
          <a:endParaRPr lang="ru-RU"/>
        </a:p>
      </dgm:t>
    </dgm:pt>
    <dgm:pt modelId="{7114A3C4-D1D6-4AAC-9267-FC3226A8B8B4}">
      <dgm:prSet phldrT="[Текст]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endParaRPr lang="ru-RU" dirty="0"/>
        </a:p>
      </dgm:t>
    </dgm:pt>
    <dgm:pt modelId="{917F0151-D939-4610-956C-1F3426192EC8}" type="parTrans" cxnId="{955B217D-D1A9-4335-B50D-9EC5923A0B67}">
      <dgm:prSet/>
      <dgm:spPr/>
      <dgm:t>
        <a:bodyPr/>
        <a:lstStyle/>
        <a:p>
          <a:endParaRPr lang="ru-RU"/>
        </a:p>
      </dgm:t>
    </dgm:pt>
    <dgm:pt modelId="{9655C809-3831-4E57-B836-F2D7E0AF00BE}" type="sibTrans" cxnId="{955B217D-D1A9-4335-B50D-9EC5923A0B67}">
      <dgm:prSet/>
      <dgm:spPr/>
      <dgm:t>
        <a:bodyPr/>
        <a:lstStyle/>
        <a:p>
          <a:endParaRPr lang="ru-RU"/>
        </a:p>
      </dgm:t>
    </dgm:pt>
    <dgm:pt modelId="{10DFE757-EA4C-42B3-8A23-B3FE87FE9AF0}" type="pres">
      <dgm:prSet presAssocID="{6CD57190-919B-4125-8EDE-B87F10763C2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A05F0C-2DAE-4516-BF1E-35C495C3F36E}" type="pres">
      <dgm:prSet presAssocID="{E2FCC1E2-9BEB-4540-8AC2-8173D648BF23}" presName="circle1" presStyleLbl="node1" presStyleIdx="0" presStyleCnt="4"/>
      <dgm:spPr>
        <a:solidFill>
          <a:schemeClr val="accent4">
            <a:lumMod val="60000"/>
            <a:lumOff val="40000"/>
          </a:schemeClr>
        </a:solidFill>
      </dgm:spPr>
    </dgm:pt>
    <dgm:pt modelId="{9CC8F429-D9C2-41CD-ABA9-C8E5DC992DCA}" type="pres">
      <dgm:prSet presAssocID="{E2FCC1E2-9BEB-4540-8AC2-8173D648BF23}" presName="space" presStyleCnt="0"/>
      <dgm:spPr/>
    </dgm:pt>
    <dgm:pt modelId="{9D5E177D-625F-4BEC-8F8D-E1295A754DF7}" type="pres">
      <dgm:prSet presAssocID="{E2FCC1E2-9BEB-4540-8AC2-8173D648BF23}" presName="rect1" presStyleLbl="alignAcc1" presStyleIdx="0" presStyleCnt="4"/>
      <dgm:spPr/>
      <dgm:t>
        <a:bodyPr/>
        <a:lstStyle/>
        <a:p>
          <a:endParaRPr lang="ru-RU"/>
        </a:p>
      </dgm:t>
    </dgm:pt>
    <dgm:pt modelId="{9F6D1511-00E8-430D-88E8-7F53FCC38F75}" type="pres">
      <dgm:prSet presAssocID="{7114A3C4-D1D6-4AAC-9267-FC3226A8B8B4}" presName="vertSpace2" presStyleLbl="node1" presStyleIdx="0" presStyleCnt="4"/>
      <dgm:spPr/>
    </dgm:pt>
    <dgm:pt modelId="{F946CFC2-4481-4DC8-9940-2466016E4EC9}" type="pres">
      <dgm:prSet presAssocID="{7114A3C4-D1D6-4AAC-9267-FC3226A8B8B4}" presName="circle2" presStyleLbl="node1" presStyleIdx="1" presStyleCnt="4"/>
      <dgm:spPr>
        <a:solidFill>
          <a:schemeClr val="accent1">
            <a:lumMod val="60000"/>
            <a:lumOff val="40000"/>
          </a:schemeClr>
        </a:solidFill>
      </dgm:spPr>
    </dgm:pt>
    <dgm:pt modelId="{10CAEA01-055B-45B9-A287-D8A4B19698D7}" type="pres">
      <dgm:prSet presAssocID="{7114A3C4-D1D6-4AAC-9267-FC3226A8B8B4}" presName="rect2" presStyleLbl="alignAcc1" presStyleIdx="1" presStyleCnt="4"/>
      <dgm:spPr/>
      <dgm:t>
        <a:bodyPr/>
        <a:lstStyle/>
        <a:p>
          <a:endParaRPr lang="ru-RU"/>
        </a:p>
      </dgm:t>
    </dgm:pt>
    <dgm:pt modelId="{147A7E70-6DCB-44EF-BF38-E32AD8EEFA4F}" type="pres">
      <dgm:prSet presAssocID="{B922D612-83A0-4EB9-BE57-3E27140CAF71}" presName="vertSpace3" presStyleLbl="node1" presStyleIdx="1" presStyleCnt="4"/>
      <dgm:spPr/>
    </dgm:pt>
    <dgm:pt modelId="{AD89E1D3-327E-481A-9696-03DBA961C42B}" type="pres">
      <dgm:prSet presAssocID="{B922D612-83A0-4EB9-BE57-3E27140CAF71}" presName="circle3" presStyleLbl="node1" presStyleIdx="2" presStyleCnt="4"/>
      <dgm:spPr>
        <a:solidFill>
          <a:srgbClr val="0070C0"/>
        </a:solidFill>
      </dgm:spPr>
    </dgm:pt>
    <dgm:pt modelId="{F786E560-A893-4978-B1B9-67C85B5E0797}" type="pres">
      <dgm:prSet presAssocID="{B922D612-83A0-4EB9-BE57-3E27140CAF71}" presName="rect3" presStyleLbl="alignAcc1" presStyleIdx="2" presStyleCnt="4"/>
      <dgm:spPr/>
      <dgm:t>
        <a:bodyPr/>
        <a:lstStyle/>
        <a:p>
          <a:endParaRPr lang="ru-RU"/>
        </a:p>
      </dgm:t>
    </dgm:pt>
    <dgm:pt modelId="{33D714B3-FB83-4C7D-A1FE-5B9B74DD33F4}" type="pres">
      <dgm:prSet presAssocID="{BA54AD1B-F187-40EF-8812-6CAF4F961F80}" presName="vertSpace4" presStyleLbl="node1" presStyleIdx="2" presStyleCnt="4"/>
      <dgm:spPr/>
    </dgm:pt>
    <dgm:pt modelId="{02BD5A82-EDB9-499A-813C-E7CF9062C74D}" type="pres">
      <dgm:prSet presAssocID="{BA54AD1B-F187-40EF-8812-6CAF4F961F80}" presName="circle4" presStyleLbl="node1" presStyleIdx="3" presStyleCnt="4"/>
      <dgm:spPr>
        <a:solidFill>
          <a:srgbClr val="00B0F0"/>
        </a:solidFill>
      </dgm:spPr>
    </dgm:pt>
    <dgm:pt modelId="{8DE15D14-3F94-4118-8036-610772E7CF5A}" type="pres">
      <dgm:prSet presAssocID="{BA54AD1B-F187-40EF-8812-6CAF4F961F80}" presName="rect4" presStyleLbl="alignAcc1" presStyleIdx="3" presStyleCnt="4"/>
      <dgm:spPr/>
      <dgm:t>
        <a:bodyPr/>
        <a:lstStyle/>
        <a:p>
          <a:endParaRPr lang="ru-RU"/>
        </a:p>
      </dgm:t>
    </dgm:pt>
    <dgm:pt modelId="{81095C44-61BD-4892-9100-AAF9377350D7}" type="pres">
      <dgm:prSet presAssocID="{E2FCC1E2-9BEB-4540-8AC2-8173D648BF23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4E347F-36EA-4FAA-B70F-AD7E2B028B4F}" type="pres">
      <dgm:prSet presAssocID="{7114A3C4-D1D6-4AAC-9267-FC3226A8B8B4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0ED150-ED03-44B3-A82E-66FA14DA0C9E}" type="pres">
      <dgm:prSet presAssocID="{B922D612-83A0-4EB9-BE57-3E27140CAF71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7FF8BD-4615-420A-9150-7826FED49437}" type="pres">
      <dgm:prSet presAssocID="{BA54AD1B-F187-40EF-8812-6CAF4F961F80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7CEB7B-269F-4D36-8D71-A934E1071700}" type="presOf" srcId="{7114A3C4-D1D6-4AAC-9267-FC3226A8B8B4}" destId="{364E347F-36EA-4FAA-B70F-AD7E2B028B4F}" srcOrd="1" destOrd="0" presId="urn:microsoft.com/office/officeart/2005/8/layout/target3"/>
    <dgm:cxn modelId="{E0079D3D-859A-4585-80A6-16541AD3A9F5}" srcId="{6CD57190-919B-4125-8EDE-B87F10763C27}" destId="{B922D612-83A0-4EB9-BE57-3E27140CAF71}" srcOrd="2" destOrd="0" parTransId="{AA11C083-BE47-4027-8DD4-517BF2EBD5EE}" sibTransId="{969121CB-5965-4734-B09E-51C37E27A20B}"/>
    <dgm:cxn modelId="{CA38B878-F758-42C2-94EA-B318394EED58}" srcId="{6CD57190-919B-4125-8EDE-B87F10763C27}" destId="{BA54AD1B-F187-40EF-8812-6CAF4F961F80}" srcOrd="3" destOrd="0" parTransId="{1D8D9845-64D8-4575-BA33-5A4BFA2DE555}" sibTransId="{10E05FCF-A099-4727-82B5-84589DAC1B7F}"/>
    <dgm:cxn modelId="{C64C3FA6-DDC6-4CB3-9A10-D7C2ED7D9A82}" type="presOf" srcId="{E2FCC1E2-9BEB-4540-8AC2-8173D648BF23}" destId="{81095C44-61BD-4892-9100-AAF9377350D7}" srcOrd="1" destOrd="0" presId="urn:microsoft.com/office/officeart/2005/8/layout/target3"/>
    <dgm:cxn modelId="{E92D92A0-7305-416A-B183-90FEFFA10368}" type="presOf" srcId="{BA54AD1B-F187-40EF-8812-6CAF4F961F80}" destId="{8DE15D14-3F94-4118-8036-610772E7CF5A}" srcOrd="0" destOrd="0" presId="urn:microsoft.com/office/officeart/2005/8/layout/target3"/>
    <dgm:cxn modelId="{4444AE0F-E852-4F7A-A8CE-077DE181DAD1}" type="presOf" srcId="{B922D612-83A0-4EB9-BE57-3E27140CAF71}" destId="{710ED150-ED03-44B3-A82E-66FA14DA0C9E}" srcOrd="1" destOrd="0" presId="urn:microsoft.com/office/officeart/2005/8/layout/target3"/>
    <dgm:cxn modelId="{955B217D-D1A9-4335-B50D-9EC5923A0B67}" srcId="{6CD57190-919B-4125-8EDE-B87F10763C27}" destId="{7114A3C4-D1D6-4AAC-9267-FC3226A8B8B4}" srcOrd="1" destOrd="0" parTransId="{917F0151-D939-4610-956C-1F3426192EC8}" sibTransId="{9655C809-3831-4E57-B836-F2D7E0AF00BE}"/>
    <dgm:cxn modelId="{DEA2E577-E142-4EC3-8FC2-1DE2444E3009}" type="presOf" srcId="{B922D612-83A0-4EB9-BE57-3E27140CAF71}" destId="{F786E560-A893-4978-B1B9-67C85B5E0797}" srcOrd="0" destOrd="0" presId="urn:microsoft.com/office/officeart/2005/8/layout/target3"/>
    <dgm:cxn modelId="{2CDD48D8-7FE0-40A5-BD01-2DCAFAEB653A}" type="presOf" srcId="{7114A3C4-D1D6-4AAC-9267-FC3226A8B8B4}" destId="{10CAEA01-055B-45B9-A287-D8A4B19698D7}" srcOrd="0" destOrd="0" presId="urn:microsoft.com/office/officeart/2005/8/layout/target3"/>
    <dgm:cxn modelId="{76E8756E-7A99-4B46-A053-C9AEC43EAB8D}" type="presOf" srcId="{BA54AD1B-F187-40EF-8812-6CAF4F961F80}" destId="{C57FF8BD-4615-420A-9150-7826FED49437}" srcOrd="1" destOrd="0" presId="urn:microsoft.com/office/officeart/2005/8/layout/target3"/>
    <dgm:cxn modelId="{C98E8500-528B-4F9A-B0A1-93C40ACC34EA}" type="presOf" srcId="{E2FCC1E2-9BEB-4540-8AC2-8173D648BF23}" destId="{9D5E177D-625F-4BEC-8F8D-E1295A754DF7}" srcOrd="0" destOrd="0" presId="urn:microsoft.com/office/officeart/2005/8/layout/target3"/>
    <dgm:cxn modelId="{D95FA3D6-B70B-42A2-A315-1D3649EDBBEB}" type="presOf" srcId="{6CD57190-919B-4125-8EDE-B87F10763C27}" destId="{10DFE757-EA4C-42B3-8A23-B3FE87FE9AF0}" srcOrd="0" destOrd="0" presId="urn:microsoft.com/office/officeart/2005/8/layout/target3"/>
    <dgm:cxn modelId="{B6A6F1EE-FC00-4E0F-AA40-AD9739287E7B}" srcId="{6CD57190-919B-4125-8EDE-B87F10763C27}" destId="{E2FCC1E2-9BEB-4540-8AC2-8173D648BF23}" srcOrd="0" destOrd="0" parTransId="{DC66DF5D-1D5C-49DF-A977-A393AEF5569E}" sibTransId="{3D4AF9CF-7A96-42AD-8096-E63547B60098}"/>
    <dgm:cxn modelId="{4EAD3173-8743-4F27-99AD-666D635AE3CC}" type="presParOf" srcId="{10DFE757-EA4C-42B3-8A23-B3FE87FE9AF0}" destId="{C4A05F0C-2DAE-4516-BF1E-35C495C3F36E}" srcOrd="0" destOrd="0" presId="urn:microsoft.com/office/officeart/2005/8/layout/target3"/>
    <dgm:cxn modelId="{E43C2BA1-0FF9-4D43-892B-9930C0681639}" type="presParOf" srcId="{10DFE757-EA4C-42B3-8A23-B3FE87FE9AF0}" destId="{9CC8F429-D9C2-41CD-ABA9-C8E5DC992DCA}" srcOrd="1" destOrd="0" presId="urn:microsoft.com/office/officeart/2005/8/layout/target3"/>
    <dgm:cxn modelId="{257A98FA-407B-47A4-81D5-6CFBF79BEB1E}" type="presParOf" srcId="{10DFE757-EA4C-42B3-8A23-B3FE87FE9AF0}" destId="{9D5E177D-625F-4BEC-8F8D-E1295A754DF7}" srcOrd="2" destOrd="0" presId="urn:microsoft.com/office/officeart/2005/8/layout/target3"/>
    <dgm:cxn modelId="{2CCF75BB-BC89-4FF4-853B-E2990406562F}" type="presParOf" srcId="{10DFE757-EA4C-42B3-8A23-B3FE87FE9AF0}" destId="{9F6D1511-00E8-430D-88E8-7F53FCC38F75}" srcOrd="3" destOrd="0" presId="urn:microsoft.com/office/officeart/2005/8/layout/target3"/>
    <dgm:cxn modelId="{0FFEAD6B-29E5-4B28-940C-E6A1A1ACAD43}" type="presParOf" srcId="{10DFE757-EA4C-42B3-8A23-B3FE87FE9AF0}" destId="{F946CFC2-4481-4DC8-9940-2466016E4EC9}" srcOrd="4" destOrd="0" presId="urn:microsoft.com/office/officeart/2005/8/layout/target3"/>
    <dgm:cxn modelId="{B56BEA6C-8317-44C2-A918-B1F43B312BF9}" type="presParOf" srcId="{10DFE757-EA4C-42B3-8A23-B3FE87FE9AF0}" destId="{10CAEA01-055B-45B9-A287-D8A4B19698D7}" srcOrd="5" destOrd="0" presId="urn:microsoft.com/office/officeart/2005/8/layout/target3"/>
    <dgm:cxn modelId="{ACD16DE3-D9D3-405A-90CB-5FC935A2B1AD}" type="presParOf" srcId="{10DFE757-EA4C-42B3-8A23-B3FE87FE9AF0}" destId="{147A7E70-6DCB-44EF-BF38-E32AD8EEFA4F}" srcOrd="6" destOrd="0" presId="urn:microsoft.com/office/officeart/2005/8/layout/target3"/>
    <dgm:cxn modelId="{B8C3195E-C277-45C0-B4BC-E5240F31487C}" type="presParOf" srcId="{10DFE757-EA4C-42B3-8A23-B3FE87FE9AF0}" destId="{AD89E1D3-327E-481A-9696-03DBA961C42B}" srcOrd="7" destOrd="0" presId="urn:microsoft.com/office/officeart/2005/8/layout/target3"/>
    <dgm:cxn modelId="{A6108187-0A7B-4BC4-85CE-2F84D8F397A2}" type="presParOf" srcId="{10DFE757-EA4C-42B3-8A23-B3FE87FE9AF0}" destId="{F786E560-A893-4978-B1B9-67C85B5E0797}" srcOrd="8" destOrd="0" presId="urn:microsoft.com/office/officeart/2005/8/layout/target3"/>
    <dgm:cxn modelId="{A234CB32-A9B7-4613-AA79-68C44F289FD8}" type="presParOf" srcId="{10DFE757-EA4C-42B3-8A23-B3FE87FE9AF0}" destId="{33D714B3-FB83-4C7D-A1FE-5B9B74DD33F4}" srcOrd="9" destOrd="0" presId="urn:microsoft.com/office/officeart/2005/8/layout/target3"/>
    <dgm:cxn modelId="{3BC27DA6-E6AE-4AC7-B4BC-8313FEBA1B7B}" type="presParOf" srcId="{10DFE757-EA4C-42B3-8A23-B3FE87FE9AF0}" destId="{02BD5A82-EDB9-499A-813C-E7CF9062C74D}" srcOrd="10" destOrd="0" presId="urn:microsoft.com/office/officeart/2005/8/layout/target3"/>
    <dgm:cxn modelId="{C7031F09-A0D9-436C-A74C-4813AC1BD8A4}" type="presParOf" srcId="{10DFE757-EA4C-42B3-8A23-B3FE87FE9AF0}" destId="{8DE15D14-3F94-4118-8036-610772E7CF5A}" srcOrd="11" destOrd="0" presId="urn:microsoft.com/office/officeart/2005/8/layout/target3"/>
    <dgm:cxn modelId="{B578FA91-93AD-4167-8382-9EB83EE62432}" type="presParOf" srcId="{10DFE757-EA4C-42B3-8A23-B3FE87FE9AF0}" destId="{81095C44-61BD-4892-9100-AAF9377350D7}" srcOrd="12" destOrd="0" presId="urn:microsoft.com/office/officeart/2005/8/layout/target3"/>
    <dgm:cxn modelId="{F24EE952-9813-4474-AD7D-5C05ACC21591}" type="presParOf" srcId="{10DFE757-EA4C-42B3-8A23-B3FE87FE9AF0}" destId="{364E347F-36EA-4FAA-B70F-AD7E2B028B4F}" srcOrd="13" destOrd="0" presId="urn:microsoft.com/office/officeart/2005/8/layout/target3"/>
    <dgm:cxn modelId="{65B4DD80-B35A-4EB6-8B74-45D282E51316}" type="presParOf" srcId="{10DFE757-EA4C-42B3-8A23-B3FE87FE9AF0}" destId="{710ED150-ED03-44B3-A82E-66FA14DA0C9E}" srcOrd="14" destOrd="0" presId="urn:microsoft.com/office/officeart/2005/8/layout/target3"/>
    <dgm:cxn modelId="{980E2BE8-6B90-43FB-B57E-C13050739D37}" type="presParOf" srcId="{10DFE757-EA4C-42B3-8A23-B3FE87FE9AF0}" destId="{C57FF8BD-4615-420A-9150-7826FED49437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D57190-919B-4125-8EDE-B87F10763C27}" type="doc">
      <dgm:prSet loTypeId="urn:microsoft.com/office/officeart/2005/8/layout/target3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0DFE757-EA4C-42B3-8A23-B3FE87FE9AF0}" type="pres">
      <dgm:prSet presAssocID="{6CD57190-919B-4125-8EDE-B87F10763C2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5A795C0F-C598-4287-AC60-BE3C5861B6B8}" type="presOf" srcId="{6CD57190-919B-4125-8EDE-B87F10763C27}" destId="{10DFE757-EA4C-42B3-8A23-B3FE87FE9AF0}" srcOrd="0" destOrd="0" presId="urn:microsoft.com/office/officeart/2005/8/layout/target3"/>
  </dgm:cxnLst>
  <dgm:bg>
    <a:solidFill>
      <a:schemeClr val="bg1">
        <a:lumMod val="85000"/>
        <a:alpha val="76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C105CE7-DB7F-479F-8D26-71403A562D30}" type="doc">
      <dgm:prSet loTypeId="urn:microsoft.com/office/officeart/2005/8/layout/vProcess5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705C246-6E86-4990-B651-FBA7B8BC6E4B}">
      <dgm:prSet phldrT="[Текст]"/>
      <dgm:spPr/>
      <dgm:t>
        <a:bodyPr/>
        <a:lstStyle/>
        <a:p>
          <a:pPr algn="just"/>
          <a:r>
            <a:rPr lang="ru-RU" dirty="0" smtClean="0"/>
            <a:t>Реализация поручений Указа Президента РФ № 597 от 7 мая 2012 г. по оплате труда работников бюджетной сферы, включенных в «дорожные карты». Среднемесячная заработная плата таких работников определена с учетом изменений социально-экономических условий и подходов при принятии решений по повышению оплаты труда на федеральном уровне.</a:t>
          </a:r>
          <a:endParaRPr lang="ru-RU" dirty="0"/>
        </a:p>
      </dgm:t>
    </dgm:pt>
    <dgm:pt modelId="{73FAA4E9-1BCC-4CFF-8F72-45E6F8B6D98C}" type="parTrans" cxnId="{A9D74469-87EC-48AE-9A78-C329A23F743D}">
      <dgm:prSet/>
      <dgm:spPr/>
      <dgm:t>
        <a:bodyPr/>
        <a:lstStyle/>
        <a:p>
          <a:endParaRPr lang="ru-RU"/>
        </a:p>
      </dgm:t>
    </dgm:pt>
    <dgm:pt modelId="{83494B66-EC1A-4188-9B0B-61E4EE609D88}" type="sibTrans" cxnId="{A9D74469-87EC-48AE-9A78-C329A23F743D}">
      <dgm:prSet/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C4C4BC8D-87B8-4166-8E9C-12CA2114B71D}">
      <dgm:prSet phldrT="[Текст]"/>
      <dgm:spPr/>
      <dgm:t>
        <a:bodyPr/>
        <a:lstStyle/>
        <a:p>
          <a:pPr algn="l"/>
          <a:r>
            <a:rPr lang="ru-RU" dirty="0" smtClean="0"/>
            <a:t>Индексация расходов бюджета 2017-2019 годы не предусматривается.</a:t>
          </a:r>
          <a:endParaRPr lang="ru-RU" dirty="0"/>
        </a:p>
      </dgm:t>
    </dgm:pt>
    <dgm:pt modelId="{9FE0965A-7369-4612-B2FE-9D4F730D62C9}" type="parTrans" cxnId="{32353877-9CA2-4947-8860-9606D641E25F}">
      <dgm:prSet/>
      <dgm:spPr/>
      <dgm:t>
        <a:bodyPr/>
        <a:lstStyle/>
        <a:p>
          <a:endParaRPr lang="ru-RU"/>
        </a:p>
      </dgm:t>
    </dgm:pt>
    <dgm:pt modelId="{C39F90D3-CC10-4199-86B5-1DF52AB720C3}" type="sibTrans" cxnId="{32353877-9CA2-4947-8860-9606D641E25F}">
      <dgm:prSet/>
      <dgm:spPr/>
      <dgm:t>
        <a:bodyPr/>
        <a:lstStyle/>
        <a:p>
          <a:endParaRPr lang="ru-RU"/>
        </a:p>
      </dgm:t>
    </dgm:pt>
    <dgm:pt modelId="{82958E2C-1B02-48CF-981A-421F06C1F386}">
      <dgm:prSet phldrT="[Текст]"/>
      <dgm:spPr/>
      <dgm:t>
        <a:bodyPr/>
        <a:lstStyle/>
        <a:p>
          <a:pPr algn="just"/>
          <a:r>
            <a:rPr lang="ru-RU" dirty="0" smtClean="0"/>
            <a:t>Оплата труда муниципальных служащих определена в пределах норматива формирования расходов на оплату труда выборных должностных лиц местного самоуправления, осуществляющих свои полномочия на постоянной основе, муниципальных служащих.</a:t>
          </a:r>
          <a:endParaRPr lang="ru-RU" dirty="0"/>
        </a:p>
      </dgm:t>
    </dgm:pt>
    <dgm:pt modelId="{59212453-8954-4A14-A32B-2C9CD0B965DD}" type="parTrans" cxnId="{544727B1-BB86-401C-B26A-174D94AED1EC}">
      <dgm:prSet/>
      <dgm:spPr/>
      <dgm:t>
        <a:bodyPr/>
        <a:lstStyle/>
        <a:p>
          <a:endParaRPr lang="ru-RU"/>
        </a:p>
      </dgm:t>
    </dgm:pt>
    <dgm:pt modelId="{3AB812E5-3EF3-4CB6-82B0-D08654BEF8B2}" type="sibTrans" cxnId="{544727B1-BB86-401C-B26A-174D94AED1EC}">
      <dgm:prSet/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9C13C5F3-33F7-48AC-AA2C-4EC68AD87F76}">
      <dgm:prSet phldrT="[Текст]"/>
      <dgm:spPr/>
      <dgm:t>
        <a:bodyPr/>
        <a:lstStyle/>
        <a:p>
          <a:pPr algn="just"/>
          <a:r>
            <a:rPr lang="ru-RU" dirty="0" smtClean="0"/>
            <a:t>Расходы на оплату труда и начисления на оплату труда работникам бюджетной сферы, которые не отражаются в «дорожных картах» предусмотрены без  повышения.</a:t>
          </a:r>
          <a:endParaRPr lang="ru-RU" dirty="0"/>
        </a:p>
      </dgm:t>
    </dgm:pt>
    <dgm:pt modelId="{38A3B414-8970-4ED5-A8D8-6E74EF963DDA}" type="parTrans" cxnId="{8A2DB856-53C7-45CF-B80E-2390DFD02005}">
      <dgm:prSet/>
      <dgm:spPr/>
      <dgm:t>
        <a:bodyPr/>
        <a:lstStyle/>
        <a:p>
          <a:endParaRPr lang="ru-RU"/>
        </a:p>
      </dgm:t>
    </dgm:pt>
    <dgm:pt modelId="{5A16A5AD-9D21-4C8D-89CE-7751A132391C}" type="sibTrans" cxnId="{8A2DB856-53C7-45CF-B80E-2390DFD02005}">
      <dgm:prSet/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23559B4B-9A36-495A-AD68-AD6D8A7C77B5}" type="pres">
      <dgm:prSet presAssocID="{FC105CE7-DB7F-479F-8D26-71403A562D3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BD8763-5F56-4270-AA5C-1386957C8946}" type="pres">
      <dgm:prSet presAssocID="{FC105CE7-DB7F-479F-8D26-71403A562D30}" presName="dummyMaxCanvas" presStyleCnt="0">
        <dgm:presLayoutVars/>
      </dgm:prSet>
      <dgm:spPr/>
    </dgm:pt>
    <dgm:pt modelId="{2CCBDBD5-7C3B-44FE-8BB5-3A4960FDEBC2}" type="pres">
      <dgm:prSet presAssocID="{FC105CE7-DB7F-479F-8D26-71403A562D30}" presName="FourNodes_1" presStyleLbl="node1" presStyleIdx="0" presStyleCnt="4" custScaleX="1127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55BF80-B8BC-4FEC-8C75-ADD16310FC77}" type="pres">
      <dgm:prSet presAssocID="{FC105CE7-DB7F-479F-8D26-71403A562D30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1F8C54-6C5B-42B1-A1DC-83BDE414E196}" type="pres">
      <dgm:prSet presAssocID="{FC105CE7-DB7F-479F-8D26-71403A562D30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19B137-A5E5-4986-8E94-EC0A7013AF4E}" type="pres">
      <dgm:prSet presAssocID="{FC105CE7-DB7F-479F-8D26-71403A562D30}" presName="FourNodes_4" presStyleLbl="node1" presStyleIdx="3" presStyleCnt="4" custLinFactNeighborX="-1365" custLinFactNeighborY="-10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ECE713-87A2-440F-AB15-25AEF3ECF54C}" type="pres">
      <dgm:prSet presAssocID="{FC105CE7-DB7F-479F-8D26-71403A562D30}" presName="FourConn_1-2" presStyleLbl="fgAccFollowNode1" presStyleIdx="0" presStyleCnt="3" custLinFactX="100000" custLinFactNeighborX="101010" custLinFactNeighborY="-789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A181C0-B215-457C-A485-74987C40C9B3}" type="pres">
      <dgm:prSet presAssocID="{FC105CE7-DB7F-479F-8D26-71403A562D30}" presName="FourConn_2-3" presStyleLbl="fgAccFollowNode1" presStyleIdx="1" presStyleCnt="3" custLinFactX="21620" custLinFactY="-5400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58FB56-D01C-4DE2-84FF-13646880F3CB}" type="pres">
      <dgm:prSet presAssocID="{FC105CE7-DB7F-479F-8D26-71403A562D30}" presName="FourConn_3-4" presStyleLbl="fgAccFollowNode1" presStyleIdx="2" presStyleCnt="3" custLinFactY="-100000" custLinFactNeighborX="90029" custLinFactNeighborY="-1386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CB6E06-E82F-4B52-876A-9C0F959B9295}" type="pres">
      <dgm:prSet presAssocID="{FC105CE7-DB7F-479F-8D26-71403A562D30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ABC78C-E15D-45AB-AB6A-02CA685229AD}" type="pres">
      <dgm:prSet presAssocID="{FC105CE7-DB7F-479F-8D26-71403A562D30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18DAD0-9239-41AF-968D-F2F27E050928}" type="pres">
      <dgm:prSet presAssocID="{FC105CE7-DB7F-479F-8D26-71403A562D30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208C5A-AC88-45A9-BE07-4DD6E658E629}" type="pres">
      <dgm:prSet presAssocID="{FC105CE7-DB7F-479F-8D26-71403A562D30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AEDBBE-08F4-43F4-98A0-B3D5EDB189F1}" type="presOf" srcId="{9C13C5F3-33F7-48AC-AA2C-4EC68AD87F76}" destId="{0F1F8C54-6C5B-42B1-A1DC-83BDE414E196}" srcOrd="0" destOrd="0" presId="urn:microsoft.com/office/officeart/2005/8/layout/vProcess5"/>
    <dgm:cxn modelId="{15E47C1E-A925-4EA9-BB23-0EC81EB450E3}" type="presOf" srcId="{82958E2C-1B02-48CF-981A-421F06C1F386}" destId="{8A55BF80-B8BC-4FEC-8C75-ADD16310FC77}" srcOrd="0" destOrd="0" presId="urn:microsoft.com/office/officeart/2005/8/layout/vProcess5"/>
    <dgm:cxn modelId="{544727B1-BB86-401C-B26A-174D94AED1EC}" srcId="{FC105CE7-DB7F-479F-8D26-71403A562D30}" destId="{82958E2C-1B02-48CF-981A-421F06C1F386}" srcOrd="1" destOrd="0" parTransId="{59212453-8954-4A14-A32B-2C9CD0B965DD}" sibTransId="{3AB812E5-3EF3-4CB6-82B0-D08654BEF8B2}"/>
    <dgm:cxn modelId="{AA397155-3205-4DC9-B462-1CB3E9712656}" type="presOf" srcId="{83494B66-EC1A-4188-9B0B-61E4EE609D88}" destId="{F3ECE713-87A2-440F-AB15-25AEF3ECF54C}" srcOrd="0" destOrd="0" presId="urn:microsoft.com/office/officeart/2005/8/layout/vProcess5"/>
    <dgm:cxn modelId="{7B328321-742A-4C67-BBB1-F246DE4EC6DD}" type="presOf" srcId="{5A16A5AD-9D21-4C8D-89CE-7751A132391C}" destId="{D258FB56-D01C-4DE2-84FF-13646880F3CB}" srcOrd="0" destOrd="0" presId="urn:microsoft.com/office/officeart/2005/8/layout/vProcess5"/>
    <dgm:cxn modelId="{C991F171-FAE3-4B83-8EBF-D1B16E8BDB1C}" type="presOf" srcId="{FC105CE7-DB7F-479F-8D26-71403A562D30}" destId="{23559B4B-9A36-495A-AD68-AD6D8A7C77B5}" srcOrd="0" destOrd="0" presId="urn:microsoft.com/office/officeart/2005/8/layout/vProcess5"/>
    <dgm:cxn modelId="{D623B949-C38E-4A09-AAF9-9048B7ACAEB2}" type="presOf" srcId="{C4C4BC8D-87B8-4166-8E9C-12CA2114B71D}" destId="{C919B137-A5E5-4986-8E94-EC0A7013AF4E}" srcOrd="0" destOrd="0" presId="urn:microsoft.com/office/officeart/2005/8/layout/vProcess5"/>
    <dgm:cxn modelId="{600D0CA4-A2F9-4929-BE8F-62627193C15F}" type="presOf" srcId="{A705C246-6E86-4990-B651-FBA7B8BC6E4B}" destId="{D7CB6E06-E82F-4B52-876A-9C0F959B9295}" srcOrd="1" destOrd="0" presId="urn:microsoft.com/office/officeart/2005/8/layout/vProcess5"/>
    <dgm:cxn modelId="{6FCB5D49-F1E5-46AB-BB97-DA7CE80C231F}" type="presOf" srcId="{9C13C5F3-33F7-48AC-AA2C-4EC68AD87F76}" destId="{5618DAD0-9239-41AF-968D-F2F27E050928}" srcOrd="1" destOrd="0" presId="urn:microsoft.com/office/officeart/2005/8/layout/vProcess5"/>
    <dgm:cxn modelId="{917CCD9F-8A98-4163-9128-BE03C739A777}" type="presOf" srcId="{A705C246-6E86-4990-B651-FBA7B8BC6E4B}" destId="{2CCBDBD5-7C3B-44FE-8BB5-3A4960FDEBC2}" srcOrd="0" destOrd="0" presId="urn:microsoft.com/office/officeart/2005/8/layout/vProcess5"/>
    <dgm:cxn modelId="{3C730871-8364-4914-AADB-C58A15C647A2}" type="presOf" srcId="{3AB812E5-3EF3-4CB6-82B0-D08654BEF8B2}" destId="{FAA181C0-B215-457C-A485-74987C40C9B3}" srcOrd="0" destOrd="0" presId="urn:microsoft.com/office/officeart/2005/8/layout/vProcess5"/>
    <dgm:cxn modelId="{32353877-9CA2-4947-8860-9606D641E25F}" srcId="{FC105CE7-DB7F-479F-8D26-71403A562D30}" destId="{C4C4BC8D-87B8-4166-8E9C-12CA2114B71D}" srcOrd="3" destOrd="0" parTransId="{9FE0965A-7369-4612-B2FE-9D4F730D62C9}" sibTransId="{C39F90D3-CC10-4199-86B5-1DF52AB720C3}"/>
    <dgm:cxn modelId="{A9D74469-87EC-48AE-9A78-C329A23F743D}" srcId="{FC105CE7-DB7F-479F-8D26-71403A562D30}" destId="{A705C246-6E86-4990-B651-FBA7B8BC6E4B}" srcOrd="0" destOrd="0" parTransId="{73FAA4E9-1BCC-4CFF-8F72-45E6F8B6D98C}" sibTransId="{83494B66-EC1A-4188-9B0B-61E4EE609D88}"/>
    <dgm:cxn modelId="{6681330C-293B-4926-88DF-CE9E8B4F4ACD}" type="presOf" srcId="{82958E2C-1B02-48CF-981A-421F06C1F386}" destId="{B4ABC78C-E15D-45AB-AB6A-02CA685229AD}" srcOrd="1" destOrd="0" presId="urn:microsoft.com/office/officeart/2005/8/layout/vProcess5"/>
    <dgm:cxn modelId="{40D9D599-3BD6-45B8-A824-05164BF0EB92}" type="presOf" srcId="{C4C4BC8D-87B8-4166-8E9C-12CA2114B71D}" destId="{12208C5A-AC88-45A9-BE07-4DD6E658E629}" srcOrd="1" destOrd="0" presId="urn:microsoft.com/office/officeart/2005/8/layout/vProcess5"/>
    <dgm:cxn modelId="{8A2DB856-53C7-45CF-B80E-2390DFD02005}" srcId="{FC105CE7-DB7F-479F-8D26-71403A562D30}" destId="{9C13C5F3-33F7-48AC-AA2C-4EC68AD87F76}" srcOrd="2" destOrd="0" parTransId="{38A3B414-8970-4ED5-A8D8-6E74EF963DDA}" sibTransId="{5A16A5AD-9D21-4C8D-89CE-7751A132391C}"/>
    <dgm:cxn modelId="{AEDBDE90-DC47-4903-833E-F6ABB4D1A1C3}" type="presParOf" srcId="{23559B4B-9A36-495A-AD68-AD6D8A7C77B5}" destId="{F5BD8763-5F56-4270-AA5C-1386957C8946}" srcOrd="0" destOrd="0" presId="urn:microsoft.com/office/officeart/2005/8/layout/vProcess5"/>
    <dgm:cxn modelId="{074F6655-288A-4017-BEFC-4975619E8A61}" type="presParOf" srcId="{23559B4B-9A36-495A-AD68-AD6D8A7C77B5}" destId="{2CCBDBD5-7C3B-44FE-8BB5-3A4960FDEBC2}" srcOrd="1" destOrd="0" presId="urn:microsoft.com/office/officeart/2005/8/layout/vProcess5"/>
    <dgm:cxn modelId="{881530A3-96E4-45D5-8F63-8DA36CC8A2CA}" type="presParOf" srcId="{23559B4B-9A36-495A-AD68-AD6D8A7C77B5}" destId="{8A55BF80-B8BC-4FEC-8C75-ADD16310FC77}" srcOrd="2" destOrd="0" presId="urn:microsoft.com/office/officeart/2005/8/layout/vProcess5"/>
    <dgm:cxn modelId="{9B4C53CB-3E43-4577-A5DF-3ADB33695B10}" type="presParOf" srcId="{23559B4B-9A36-495A-AD68-AD6D8A7C77B5}" destId="{0F1F8C54-6C5B-42B1-A1DC-83BDE414E196}" srcOrd="3" destOrd="0" presId="urn:microsoft.com/office/officeart/2005/8/layout/vProcess5"/>
    <dgm:cxn modelId="{8FFDB547-FF60-4B94-AC9A-6590279C127B}" type="presParOf" srcId="{23559B4B-9A36-495A-AD68-AD6D8A7C77B5}" destId="{C919B137-A5E5-4986-8E94-EC0A7013AF4E}" srcOrd="4" destOrd="0" presId="urn:microsoft.com/office/officeart/2005/8/layout/vProcess5"/>
    <dgm:cxn modelId="{25E4705E-1637-41F8-AC5F-A9D886DEDB37}" type="presParOf" srcId="{23559B4B-9A36-495A-AD68-AD6D8A7C77B5}" destId="{F3ECE713-87A2-440F-AB15-25AEF3ECF54C}" srcOrd="5" destOrd="0" presId="urn:microsoft.com/office/officeart/2005/8/layout/vProcess5"/>
    <dgm:cxn modelId="{666E5E90-AF1F-4080-85D0-5E729AEC6C44}" type="presParOf" srcId="{23559B4B-9A36-495A-AD68-AD6D8A7C77B5}" destId="{FAA181C0-B215-457C-A485-74987C40C9B3}" srcOrd="6" destOrd="0" presId="urn:microsoft.com/office/officeart/2005/8/layout/vProcess5"/>
    <dgm:cxn modelId="{203FFE1E-9DB8-430F-9EF2-EC274EDFF7E1}" type="presParOf" srcId="{23559B4B-9A36-495A-AD68-AD6D8A7C77B5}" destId="{D258FB56-D01C-4DE2-84FF-13646880F3CB}" srcOrd="7" destOrd="0" presId="urn:microsoft.com/office/officeart/2005/8/layout/vProcess5"/>
    <dgm:cxn modelId="{2BD739F9-134E-4317-9C65-A4338B6A6CBB}" type="presParOf" srcId="{23559B4B-9A36-495A-AD68-AD6D8A7C77B5}" destId="{D7CB6E06-E82F-4B52-876A-9C0F959B9295}" srcOrd="8" destOrd="0" presId="urn:microsoft.com/office/officeart/2005/8/layout/vProcess5"/>
    <dgm:cxn modelId="{419007A9-1A7F-426C-9DA4-4DE61AB8D4BD}" type="presParOf" srcId="{23559B4B-9A36-495A-AD68-AD6D8A7C77B5}" destId="{B4ABC78C-E15D-45AB-AB6A-02CA685229AD}" srcOrd="9" destOrd="0" presId="urn:microsoft.com/office/officeart/2005/8/layout/vProcess5"/>
    <dgm:cxn modelId="{A778BED1-7191-44C7-BAF8-614E95A43720}" type="presParOf" srcId="{23559B4B-9A36-495A-AD68-AD6D8A7C77B5}" destId="{5618DAD0-9239-41AF-968D-F2F27E050928}" srcOrd="10" destOrd="0" presId="urn:microsoft.com/office/officeart/2005/8/layout/vProcess5"/>
    <dgm:cxn modelId="{ED8C7A66-4147-40C4-ADDC-9204E69EB36E}" type="presParOf" srcId="{23559B4B-9A36-495A-AD68-AD6D8A7C77B5}" destId="{12208C5A-AC88-45A9-BE07-4DD6E658E629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CC15245-487E-4ABF-ACE3-03BD8100DA9C}" type="doc">
      <dgm:prSet loTypeId="urn:microsoft.com/office/officeart/2005/8/layout/vList3#1" loCatId="picture" qsTypeId="urn:microsoft.com/office/officeart/2005/8/quickstyle/simple1#4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4A89035F-3F96-4613-A7B4-97D350D558A9}">
      <dgm:prSet phldrT="[Текст]"/>
      <dgm:spPr/>
      <dgm:t>
        <a:bodyPr/>
        <a:lstStyle/>
        <a:p>
          <a:pPr algn="ctr" rtl="0"/>
          <a:r>
            <a:rPr lang="ru-RU" dirty="0" smtClean="0">
              <a:latin typeface="Tahoma" pitchFamily="34" charset="0"/>
              <a:cs typeface="Tahoma" pitchFamily="34" charset="0"/>
            </a:rPr>
            <a:t>Совершенствование муниципального управления в муниципальном районе «</a:t>
          </a:r>
          <a:r>
            <a:rPr lang="ru-RU" dirty="0" err="1" smtClean="0">
              <a:latin typeface="Tahoma" pitchFamily="34" charset="0"/>
              <a:cs typeface="Tahoma" pitchFamily="34" charset="0"/>
            </a:rPr>
            <a:t>Койгородский</a:t>
          </a:r>
          <a:r>
            <a:rPr lang="ru-RU" dirty="0" smtClean="0">
              <a:latin typeface="Tahoma" pitchFamily="34" charset="0"/>
              <a:cs typeface="Tahoma" pitchFamily="34" charset="0"/>
            </a:rPr>
            <a:t>»</a:t>
          </a:r>
          <a:endParaRPr lang="ru-RU" dirty="0"/>
        </a:p>
      </dgm:t>
    </dgm:pt>
    <dgm:pt modelId="{A295C226-A03D-4A69-AB24-6AF045BBF573}" type="parTrans" cxnId="{6F680491-18B1-4483-827B-3CE0BBAEB4C6}">
      <dgm:prSet/>
      <dgm:spPr/>
      <dgm:t>
        <a:bodyPr/>
        <a:lstStyle/>
        <a:p>
          <a:endParaRPr lang="ru-RU"/>
        </a:p>
      </dgm:t>
    </dgm:pt>
    <dgm:pt modelId="{84B8D078-E877-4322-8C0A-6449D45668BA}" type="sibTrans" cxnId="{6F680491-18B1-4483-827B-3CE0BBAEB4C6}">
      <dgm:prSet/>
      <dgm:spPr/>
      <dgm:t>
        <a:bodyPr/>
        <a:lstStyle/>
        <a:p>
          <a:endParaRPr lang="ru-RU"/>
        </a:p>
      </dgm:t>
    </dgm:pt>
    <dgm:pt modelId="{A815593D-C7BF-4BE0-9617-AF877A2CA6DB}" type="pres">
      <dgm:prSet presAssocID="{2CC15245-487E-4ABF-ACE3-03BD8100DA9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5FCF5E-6D96-4375-9D66-1E0D83DCDE98}" type="pres">
      <dgm:prSet presAssocID="{4A89035F-3F96-4613-A7B4-97D350D558A9}" presName="composite" presStyleCnt="0"/>
      <dgm:spPr/>
      <dgm:t>
        <a:bodyPr/>
        <a:lstStyle/>
        <a:p>
          <a:endParaRPr lang="ru-RU"/>
        </a:p>
      </dgm:t>
    </dgm:pt>
    <dgm:pt modelId="{51E066F8-9C05-4E3C-ADC2-DB2400A615CD}" type="pres">
      <dgm:prSet presAssocID="{4A89035F-3F96-4613-A7B4-97D350D558A9}" presName="imgShp" presStyleLbl="fgImgPlace1" presStyleIdx="0" presStyleCnt="1" custLinFactNeighborX="5324" custLinFactNeighborY="1468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E0B2AB2-7338-48A2-BFFA-785AB7A8B76F}" type="pres">
      <dgm:prSet presAssocID="{4A89035F-3F96-4613-A7B4-97D350D558A9}" presName="txShp" presStyleLbl="node1" presStyleIdx="0" presStyleCnt="1" custLinFactNeighborX="433" custLinFactNeighborY="197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D32DB9-473E-4515-9F45-F1AA5827D7EF}" type="presOf" srcId="{4A89035F-3F96-4613-A7B4-97D350D558A9}" destId="{CE0B2AB2-7338-48A2-BFFA-785AB7A8B76F}" srcOrd="0" destOrd="0" presId="urn:microsoft.com/office/officeart/2005/8/layout/vList3#1"/>
    <dgm:cxn modelId="{6F680491-18B1-4483-827B-3CE0BBAEB4C6}" srcId="{2CC15245-487E-4ABF-ACE3-03BD8100DA9C}" destId="{4A89035F-3F96-4613-A7B4-97D350D558A9}" srcOrd="0" destOrd="0" parTransId="{A295C226-A03D-4A69-AB24-6AF045BBF573}" sibTransId="{84B8D078-E877-4322-8C0A-6449D45668BA}"/>
    <dgm:cxn modelId="{AF0FADF1-ECDF-4FB3-9924-7BE43008F746}" type="presOf" srcId="{2CC15245-487E-4ABF-ACE3-03BD8100DA9C}" destId="{A815593D-C7BF-4BE0-9617-AF877A2CA6DB}" srcOrd="0" destOrd="0" presId="urn:microsoft.com/office/officeart/2005/8/layout/vList3#1"/>
    <dgm:cxn modelId="{6EED595D-A5C9-4D79-90CF-347A8A25CCEF}" type="presParOf" srcId="{A815593D-C7BF-4BE0-9617-AF877A2CA6DB}" destId="{165FCF5E-6D96-4375-9D66-1E0D83DCDE98}" srcOrd="0" destOrd="0" presId="urn:microsoft.com/office/officeart/2005/8/layout/vList3#1"/>
    <dgm:cxn modelId="{F7DB06A4-704B-49F1-9B49-B8B9CF2C3A2F}" type="presParOf" srcId="{165FCF5E-6D96-4375-9D66-1E0D83DCDE98}" destId="{51E066F8-9C05-4E3C-ADC2-DB2400A615CD}" srcOrd="0" destOrd="0" presId="urn:microsoft.com/office/officeart/2005/8/layout/vList3#1"/>
    <dgm:cxn modelId="{BE966195-0EAA-4701-9BEF-CED4BE5EBACE}" type="presParOf" srcId="{165FCF5E-6D96-4375-9D66-1E0D83DCDE98}" destId="{CE0B2AB2-7338-48A2-BFFA-785AB7A8B76F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CC15245-487E-4ABF-ACE3-03BD8100DA9C}" type="doc">
      <dgm:prSet loTypeId="urn:microsoft.com/office/officeart/2005/8/layout/vList3#2" loCatId="picture" qsTypeId="urn:microsoft.com/office/officeart/2005/8/quickstyle/simple1#4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4A89035F-3F96-4613-A7B4-97D350D558A9}">
      <dgm:prSet phldrT="[Текст]"/>
      <dgm:spPr/>
      <dgm:t>
        <a:bodyPr/>
        <a:lstStyle/>
        <a:p>
          <a:pPr algn="ctr" rtl="0"/>
          <a:r>
            <a:rPr lang="ru-RU" dirty="0" smtClean="0">
              <a:latin typeface="Tahoma" pitchFamily="34" charset="0"/>
              <a:cs typeface="Tahoma" pitchFamily="34" charset="0"/>
            </a:rPr>
            <a:t>Обеспечение устойчивого экономического развития муниципального района «</a:t>
          </a:r>
          <a:r>
            <a:rPr lang="ru-RU" dirty="0" err="1" smtClean="0">
              <a:latin typeface="Tahoma" pitchFamily="34" charset="0"/>
              <a:cs typeface="Tahoma" pitchFamily="34" charset="0"/>
            </a:rPr>
            <a:t>Койгородский</a:t>
          </a:r>
          <a:r>
            <a:rPr lang="ru-RU" dirty="0" smtClean="0">
              <a:latin typeface="Tahoma" pitchFamily="34" charset="0"/>
              <a:cs typeface="Tahoma" pitchFamily="34" charset="0"/>
            </a:rPr>
            <a:t>»</a:t>
          </a:r>
          <a:endParaRPr lang="ru-RU" dirty="0"/>
        </a:p>
      </dgm:t>
    </dgm:pt>
    <dgm:pt modelId="{A295C226-A03D-4A69-AB24-6AF045BBF573}" type="parTrans" cxnId="{6F680491-18B1-4483-827B-3CE0BBAEB4C6}">
      <dgm:prSet/>
      <dgm:spPr/>
      <dgm:t>
        <a:bodyPr/>
        <a:lstStyle/>
        <a:p>
          <a:endParaRPr lang="ru-RU"/>
        </a:p>
      </dgm:t>
    </dgm:pt>
    <dgm:pt modelId="{84B8D078-E877-4322-8C0A-6449D45668BA}" type="sibTrans" cxnId="{6F680491-18B1-4483-827B-3CE0BBAEB4C6}">
      <dgm:prSet/>
      <dgm:spPr/>
      <dgm:t>
        <a:bodyPr/>
        <a:lstStyle/>
        <a:p>
          <a:endParaRPr lang="ru-RU"/>
        </a:p>
      </dgm:t>
    </dgm:pt>
    <dgm:pt modelId="{A815593D-C7BF-4BE0-9617-AF877A2CA6DB}" type="pres">
      <dgm:prSet presAssocID="{2CC15245-487E-4ABF-ACE3-03BD8100DA9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5FCF5E-6D96-4375-9D66-1E0D83DCDE98}" type="pres">
      <dgm:prSet presAssocID="{4A89035F-3F96-4613-A7B4-97D350D558A9}" presName="composite" presStyleCnt="0"/>
      <dgm:spPr/>
      <dgm:t>
        <a:bodyPr/>
        <a:lstStyle/>
        <a:p>
          <a:endParaRPr lang="ru-RU"/>
        </a:p>
      </dgm:t>
    </dgm:pt>
    <dgm:pt modelId="{51E066F8-9C05-4E3C-ADC2-DB2400A615CD}" type="pres">
      <dgm:prSet presAssocID="{4A89035F-3F96-4613-A7B4-97D350D558A9}" presName="imgShp" presStyleLbl="fgImgPlace1" presStyleIdx="0" presStyleCnt="1" custLinFactNeighborX="5324" custLinFactNeighborY="1468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E0B2AB2-7338-48A2-BFFA-785AB7A8B76F}" type="pres">
      <dgm:prSet presAssocID="{4A89035F-3F96-4613-A7B4-97D350D558A9}" presName="txShp" presStyleLbl="node1" presStyleIdx="0" presStyleCnt="1" custLinFactNeighborX="433" custLinFactNeighborY="197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D1B26D-293C-44D4-927A-9156025863BF}" type="presOf" srcId="{2CC15245-487E-4ABF-ACE3-03BD8100DA9C}" destId="{A815593D-C7BF-4BE0-9617-AF877A2CA6DB}" srcOrd="0" destOrd="0" presId="urn:microsoft.com/office/officeart/2005/8/layout/vList3#2"/>
    <dgm:cxn modelId="{6F680491-18B1-4483-827B-3CE0BBAEB4C6}" srcId="{2CC15245-487E-4ABF-ACE3-03BD8100DA9C}" destId="{4A89035F-3F96-4613-A7B4-97D350D558A9}" srcOrd="0" destOrd="0" parTransId="{A295C226-A03D-4A69-AB24-6AF045BBF573}" sibTransId="{84B8D078-E877-4322-8C0A-6449D45668BA}"/>
    <dgm:cxn modelId="{33863290-0EEB-4F8A-9AB8-46A20E0895CA}" type="presOf" srcId="{4A89035F-3F96-4613-A7B4-97D350D558A9}" destId="{CE0B2AB2-7338-48A2-BFFA-785AB7A8B76F}" srcOrd="0" destOrd="0" presId="urn:microsoft.com/office/officeart/2005/8/layout/vList3#2"/>
    <dgm:cxn modelId="{3404738E-F033-45DC-9018-36C09E2D82CF}" type="presParOf" srcId="{A815593D-C7BF-4BE0-9617-AF877A2CA6DB}" destId="{165FCF5E-6D96-4375-9D66-1E0D83DCDE98}" srcOrd="0" destOrd="0" presId="urn:microsoft.com/office/officeart/2005/8/layout/vList3#2"/>
    <dgm:cxn modelId="{0A94692D-BAAA-4807-8F3A-7B1F884CD406}" type="presParOf" srcId="{165FCF5E-6D96-4375-9D66-1E0D83DCDE98}" destId="{51E066F8-9C05-4E3C-ADC2-DB2400A615CD}" srcOrd="0" destOrd="0" presId="urn:microsoft.com/office/officeart/2005/8/layout/vList3#2"/>
    <dgm:cxn modelId="{95F2C58E-E308-4F8D-8095-807F081F2626}" type="presParOf" srcId="{165FCF5E-6D96-4375-9D66-1E0D83DCDE98}" destId="{CE0B2AB2-7338-48A2-BFFA-785AB7A8B76F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CC15245-487E-4ABF-ACE3-03BD8100DA9C}" type="doc">
      <dgm:prSet loTypeId="urn:microsoft.com/office/officeart/2005/8/layout/vList3#3" loCatId="picture" qsTypeId="urn:microsoft.com/office/officeart/2005/8/quickstyle/simple1#4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4A89035F-3F96-4613-A7B4-97D350D558A9}">
      <dgm:prSet phldrT="[Текст]"/>
      <dgm:spPr/>
      <dgm:t>
        <a:bodyPr/>
        <a:lstStyle/>
        <a:p>
          <a:pPr algn="ctr" rtl="0"/>
          <a:r>
            <a:rPr lang="ru-RU" dirty="0" smtClean="0">
              <a:latin typeface="Tahoma" pitchFamily="34" charset="0"/>
              <a:cs typeface="Tahoma" pitchFamily="34" charset="0"/>
            </a:rPr>
            <a:t>Обеспечение потребностей населения и экономики МР «</a:t>
          </a:r>
          <a:r>
            <a:rPr lang="ru-RU" dirty="0" err="1" smtClean="0">
              <a:latin typeface="Tahoma" pitchFamily="34" charset="0"/>
              <a:cs typeface="Tahoma" pitchFamily="34" charset="0"/>
            </a:rPr>
            <a:t>Койгородский</a:t>
          </a:r>
          <a:r>
            <a:rPr lang="ru-RU" dirty="0" smtClean="0">
              <a:latin typeface="Tahoma" pitchFamily="34" charset="0"/>
              <a:cs typeface="Tahoma" pitchFamily="34" charset="0"/>
            </a:rPr>
            <a:t>» в качественных, доступных и безопасных услугах на автомобильном транспорте</a:t>
          </a:r>
          <a:endParaRPr lang="ru-RU" dirty="0"/>
        </a:p>
      </dgm:t>
    </dgm:pt>
    <dgm:pt modelId="{A295C226-A03D-4A69-AB24-6AF045BBF573}" type="parTrans" cxnId="{6F680491-18B1-4483-827B-3CE0BBAEB4C6}">
      <dgm:prSet/>
      <dgm:spPr/>
      <dgm:t>
        <a:bodyPr/>
        <a:lstStyle/>
        <a:p>
          <a:endParaRPr lang="ru-RU"/>
        </a:p>
      </dgm:t>
    </dgm:pt>
    <dgm:pt modelId="{84B8D078-E877-4322-8C0A-6449D45668BA}" type="sibTrans" cxnId="{6F680491-18B1-4483-827B-3CE0BBAEB4C6}">
      <dgm:prSet/>
      <dgm:spPr/>
      <dgm:t>
        <a:bodyPr/>
        <a:lstStyle/>
        <a:p>
          <a:endParaRPr lang="ru-RU"/>
        </a:p>
      </dgm:t>
    </dgm:pt>
    <dgm:pt modelId="{A815593D-C7BF-4BE0-9617-AF877A2CA6DB}" type="pres">
      <dgm:prSet presAssocID="{2CC15245-487E-4ABF-ACE3-03BD8100DA9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5FCF5E-6D96-4375-9D66-1E0D83DCDE98}" type="pres">
      <dgm:prSet presAssocID="{4A89035F-3F96-4613-A7B4-97D350D558A9}" presName="composite" presStyleCnt="0"/>
      <dgm:spPr/>
      <dgm:t>
        <a:bodyPr/>
        <a:lstStyle/>
        <a:p>
          <a:endParaRPr lang="ru-RU"/>
        </a:p>
      </dgm:t>
    </dgm:pt>
    <dgm:pt modelId="{51E066F8-9C05-4E3C-ADC2-DB2400A615CD}" type="pres">
      <dgm:prSet presAssocID="{4A89035F-3F96-4613-A7B4-97D350D558A9}" presName="imgShp" presStyleLbl="fgImgPlace1" presStyleIdx="0" presStyleCnt="1" custLinFactNeighborX="5324" custLinFactNeighborY="1468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ru-RU"/>
        </a:p>
      </dgm:t>
    </dgm:pt>
    <dgm:pt modelId="{CE0B2AB2-7338-48A2-BFFA-785AB7A8B76F}" type="pres">
      <dgm:prSet presAssocID="{4A89035F-3F96-4613-A7B4-97D350D558A9}" presName="txShp" presStyleLbl="node1" presStyleIdx="0" presStyleCnt="1" custLinFactNeighborX="433" custLinFactNeighborY="197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680491-18B1-4483-827B-3CE0BBAEB4C6}" srcId="{2CC15245-487E-4ABF-ACE3-03BD8100DA9C}" destId="{4A89035F-3F96-4613-A7B4-97D350D558A9}" srcOrd="0" destOrd="0" parTransId="{A295C226-A03D-4A69-AB24-6AF045BBF573}" sibTransId="{84B8D078-E877-4322-8C0A-6449D45668BA}"/>
    <dgm:cxn modelId="{416F5DCF-7D29-449E-A823-6CC3F53E540E}" type="presOf" srcId="{2CC15245-487E-4ABF-ACE3-03BD8100DA9C}" destId="{A815593D-C7BF-4BE0-9617-AF877A2CA6DB}" srcOrd="0" destOrd="0" presId="urn:microsoft.com/office/officeart/2005/8/layout/vList3#3"/>
    <dgm:cxn modelId="{4B21FBB0-BC7C-4715-9E75-B51AF0855015}" type="presOf" srcId="{4A89035F-3F96-4613-A7B4-97D350D558A9}" destId="{CE0B2AB2-7338-48A2-BFFA-785AB7A8B76F}" srcOrd="0" destOrd="0" presId="urn:microsoft.com/office/officeart/2005/8/layout/vList3#3"/>
    <dgm:cxn modelId="{116BB52C-F442-4F00-8A96-FA9FBB2AC8B7}" type="presParOf" srcId="{A815593D-C7BF-4BE0-9617-AF877A2CA6DB}" destId="{165FCF5E-6D96-4375-9D66-1E0D83DCDE98}" srcOrd="0" destOrd="0" presId="urn:microsoft.com/office/officeart/2005/8/layout/vList3#3"/>
    <dgm:cxn modelId="{7FDC802B-6595-4A7E-B071-54F2883A44C4}" type="presParOf" srcId="{165FCF5E-6D96-4375-9D66-1E0D83DCDE98}" destId="{51E066F8-9C05-4E3C-ADC2-DB2400A615CD}" srcOrd="0" destOrd="0" presId="urn:microsoft.com/office/officeart/2005/8/layout/vList3#3"/>
    <dgm:cxn modelId="{A07C12E6-0095-45E5-9415-593FDA13B7AD}" type="presParOf" srcId="{165FCF5E-6D96-4375-9D66-1E0D83DCDE98}" destId="{CE0B2AB2-7338-48A2-BFFA-785AB7A8B76F}" srcOrd="1" destOrd="0" presId="urn:microsoft.com/office/officeart/2005/8/layout/vList3#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CC15245-487E-4ABF-ACE3-03BD8100DA9C}" type="doc">
      <dgm:prSet loTypeId="urn:microsoft.com/office/officeart/2005/8/layout/vList3#4" loCatId="picture" qsTypeId="urn:microsoft.com/office/officeart/2005/8/quickstyle/simple1#4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4A89035F-3F96-4613-A7B4-97D350D558A9}">
      <dgm:prSet phldrT="[Текст]"/>
      <dgm:spPr/>
      <dgm:t>
        <a:bodyPr/>
        <a:lstStyle/>
        <a:p>
          <a:pPr algn="ctr" rtl="0"/>
          <a:r>
            <a:rPr lang="ru-RU" dirty="0" smtClean="0">
              <a:latin typeface="Tahoma" pitchFamily="34" charset="0"/>
              <a:cs typeface="Tahoma" pitchFamily="34" charset="0"/>
            </a:rPr>
            <a:t>Создание условий для удовлетворения населения в качественном жилье и жилищно-коммунальных услугах</a:t>
          </a:r>
          <a:endParaRPr lang="ru-RU" dirty="0"/>
        </a:p>
      </dgm:t>
    </dgm:pt>
    <dgm:pt modelId="{A295C226-A03D-4A69-AB24-6AF045BBF573}" type="parTrans" cxnId="{6F680491-18B1-4483-827B-3CE0BBAEB4C6}">
      <dgm:prSet/>
      <dgm:spPr/>
      <dgm:t>
        <a:bodyPr/>
        <a:lstStyle/>
        <a:p>
          <a:endParaRPr lang="ru-RU"/>
        </a:p>
      </dgm:t>
    </dgm:pt>
    <dgm:pt modelId="{84B8D078-E877-4322-8C0A-6449D45668BA}" type="sibTrans" cxnId="{6F680491-18B1-4483-827B-3CE0BBAEB4C6}">
      <dgm:prSet/>
      <dgm:spPr/>
      <dgm:t>
        <a:bodyPr/>
        <a:lstStyle/>
        <a:p>
          <a:endParaRPr lang="ru-RU"/>
        </a:p>
      </dgm:t>
    </dgm:pt>
    <dgm:pt modelId="{A815593D-C7BF-4BE0-9617-AF877A2CA6DB}" type="pres">
      <dgm:prSet presAssocID="{2CC15245-487E-4ABF-ACE3-03BD8100DA9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5FCF5E-6D96-4375-9D66-1E0D83DCDE98}" type="pres">
      <dgm:prSet presAssocID="{4A89035F-3F96-4613-A7B4-97D350D558A9}" presName="composite" presStyleCnt="0"/>
      <dgm:spPr/>
      <dgm:t>
        <a:bodyPr/>
        <a:lstStyle/>
        <a:p>
          <a:endParaRPr lang="ru-RU"/>
        </a:p>
      </dgm:t>
    </dgm:pt>
    <dgm:pt modelId="{51E066F8-9C05-4E3C-ADC2-DB2400A615CD}" type="pres">
      <dgm:prSet presAssocID="{4A89035F-3F96-4613-A7B4-97D350D558A9}" presName="imgShp" presStyleLbl="fgImgPlace1" presStyleIdx="0" presStyleCnt="1" custLinFactNeighborX="5324" custLinFactNeighborY="1468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CE0B2AB2-7338-48A2-BFFA-785AB7A8B76F}" type="pres">
      <dgm:prSet presAssocID="{4A89035F-3F96-4613-A7B4-97D350D558A9}" presName="txShp" presStyleLbl="node1" presStyleIdx="0" presStyleCnt="1" custLinFactNeighborX="433" custLinFactNeighborY="197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413E01-08C5-44FB-884B-AA884D191651}" type="presOf" srcId="{2CC15245-487E-4ABF-ACE3-03BD8100DA9C}" destId="{A815593D-C7BF-4BE0-9617-AF877A2CA6DB}" srcOrd="0" destOrd="0" presId="urn:microsoft.com/office/officeart/2005/8/layout/vList3#4"/>
    <dgm:cxn modelId="{6F680491-18B1-4483-827B-3CE0BBAEB4C6}" srcId="{2CC15245-487E-4ABF-ACE3-03BD8100DA9C}" destId="{4A89035F-3F96-4613-A7B4-97D350D558A9}" srcOrd="0" destOrd="0" parTransId="{A295C226-A03D-4A69-AB24-6AF045BBF573}" sibTransId="{84B8D078-E877-4322-8C0A-6449D45668BA}"/>
    <dgm:cxn modelId="{359E7E0E-8F6F-4834-A2D0-C0CA6A6747C2}" type="presOf" srcId="{4A89035F-3F96-4613-A7B4-97D350D558A9}" destId="{CE0B2AB2-7338-48A2-BFFA-785AB7A8B76F}" srcOrd="0" destOrd="0" presId="urn:microsoft.com/office/officeart/2005/8/layout/vList3#4"/>
    <dgm:cxn modelId="{F1AE9AF7-62FF-40CB-8972-D660445AFF25}" type="presParOf" srcId="{A815593D-C7BF-4BE0-9617-AF877A2CA6DB}" destId="{165FCF5E-6D96-4375-9D66-1E0D83DCDE98}" srcOrd="0" destOrd="0" presId="urn:microsoft.com/office/officeart/2005/8/layout/vList3#4"/>
    <dgm:cxn modelId="{D347F0B7-55E5-48E2-B19A-D547B1BBB76B}" type="presParOf" srcId="{165FCF5E-6D96-4375-9D66-1E0D83DCDE98}" destId="{51E066F8-9C05-4E3C-ADC2-DB2400A615CD}" srcOrd="0" destOrd="0" presId="urn:microsoft.com/office/officeart/2005/8/layout/vList3#4"/>
    <dgm:cxn modelId="{67BCE078-66E8-4D97-ABB6-33CB5594067F}" type="presParOf" srcId="{165FCF5E-6D96-4375-9D66-1E0D83DCDE98}" destId="{CE0B2AB2-7338-48A2-BFFA-785AB7A8B76F}" srcOrd="1" destOrd="0" presId="urn:microsoft.com/office/officeart/2005/8/layout/vList3#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CC15245-487E-4ABF-ACE3-03BD8100DA9C}" type="doc">
      <dgm:prSet loTypeId="urn:microsoft.com/office/officeart/2005/8/layout/vList3#5" loCatId="picture" qsTypeId="urn:microsoft.com/office/officeart/2005/8/quickstyle/simple1#4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4A89035F-3F96-4613-A7B4-97D350D558A9}">
      <dgm:prSet phldrT="[Текст]"/>
      <dgm:spPr/>
      <dgm:t>
        <a:bodyPr/>
        <a:lstStyle/>
        <a:p>
          <a:pPr algn="ctr" rtl="0"/>
          <a:r>
            <a:rPr lang="ru-RU" dirty="0" smtClean="0">
              <a:latin typeface="Tahoma" pitchFamily="34" charset="0"/>
              <a:cs typeface="Tahoma" pitchFamily="34" charset="0"/>
            </a:rPr>
            <a:t>Повышение доступности, качества  и эффективности системы образования с учетом потребностей граждан, общества, государства.</a:t>
          </a:r>
          <a:endParaRPr lang="ru-RU" dirty="0"/>
        </a:p>
      </dgm:t>
    </dgm:pt>
    <dgm:pt modelId="{A295C226-A03D-4A69-AB24-6AF045BBF573}" type="parTrans" cxnId="{6F680491-18B1-4483-827B-3CE0BBAEB4C6}">
      <dgm:prSet/>
      <dgm:spPr/>
      <dgm:t>
        <a:bodyPr/>
        <a:lstStyle/>
        <a:p>
          <a:endParaRPr lang="ru-RU"/>
        </a:p>
      </dgm:t>
    </dgm:pt>
    <dgm:pt modelId="{84B8D078-E877-4322-8C0A-6449D45668BA}" type="sibTrans" cxnId="{6F680491-18B1-4483-827B-3CE0BBAEB4C6}">
      <dgm:prSet/>
      <dgm:spPr/>
      <dgm:t>
        <a:bodyPr/>
        <a:lstStyle/>
        <a:p>
          <a:endParaRPr lang="ru-RU"/>
        </a:p>
      </dgm:t>
    </dgm:pt>
    <dgm:pt modelId="{A815593D-C7BF-4BE0-9617-AF877A2CA6DB}" type="pres">
      <dgm:prSet presAssocID="{2CC15245-487E-4ABF-ACE3-03BD8100DA9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5FCF5E-6D96-4375-9D66-1E0D83DCDE98}" type="pres">
      <dgm:prSet presAssocID="{4A89035F-3F96-4613-A7B4-97D350D558A9}" presName="composite" presStyleCnt="0"/>
      <dgm:spPr/>
      <dgm:t>
        <a:bodyPr/>
        <a:lstStyle/>
        <a:p>
          <a:endParaRPr lang="ru-RU"/>
        </a:p>
      </dgm:t>
    </dgm:pt>
    <dgm:pt modelId="{51E066F8-9C05-4E3C-ADC2-DB2400A615CD}" type="pres">
      <dgm:prSet presAssocID="{4A89035F-3F96-4613-A7B4-97D350D558A9}" presName="imgShp" presStyleLbl="fgImgPlace1" presStyleIdx="0" presStyleCnt="1" custLinFactNeighborX="264" custLinFactNeighborY="1468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E0B2AB2-7338-48A2-BFFA-785AB7A8B76F}" type="pres">
      <dgm:prSet presAssocID="{4A89035F-3F96-4613-A7B4-97D350D558A9}" presName="txShp" presStyleLbl="node1" presStyleIdx="0" presStyleCnt="1" custLinFactNeighborX="433" custLinFactNeighborY="197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3623A8-F64D-4A7C-A001-334F9E566CBD}" type="presOf" srcId="{2CC15245-487E-4ABF-ACE3-03BD8100DA9C}" destId="{A815593D-C7BF-4BE0-9617-AF877A2CA6DB}" srcOrd="0" destOrd="0" presId="urn:microsoft.com/office/officeart/2005/8/layout/vList3#5"/>
    <dgm:cxn modelId="{6F680491-18B1-4483-827B-3CE0BBAEB4C6}" srcId="{2CC15245-487E-4ABF-ACE3-03BD8100DA9C}" destId="{4A89035F-3F96-4613-A7B4-97D350D558A9}" srcOrd="0" destOrd="0" parTransId="{A295C226-A03D-4A69-AB24-6AF045BBF573}" sibTransId="{84B8D078-E877-4322-8C0A-6449D45668BA}"/>
    <dgm:cxn modelId="{A07DE048-8847-443A-ABE1-94D6BF20793B}" type="presOf" srcId="{4A89035F-3F96-4613-A7B4-97D350D558A9}" destId="{CE0B2AB2-7338-48A2-BFFA-785AB7A8B76F}" srcOrd="0" destOrd="0" presId="urn:microsoft.com/office/officeart/2005/8/layout/vList3#5"/>
    <dgm:cxn modelId="{5E57CA8A-32D5-4962-9A16-9657B6FE8E6C}" type="presParOf" srcId="{A815593D-C7BF-4BE0-9617-AF877A2CA6DB}" destId="{165FCF5E-6D96-4375-9D66-1E0D83DCDE98}" srcOrd="0" destOrd="0" presId="urn:microsoft.com/office/officeart/2005/8/layout/vList3#5"/>
    <dgm:cxn modelId="{34D09756-9F50-4E36-9B6D-4DAA78F01866}" type="presParOf" srcId="{165FCF5E-6D96-4375-9D66-1E0D83DCDE98}" destId="{51E066F8-9C05-4E3C-ADC2-DB2400A615CD}" srcOrd="0" destOrd="0" presId="urn:microsoft.com/office/officeart/2005/8/layout/vList3#5"/>
    <dgm:cxn modelId="{D8A5EF16-3E57-4E2E-B05A-221ACC86A107}" type="presParOf" srcId="{165FCF5E-6D96-4375-9D66-1E0D83DCDE98}" destId="{CE0B2AB2-7338-48A2-BFFA-785AB7A8B76F}" srcOrd="1" destOrd="0" presId="urn:microsoft.com/office/officeart/2005/8/layout/vList3#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9DDA47-106C-45A3-8BA7-835C659C9E0C}">
      <dsp:nvSpPr>
        <dsp:cNvPr id="0" name=""/>
        <dsp:cNvSpPr/>
      </dsp:nvSpPr>
      <dsp:spPr>
        <a:xfrm>
          <a:off x="-5635578" y="-862704"/>
          <a:ext cx="6709736" cy="6709736"/>
        </a:xfrm>
        <a:prstGeom prst="blockArc">
          <a:avLst>
            <a:gd name="adj1" fmla="val 18900000"/>
            <a:gd name="adj2" fmla="val 2700000"/>
            <a:gd name="adj3" fmla="val 322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80D5C6-BBB8-48EF-9027-BC1C2E5A7E86}">
      <dsp:nvSpPr>
        <dsp:cNvPr id="0" name=""/>
        <dsp:cNvSpPr/>
      </dsp:nvSpPr>
      <dsp:spPr>
        <a:xfrm>
          <a:off x="562290" y="383195"/>
          <a:ext cx="7360875" cy="76678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8639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Стратегии социально-экономического развития 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 МР «</a:t>
          </a:r>
          <a:r>
            <a:rPr lang="ru-RU" sz="1700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Койгородский</a:t>
          </a:r>
          <a:r>
            <a:rPr lang="ru-RU" sz="17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 на период до 2020 года</a:t>
          </a:r>
          <a:endParaRPr lang="ru-RU" sz="1700" kern="1200" dirty="0"/>
        </a:p>
      </dsp:txBody>
      <dsp:txXfrm>
        <a:off x="562290" y="383195"/>
        <a:ext cx="7360875" cy="766789"/>
      </dsp:txXfrm>
    </dsp:sp>
    <dsp:sp modelId="{08DC7A8F-FDE7-4EFB-89D2-C1E655621CF6}">
      <dsp:nvSpPr>
        <dsp:cNvPr id="0" name=""/>
        <dsp:cNvSpPr/>
      </dsp:nvSpPr>
      <dsp:spPr>
        <a:xfrm>
          <a:off x="83047" y="287346"/>
          <a:ext cx="958486" cy="9584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E759DB-B7D6-4831-81EB-BA9015963EF8}">
      <dsp:nvSpPr>
        <dsp:cNvPr id="0" name=""/>
        <dsp:cNvSpPr/>
      </dsp:nvSpPr>
      <dsp:spPr>
        <a:xfrm>
          <a:off x="1001908" y="1533578"/>
          <a:ext cx="6921257" cy="766789"/>
        </a:xfrm>
        <a:prstGeom prst="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8639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i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Прогноза социально-экономического развития МО МР «Койгородский» на очередной финансовый год и плановый период</a:t>
          </a:r>
          <a:endParaRPr lang="ru-RU" sz="1700" i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01908" y="1533578"/>
        <a:ext cx="6921257" cy="766789"/>
      </dsp:txXfrm>
    </dsp:sp>
    <dsp:sp modelId="{B1E44CA0-88B3-48ED-A7FE-91DF0CDD7B2C}">
      <dsp:nvSpPr>
        <dsp:cNvPr id="0" name=""/>
        <dsp:cNvSpPr/>
      </dsp:nvSpPr>
      <dsp:spPr>
        <a:xfrm>
          <a:off x="522665" y="1437729"/>
          <a:ext cx="958486" cy="9584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AEA401-30B5-49F4-9DB8-09F3A2079944}">
      <dsp:nvSpPr>
        <dsp:cNvPr id="0" name=""/>
        <dsp:cNvSpPr/>
      </dsp:nvSpPr>
      <dsp:spPr>
        <a:xfrm>
          <a:off x="1001908" y="2683960"/>
          <a:ext cx="6921257" cy="766789"/>
        </a:xfrm>
        <a:prstGeom prst="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8639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i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Основных направлений бюджетной и налоговой политики МО МР «Койгородский» на 2017 год и плановый период 2018 и 2019 годов</a:t>
          </a:r>
          <a:endParaRPr lang="ru-RU" sz="1700" i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01908" y="2683960"/>
        <a:ext cx="6921257" cy="766789"/>
      </dsp:txXfrm>
    </dsp:sp>
    <dsp:sp modelId="{02DDF926-ADDD-4E20-BA8C-53D5F70A7BB4}">
      <dsp:nvSpPr>
        <dsp:cNvPr id="0" name=""/>
        <dsp:cNvSpPr/>
      </dsp:nvSpPr>
      <dsp:spPr>
        <a:xfrm>
          <a:off x="522665" y="2588112"/>
          <a:ext cx="958486" cy="9584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5C3582-864A-49E9-B9B4-A1CAFD25A6E2}">
      <dsp:nvSpPr>
        <dsp:cNvPr id="0" name=""/>
        <dsp:cNvSpPr/>
      </dsp:nvSpPr>
      <dsp:spPr>
        <a:xfrm>
          <a:off x="562290" y="3834343"/>
          <a:ext cx="7360875" cy="766789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8639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i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Муниципальных программ МО МР «Койгородский»</a:t>
          </a:r>
          <a:endParaRPr lang="ru-RU" sz="1700" i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2290" y="3834343"/>
        <a:ext cx="7360875" cy="766789"/>
      </dsp:txXfrm>
    </dsp:sp>
    <dsp:sp modelId="{12ADDE93-CCF1-4680-A928-56E48D6C164A}">
      <dsp:nvSpPr>
        <dsp:cNvPr id="0" name=""/>
        <dsp:cNvSpPr/>
      </dsp:nvSpPr>
      <dsp:spPr>
        <a:xfrm>
          <a:off x="83047" y="3738495"/>
          <a:ext cx="958486" cy="9584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A05F0C-2DAE-4516-BF1E-35C495C3F36E}">
      <dsp:nvSpPr>
        <dsp:cNvPr id="0" name=""/>
        <dsp:cNvSpPr/>
      </dsp:nvSpPr>
      <dsp:spPr>
        <a:xfrm>
          <a:off x="0" y="0"/>
          <a:ext cx="4525963" cy="4525963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D5E177D-625F-4BEC-8F8D-E1295A754DF7}">
      <dsp:nvSpPr>
        <dsp:cNvPr id="0" name=""/>
        <dsp:cNvSpPr/>
      </dsp:nvSpPr>
      <dsp:spPr>
        <a:xfrm>
          <a:off x="2262981" y="0"/>
          <a:ext cx="5966618" cy="4525963"/>
        </a:xfrm>
        <a:prstGeom prst="rect">
          <a:avLst/>
        </a:prstGeom>
        <a:solidFill>
          <a:schemeClr val="accent4">
            <a:lumMod val="60000"/>
            <a:lumOff val="40000"/>
            <a:alpha val="89804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 </a:t>
          </a:r>
          <a:endParaRPr lang="ru-RU" sz="4400" kern="1200" dirty="0"/>
        </a:p>
      </dsp:txBody>
      <dsp:txXfrm>
        <a:off x="2262981" y="0"/>
        <a:ext cx="5966618" cy="961767"/>
      </dsp:txXfrm>
    </dsp:sp>
    <dsp:sp modelId="{F946CFC2-4481-4DC8-9940-2466016E4EC9}">
      <dsp:nvSpPr>
        <dsp:cNvPr id="0" name=""/>
        <dsp:cNvSpPr/>
      </dsp:nvSpPr>
      <dsp:spPr>
        <a:xfrm>
          <a:off x="594032" y="961767"/>
          <a:ext cx="3337897" cy="333789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CAEA01-055B-45B9-A287-D8A4B19698D7}">
      <dsp:nvSpPr>
        <dsp:cNvPr id="0" name=""/>
        <dsp:cNvSpPr/>
      </dsp:nvSpPr>
      <dsp:spPr>
        <a:xfrm>
          <a:off x="2262981" y="961767"/>
          <a:ext cx="5966618" cy="3337897"/>
        </a:xfrm>
        <a:prstGeom prst="rect">
          <a:avLst/>
        </a:prstGeom>
        <a:solidFill>
          <a:schemeClr val="accent1">
            <a:lumMod val="60000"/>
            <a:lumOff val="40000"/>
            <a:alpha val="90000"/>
          </a:schemeClr>
        </a:solidFill>
        <a:ln w="9525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400" kern="1200" dirty="0"/>
        </a:p>
      </dsp:txBody>
      <dsp:txXfrm>
        <a:off x="2262981" y="961767"/>
        <a:ext cx="5966618" cy="961767"/>
      </dsp:txXfrm>
    </dsp:sp>
    <dsp:sp modelId="{AD89E1D3-327E-481A-9696-03DBA961C42B}">
      <dsp:nvSpPr>
        <dsp:cNvPr id="0" name=""/>
        <dsp:cNvSpPr/>
      </dsp:nvSpPr>
      <dsp:spPr>
        <a:xfrm>
          <a:off x="1188065" y="1923534"/>
          <a:ext cx="2149832" cy="2149832"/>
        </a:xfrm>
        <a:prstGeom prst="pie">
          <a:avLst>
            <a:gd name="adj1" fmla="val 5400000"/>
            <a:gd name="adj2" fmla="val 16200000"/>
          </a:avLst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86E560-A893-4978-B1B9-67C85B5E0797}">
      <dsp:nvSpPr>
        <dsp:cNvPr id="0" name=""/>
        <dsp:cNvSpPr/>
      </dsp:nvSpPr>
      <dsp:spPr>
        <a:xfrm>
          <a:off x="2262981" y="1923534"/>
          <a:ext cx="5966618" cy="2149832"/>
        </a:xfrm>
        <a:prstGeom prst="rect">
          <a:avLst/>
        </a:prstGeom>
        <a:solidFill>
          <a:srgbClr val="0070C0">
            <a:alpha val="90000"/>
          </a:srgbClr>
        </a:solidFill>
        <a:ln w="9525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400" kern="1200" dirty="0"/>
        </a:p>
      </dsp:txBody>
      <dsp:txXfrm>
        <a:off x="2262981" y="1923534"/>
        <a:ext cx="5966618" cy="961767"/>
      </dsp:txXfrm>
    </dsp:sp>
    <dsp:sp modelId="{02BD5A82-EDB9-499A-813C-E7CF9062C74D}">
      <dsp:nvSpPr>
        <dsp:cNvPr id="0" name=""/>
        <dsp:cNvSpPr/>
      </dsp:nvSpPr>
      <dsp:spPr>
        <a:xfrm>
          <a:off x="1782097" y="2885301"/>
          <a:ext cx="961767" cy="961767"/>
        </a:xfrm>
        <a:prstGeom prst="pie">
          <a:avLst>
            <a:gd name="adj1" fmla="val 5400000"/>
            <a:gd name="adj2" fmla="val 16200000"/>
          </a:avLst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E15D14-3F94-4118-8036-610772E7CF5A}">
      <dsp:nvSpPr>
        <dsp:cNvPr id="0" name=""/>
        <dsp:cNvSpPr/>
      </dsp:nvSpPr>
      <dsp:spPr>
        <a:xfrm>
          <a:off x="2262981" y="2885301"/>
          <a:ext cx="5966618" cy="961767"/>
        </a:xfrm>
        <a:prstGeom prst="rect">
          <a:avLst/>
        </a:prstGeom>
        <a:solidFill>
          <a:srgbClr val="00B0F0">
            <a:alpha val="90000"/>
          </a:srgb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400" kern="1200" dirty="0"/>
        </a:p>
      </dsp:txBody>
      <dsp:txXfrm>
        <a:off x="2262981" y="2885301"/>
        <a:ext cx="5966618" cy="9617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#6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3#7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3#8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3#9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#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#4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#5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0.44117</cdr:x>
      <cdr:y>0.05822</cdr:y>
    </cdr:from>
    <cdr:to>
      <cdr:x>0.52666</cdr:x>
      <cdr:y>0.16821</cdr:y>
    </cdr:to>
    <cdr:sp macro="" textlink="">
      <cdr:nvSpPr>
        <cdr:cNvPr id="2" name="Стрелка вправо 1"/>
        <cdr:cNvSpPr/>
      </cdr:nvSpPr>
      <cdr:spPr>
        <a:xfrm xmlns:a="http://schemas.openxmlformats.org/drawingml/2006/main" rot="2147424">
          <a:off x="3630619" y="263504"/>
          <a:ext cx="703603" cy="497811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dirty="0" smtClean="0"/>
            <a:t>2,6</a:t>
          </a:r>
          <a:r>
            <a:rPr lang="ru-RU" dirty="0" smtClean="0"/>
            <a:t>%</a:t>
          </a:r>
          <a:endParaRPr lang="ru-RU" dirty="0"/>
        </a:p>
      </cdr:txBody>
    </cdr:sp>
  </cdr:relSizeAnchor>
  <cdr:relSizeAnchor xmlns:cdr="http://schemas.openxmlformats.org/drawingml/2006/chartDrawing">
    <cdr:from>
      <cdr:x>0.26762</cdr:x>
      <cdr:y>0</cdr:y>
    </cdr:from>
    <cdr:to>
      <cdr:x>0.35248</cdr:x>
      <cdr:y>0.12849</cdr:y>
    </cdr:to>
    <cdr:sp macro="" textlink="">
      <cdr:nvSpPr>
        <cdr:cNvPr id="3" name="Стрелка вправо 2"/>
        <cdr:cNvSpPr/>
      </cdr:nvSpPr>
      <cdr:spPr>
        <a:xfrm xmlns:a="http://schemas.openxmlformats.org/drawingml/2006/main" rot="19478487">
          <a:off x="2202434" y="-1451764"/>
          <a:ext cx="698364" cy="581541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dirty="0" smtClean="0"/>
            <a:t>1,8</a:t>
          </a:r>
          <a:r>
            <a:rPr lang="ru-RU" dirty="0" smtClean="0"/>
            <a:t>%</a:t>
          </a:r>
          <a:endParaRPr lang="ru-RU" dirty="0"/>
        </a:p>
      </cdr:txBody>
    </cdr:sp>
  </cdr:relSizeAnchor>
  <cdr:relSizeAnchor xmlns:cdr="http://schemas.openxmlformats.org/drawingml/2006/chartDrawing">
    <cdr:from>
      <cdr:x>0.59365</cdr:x>
      <cdr:y>0.13799</cdr:y>
    </cdr:from>
    <cdr:to>
      <cdr:x>0.67648</cdr:x>
      <cdr:y>0.26546</cdr:y>
    </cdr:to>
    <cdr:sp macro="" textlink="">
      <cdr:nvSpPr>
        <cdr:cNvPr id="4" name="Стрелка вправо 3"/>
        <cdr:cNvSpPr/>
      </cdr:nvSpPr>
      <cdr:spPr>
        <a:xfrm xmlns:a="http://schemas.openxmlformats.org/drawingml/2006/main" rot="2314242">
          <a:off x="4885538" y="624554"/>
          <a:ext cx="681661" cy="576894"/>
        </a:xfrm>
        <a:prstGeom xmlns:a="http://schemas.openxmlformats.org/drawingml/2006/main" prst="rightArrow">
          <a:avLst/>
        </a:prstGeom>
        <a:gradFill xmlns:a="http://schemas.openxmlformats.org/drawingml/2006/main">
          <a:gsLst>
            <a:gs pos="0">
              <a:schemeClr val="accent1">
                <a:tint val="50000"/>
                <a:satMod val="300000"/>
              </a:schemeClr>
            </a:gs>
            <a:gs pos="54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</a:gradFill>
        <a:effectLst xmlns:a="http://schemas.openxmlformats.org/drawingml/2006/main">
          <a:outerShdw blurRad="50800" dist="38100" dir="5400000" algn="t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dirty="0" smtClean="0"/>
            <a:t>1,7%</a:t>
          </a:r>
        </a:p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0.73625</cdr:x>
      <cdr:y>0.19724</cdr:y>
    </cdr:from>
    <cdr:to>
      <cdr:x>0.82375</cdr:x>
      <cdr:y>0.31188</cdr:y>
    </cdr:to>
    <cdr:sp macro="" textlink="">
      <cdr:nvSpPr>
        <cdr:cNvPr id="5" name="Стрелка вправо 4"/>
        <cdr:cNvSpPr/>
      </cdr:nvSpPr>
      <cdr:spPr>
        <a:xfrm xmlns:a="http://schemas.openxmlformats.org/drawingml/2006/main">
          <a:off x="6059016" y="892696"/>
          <a:ext cx="720080" cy="518857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dirty="0" smtClean="0"/>
            <a:t>0%</a:t>
          </a:r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0.88071</cdr:x>
      <cdr:y>0.7875</cdr:y>
    </cdr:from>
    <cdr:to>
      <cdr:x>0.92308</cdr:x>
      <cdr:y>0.84093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244408" y="4536504"/>
          <a:ext cx="396534" cy="30779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Tahoma" pitchFamily="34" charset="0"/>
              <a:cs typeface="Tahoma" pitchFamily="34" charset="0"/>
            </a:rPr>
            <a:t>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0.63939</cdr:x>
      <cdr:y>0.33037</cdr:y>
    </cdr:from>
    <cdr:to>
      <cdr:x>0.7578</cdr:x>
      <cdr:y>0.37301</cdr:y>
    </cdr:to>
    <cdr:sp macro="" textlink="">
      <cdr:nvSpPr>
        <cdr:cNvPr id="2" name="TextBox 9"/>
        <cdr:cNvSpPr txBox="1"/>
      </cdr:nvSpPr>
      <cdr:spPr>
        <a:xfrm xmlns:a="http://schemas.openxmlformats.org/drawingml/2006/main">
          <a:off x="2927359" y="1908017"/>
          <a:ext cx="542136" cy="24622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 smtClean="0">
              <a:latin typeface="Tahoma" pitchFamily="34" charset="0"/>
              <a:cs typeface="Tahoma" pitchFamily="34" charset="0"/>
            </a:rPr>
            <a:t>4,1%</a:t>
          </a:r>
        </a:p>
      </cdr:txBody>
    </cdr:sp>
  </cdr:relSizeAnchor>
  <cdr:relSizeAnchor xmlns:cdr="http://schemas.openxmlformats.org/drawingml/2006/chartDrawing">
    <cdr:from>
      <cdr:x>0.36053</cdr:x>
      <cdr:y>0.30896</cdr:y>
    </cdr:from>
    <cdr:to>
      <cdr:x>0.47894</cdr:x>
      <cdr:y>0.35159</cdr:y>
    </cdr:to>
    <cdr:sp macro="" textlink="">
      <cdr:nvSpPr>
        <cdr:cNvPr id="3" name="TextBox 9"/>
        <cdr:cNvSpPr txBox="1"/>
      </cdr:nvSpPr>
      <cdr:spPr>
        <a:xfrm xmlns:a="http://schemas.openxmlformats.org/drawingml/2006/main">
          <a:off x="1650625" y="1784350"/>
          <a:ext cx="542136" cy="24622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 smtClean="0">
              <a:latin typeface="Tahoma" pitchFamily="34" charset="0"/>
              <a:cs typeface="Tahoma" pitchFamily="34" charset="0"/>
            </a:rPr>
            <a:t>5,3%</a:t>
          </a:r>
        </a:p>
      </cdr:txBody>
    </cdr:sp>
  </cdr:relSizeAnchor>
  <cdr:relSizeAnchor xmlns:cdr="http://schemas.openxmlformats.org/drawingml/2006/chartDrawing">
    <cdr:from>
      <cdr:x>0.14539</cdr:x>
      <cdr:y>0.38263</cdr:y>
    </cdr:from>
    <cdr:to>
      <cdr:x>0.2638</cdr:x>
      <cdr:y>0.42526</cdr:y>
    </cdr:to>
    <cdr:sp macro="" textlink="">
      <cdr:nvSpPr>
        <cdr:cNvPr id="4" name="TextBox 9"/>
        <cdr:cNvSpPr txBox="1"/>
      </cdr:nvSpPr>
      <cdr:spPr>
        <a:xfrm xmlns:a="http://schemas.openxmlformats.org/drawingml/2006/main">
          <a:off x="665646" y="2209800"/>
          <a:ext cx="542136" cy="24622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 smtClean="0">
              <a:latin typeface="Tahoma" pitchFamily="34" charset="0"/>
              <a:cs typeface="Tahoma" pitchFamily="34" charset="0"/>
            </a:rPr>
            <a:t>9,7%</a:t>
          </a:r>
        </a:p>
      </cdr:txBody>
    </cdr:sp>
  </cdr:relSizeAnchor>
  <cdr:relSizeAnchor xmlns:cdr="http://schemas.openxmlformats.org/drawingml/2006/chartDrawing">
    <cdr:from>
      <cdr:x>0.22426</cdr:x>
      <cdr:y>0.33037</cdr:y>
    </cdr:from>
    <cdr:to>
      <cdr:x>0.34267</cdr:x>
      <cdr:y>0.37301</cdr:y>
    </cdr:to>
    <cdr:sp macro="" textlink="">
      <cdr:nvSpPr>
        <cdr:cNvPr id="5" name="TextBox 9"/>
        <cdr:cNvSpPr txBox="1"/>
      </cdr:nvSpPr>
      <cdr:spPr>
        <a:xfrm xmlns:a="http://schemas.openxmlformats.org/drawingml/2006/main">
          <a:off x="1026736" y="1908017"/>
          <a:ext cx="542136" cy="24622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 smtClean="0">
              <a:latin typeface="Tahoma" pitchFamily="34" charset="0"/>
              <a:cs typeface="Tahoma" pitchFamily="34" charset="0"/>
            </a:rPr>
            <a:t>5,8%</a:t>
          </a:r>
        </a:p>
      </cdr:txBody>
    </cdr:sp>
  </cdr:relSizeAnchor>
  <cdr:relSizeAnchor xmlns:cdr="http://schemas.openxmlformats.org/drawingml/2006/chartDrawing">
    <cdr:from>
      <cdr:x>0.6446</cdr:x>
      <cdr:y>0.28613</cdr:y>
    </cdr:from>
    <cdr:to>
      <cdr:x>0.76301</cdr:x>
      <cdr:y>0.32877</cdr:y>
    </cdr:to>
    <cdr:sp macro="" textlink="">
      <cdr:nvSpPr>
        <cdr:cNvPr id="6" name="TextBox 9"/>
        <cdr:cNvSpPr txBox="1"/>
      </cdr:nvSpPr>
      <cdr:spPr>
        <a:xfrm xmlns:a="http://schemas.openxmlformats.org/drawingml/2006/main">
          <a:off x="2951185" y="1652508"/>
          <a:ext cx="542136" cy="24622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 smtClean="0">
              <a:latin typeface="Tahoma" pitchFamily="34" charset="0"/>
              <a:cs typeface="Tahoma" pitchFamily="34" charset="0"/>
            </a:rPr>
            <a:t>0,3%</a:t>
          </a:r>
        </a:p>
      </cdr:txBody>
    </cdr:sp>
  </cdr:relSizeAnchor>
  <cdr:relSizeAnchor xmlns:cdr="http://schemas.openxmlformats.org/drawingml/2006/chartDrawing">
    <cdr:from>
      <cdr:x>0.27436</cdr:x>
      <cdr:y>0.28764</cdr:y>
    </cdr:from>
    <cdr:to>
      <cdr:x>0.39278</cdr:x>
      <cdr:y>0.33028</cdr:y>
    </cdr:to>
    <cdr:sp macro="" textlink="">
      <cdr:nvSpPr>
        <cdr:cNvPr id="7" name="TextBox 9"/>
        <cdr:cNvSpPr txBox="1"/>
      </cdr:nvSpPr>
      <cdr:spPr>
        <a:xfrm xmlns:a="http://schemas.openxmlformats.org/drawingml/2006/main">
          <a:off x="1256135" y="1661239"/>
          <a:ext cx="542136" cy="24622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 smtClean="0">
              <a:latin typeface="Tahoma" pitchFamily="34" charset="0"/>
              <a:cs typeface="Tahoma" pitchFamily="34" charset="0"/>
            </a:rPr>
            <a:t>1,2%</a:t>
          </a:r>
        </a:p>
      </cdr:txBody>
    </cdr:sp>
  </cdr:relSizeAnchor>
  <cdr:relSizeAnchor xmlns:cdr="http://schemas.openxmlformats.org/drawingml/2006/chartDrawing">
    <cdr:from>
      <cdr:x>0.46694</cdr:x>
      <cdr:y>0.25534</cdr:y>
    </cdr:from>
    <cdr:to>
      <cdr:x>0.58542</cdr:x>
      <cdr:y>0.29934</cdr:y>
    </cdr:to>
    <cdr:sp macro="" textlink="">
      <cdr:nvSpPr>
        <cdr:cNvPr id="8" name="TextBox 9"/>
        <cdr:cNvSpPr txBox="1"/>
      </cdr:nvSpPr>
      <cdr:spPr>
        <a:xfrm xmlns:a="http://schemas.openxmlformats.org/drawingml/2006/main">
          <a:off x="2137801" y="1474674"/>
          <a:ext cx="542443" cy="25411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 smtClean="0">
              <a:latin typeface="Tahoma" pitchFamily="34" charset="0"/>
              <a:cs typeface="Tahoma" pitchFamily="34" charset="0"/>
            </a:rPr>
            <a:t>0,1%</a:t>
          </a:r>
        </a:p>
      </cdr:txBody>
    </cdr:sp>
  </cdr:relSizeAnchor>
  <cdr:relSizeAnchor xmlns:cdr="http://schemas.openxmlformats.org/drawingml/2006/chartDrawing">
    <cdr:from>
      <cdr:x>0.53141</cdr:x>
      <cdr:y>0.30675</cdr:y>
    </cdr:from>
    <cdr:to>
      <cdr:x>0.64982</cdr:x>
      <cdr:y>0.34939</cdr:y>
    </cdr:to>
    <cdr:sp macro="" textlink="">
      <cdr:nvSpPr>
        <cdr:cNvPr id="9" name="TextBox 9"/>
        <cdr:cNvSpPr txBox="1"/>
      </cdr:nvSpPr>
      <cdr:spPr>
        <a:xfrm xmlns:a="http://schemas.openxmlformats.org/drawingml/2006/main">
          <a:off x="2432968" y="1771593"/>
          <a:ext cx="542136" cy="24622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 smtClean="0">
              <a:latin typeface="Tahoma" pitchFamily="34" charset="0"/>
              <a:cs typeface="Tahoma" pitchFamily="34" charset="0"/>
            </a:rPr>
            <a:t>8,0%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ADB30E0-016F-4E11-9243-195179A953A9}" type="datetimeFigureOut">
              <a:rPr lang="ru-RU"/>
              <a:pPr>
                <a:defRPr/>
              </a:pPr>
              <a:t>30.12.2016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90822"/>
            <a:ext cx="5438775" cy="44429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485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485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E7F2A96-1062-465F-88F5-1C6F2EA3004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70203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7CA662-74B2-4B28-ABB3-F37BEE4D05C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7F2A96-1062-465F-88F5-1C6F2EA30048}" type="slidenum">
              <a:rPr lang="ru-RU" smtClean="0"/>
              <a:pPr>
                <a:defRPr/>
              </a:pPr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230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EA53F-FEF5-4344-B6E3-9122770A5D7F}" type="datetime1">
              <a:rPr lang="ru-RU"/>
              <a:pPr>
                <a:defRPr/>
              </a:pPr>
              <a:t>30.12.2016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E2C37-A17C-4FB7-A6A2-B294920286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7F5CB-92F1-4B94-8B0F-CB3950C7C808}" type="datetime1">
              <a:rPr lang="ru-RU"/>
              <a:pPr>
                <a:defRPr/>
              </a:pPr>
              <a:t>30.12.2016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99C4F-7198-4635-B0BE-CB5C4A6EE2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326CA-64BD-44EC-B4C8-E2EED5E5794A}" type="datetime1">
              <a:rPr lang="ru-RU"/>
              <a:pPr>
                <a:defRPr/>
              </a:pPr>
              <a:t>30.12.2016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D749E-8338-4C8A-AEA2-30F1858682E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E82B4-491C-4247-B1FB-1E009F4A178B}" type="datetime1">
              <a:rPr lang="ru-RU"/>
              <a:pPr>
                <a:defRPr/>
              </a:pPr>
              <a:t>30.12.2016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56A53-AB54-44CF-B331-B277966D84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116779" y="127557"/>
            <a:ext cx="2871045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>
                <a:solidFill>
                  <a:schemeClr val="tx1"/>
                </a:solidFill>
                <a:cs typeface="Tahoma" pitchFamily="34" charset="0"/>
              </a:rPr>
              <a:t>Финансовое управление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chemeClr val="tx1"/>
                </a:solidFill>
                <a:cs typeface="Tahoma" pitchFamily="34" charset="0"/>
              </a:rPr>
              <a:t>администрации МР «</a:t>
            </a:r>
            <a:r>
              <a:rPr lang="ru-RU" sz="1200" i="1" dirty="0" err="1" smtClean="0">
                <a:solidFill>
                  <a:schemeClr val="tx1"/>
                </a:solidFill>
                <a:cs typeface="Tahoma" pitchFamily="34" charset="0"/>
              </a:rPr>
              <a:t>Койгородский</a:t>
            </a:r>
            <a:r>
              <a:rPr lang="ru-RU" sz="1200" i="1" dirty="0" smtClean="0">
                <a:solidFill>
                  <a:schemeClr val="tx1"/>
                </a:solidFill>
                <a:cs typeface="Tahoma" pitchFamily="34" charset="0"/>
              </a:rPr>
              <a:t>»</a:t>
            </a:r>
            <a:endParaRPr lang="ru-RU" sz="1200" i="1" dirty="0">
              <a:solidFill>
                <a:schemeClr val="tx1"/>
              </a:solidFill>
              <a:cs typeface="Tahoma" pitchFamily="34" charset="0"/>
            </a:endParaRPr>
          </a:p>
        </p:txBody>
      </p:sp>
      <p:cxnSp>
        <p:nvCxnSpPr>
          <p:cNvPr id="5" name="Прямая соединительная линия 8"/>
          <p:cNvCxnSpPr/>
          <p:nvPr/>
        </p:nvCxnSpPr>
        <p:spPr>
          <a:xfrm>
            <a:off x="2987824" y="-1"/>
            <a:ext cx="0" cy="77389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 sz="2000">
                <a:latin typeface="Tahoma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80868-FF31-4865-ABFB-85964F888626}" type="datetime1">
              <a:rPr lang="ru-RU"/>
              <a:pPr>
                <a:defRPr/>
              </a:pPr>
              <a:t>30.12.2016</a:t>
            </a:fld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441E5C4E-6DA8-4A4B-8387-6EA77005CAB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/>
          <p:nvPr/>
        </p:nvSpPr>
        <p:spPr>
          <a:xfrm>
            <a:off x="395536" y="271463"/>
            <a:ext cx="2752677" cy="6086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chemeClr val="tx1"/>
                </a:solidFill>
                <a:cs typeface="Tahoma" pitchFamily="34" charset="0"/>
              </a:rPr>
              <a:t>Финансовое управление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chemeClr val="tx1"/>
                </a:solidFill>
                <a:cs typeface="Tahoma" pitchFamily="34" charset="0"/>
              </a:rPr>
              <a:t>Администрации МР «</a:t>
            </a:r>
            <a:r>
              <a:rPr lang="ru-RU" sz="1200" i="1" dirty="0" err="1" smtClean="0">
                <a:solidFill>
                  <a:schemeClr val="tx1"/>
                </a:solidFill>
                <a:cs typeface="Tahoma" pitchFamily="34" charset="0"/>
              </a:rPr>
              <a:t>Койгородский</a:t>
            </a:r>
            <a:r>
              <a:rPr lang="ru-RU" sz="1200" i="1" dirty="0" smtClean="0">
                <a:solidFill>
                  <a:schemeClr val="tx1"/>
                </a:solidFill>
                <a:cs typeface="Tahoma" pitchFamily="34" charset="0"/>
              </a:rPr>
              <a:t>»</a:t>
            </a:r>
            <a:endParaRPr lang="ru-RU" sz="1200" i="1" dirty="0">
              <a:solidFill>
                <a:schemeClr val="tx1"/>
              </a:solidFill>
              <a:cs typeface="Tahoma" pitchFamily="34" charset="0"/>
            </a:endParaRPr>
          </a:p>
        </p:txBody>
      </p:sp>
      <p:cxnSp>
        <p:nvCxnSpPr>
          <p:cNvPr id="4" name="Прямая соединительная линия 8"/>
          <p:cNvCxnSpPr/>
          <p:nvPr/>
        </p:nvCxnSpPr>
        <p:spPr>
          <a:xfrm>
            <a:off x="3503613" y="0"/>
            <a:ext cx="0" cy="105251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C93F5-31FD-4BB2-AAD7-745F711DF621}" type="datetime1">
              <a:rPr lang="ru-RU"/>
              <a:pPr>
                <a:defRPr/>
              </a:pPr>
              <a:t>30.12.2016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F0F04D73-3766-4848-A523-DA36DACA25A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DD55A-F56F-46B1-8C65-779DA43B0B24}" type="datetime1">
              <a:rPr lang="ru-RU"/>
              <a:pPr>
                <a:defRPr/>
              </a:pPr>
              <a:t>30.12.2016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6811F-EBD1-4F94-B8FD-50FE6BFF11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8BBDA-CFE1-4ACC-8DFD-21CB3F1EDA49}" type="datetime1">
              <a:rPr lang="ru-RU"/>
              <a:pPr>
                <a:defRPr/>
              </a:pPr>
              <a:t>30.12.2016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61BB0-6B8A-40E0-865E-05C3E138EB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32E0D-94F0-43EE-920A-82EF28C722BA}" type="datetime1">
              <a:rPr lang="ru-RU"/>
              <a:pPr>
                <a:defRPr/>
              </a:pPr>
              <a:t>30.12.2016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0FD4C-90A2-48AC-92A1-FB1972403D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48166-5833-48AF-925E-93AEE4DA3690}" type="datetime1">
              <a:rPr lang="ru-RU"/>
              <a:pPr>
                <a:defRPr/>
              </a:pPr>
              <a:t>30.12.2016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E99D2-3126-4559-8CAC-1871133A59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52E83-0E57-4608-B0CC-452EEF9D6930}" type="datetime1">
              <a:rPr lang="ru-RU"/>
              <a:pPr>
                <a:defRPr/>
              </a:pPr>
              <a:t>30.12.2016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2DFC9-2344-4AB8-83C5-340B761B59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529BF-33E0-47D5-851B-94AC2CBEE347}" type="datetime1">
              <a:rPr lang="ru-RU"/>
              <a:pPr>
                <a:defRPr/>
              </a:pPr>
              <a:t>30.12.2016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92E7C-2E70-471F-8910-7C3DF8728E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3635375" y="0"/>
            <a:ext cx="550862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5A6C58-3691-4751-8C04-E9892F1B59AC}" type="datetime1">
              <a:rPr lang="ru-RU"/>
              <a:pPr>
                <a:defRPr/>
              </a:pPr>
              <a:t>30.12.2016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BF40D1E9-1303-420A-8512-4F19FCB44E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 kern="1200">
          <a:solidFill>
            <a:srgbClr val="008000"/>
          </a:solidFill>
          <a:latin typeface="Tahoma" pitchFamily="34" charset="0"/>
          <a:ea typeface="+mj-ea"/>
          <a:cs typeface="Tahom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mailto:koig_finupr@mail.ru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kojgorodok.ru/lobby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4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ctrTitle"/>
          </p:nvPr>
        </p:nvSpPr>
        <p:spPr>
          <a:xfrm>
            <a:off x="539552" y="1916832"/>
            <a:ext cx="8060432" cy="3168352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000" spc="50" smtClean="0">
                <a:ln w="11430"/>
                <a:solidFill>
                  <a:srgbClr val="00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«Бюджет </a:t>
            </a:r>
            <a:r>
              <a:rPr lang="ru-RU" sz="5000" spc="50" dirty="0" smtClean="0">
                <a:ln w="11430"/>
                <a:solidFill>
                  <a:srgbClr val="00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для граждан» </a:t>
            </a:r>
            <a:br>
              <a:rPr lang="ru-RU" sz="5000" spc="50" dirty="0" smtClean="0">
                <a:ln w="11430"/>
                <a:solidFill>
                  <a:srgbClr val="00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5000" spc="50" dirty="0" smtClean="0">
                <a:ln w="11430"/>
                <a:solidFill>
                  <a:srgbClr val="00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 бюджету</a:t>
            </a:r>
            <a:r>
              <a:rPr lang="ru-RU" sz="4800" spc="50" dirty="0" smtClean="0">
                <a:ln w="11430"/>
                <a:solidFill>
                  <a:srgbClr val="00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4800" spc="50" dirty="0" smtClean="0">
                <a:ln w="11430"/>
                <a:solidFill>
                  <a:srgbClr val="00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000" spc="50" dirty="0" smtClean="0">
                <a:ln w="11430"/>
                <a:solidFill>
                  <a:srgbClr val="00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800" spc="50" dirty="0" smtClean="0">
                <a:ln w="11430"/>
                <a:solidFill>
                  <a:srgbClr val="00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МР «Койгородский»</a:t>
            </a:r>
            <a:br>
              <a:rPr lang="ru-RU" sz="4800" spc="50" dirty="0" smtClean="0">
                <a:ln w="11430"/>
                <a:solidFill>
                  <a:srgbClr val="00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800" spc="50" dirty="0" smtClean="0">
                <a:ln w="11430"/>
                <a:solidFill>
                  <a:srgbClr val="00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на 2017 год и плановый период 2018 и 2019 годов</a:t>
            </a:r>
            <a:endParaRPr lang="ru-RU" sz="4800" spc="50" dirty="0">
              <a:ln w="11430"/>
              <a:solidFill>
                <a:srgbClr val="0066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20677" y="16425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Финансовое управление</a:t>
            </a:r>
          </a:p>
          <a:p>
            <a:pPr algn="ctr"/>
            <a:r>
              <a:rPr lang="ru-RU" dirty="0"/>
              <a:t>администрации МР «</a:t>
            </a:r>
            <a:r>
              <a:rPr lang="ru-RU" dirty="0" err="1"/>
              <a:t>Койгородский</a:t>
            </a:r>
            <a:r>
              <a:rPr lang="ru-RU" dirty="0"/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0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solidFill>
                  <a:srgbClr val="0066FF"/>
                </a:solidFill>
              </a:rPr>
              <a:t>Основные характеристики бюджета</a:t>
            </a:r>
          </a:p>
        </p:txBody>
      </p:sp>
      <p:sp>
        <p:nvSpPr>
          <p:cNvPr id="2870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018C1DE-AD17-42EB-8B48-B38965B1487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268394"/>
              </p:ext>
            </p:extLst>
          </p:nvPr>
        </p:nvGraphicFramePr>
        <p:xfrm>
          <a:off x="611560" y="1576537"/>
          <a:ext cx="7920880" cy="424817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859223"/>
                <a:gridCol w="1053560"/>
                <a:gridCol w="1053560"/>
                <a:gridCol w="1434257"/>
                <a:gridCol w="1224136"/>
                <a:gridCol w="1296144"/>
              </a:tblGrid>
              <a:tr h="1165517"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00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План       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2016 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года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       2016 года</a:t>
                      </a:r>
                      <a:endParaRPr lang="ru-RU" sz="1400" dirty="0">
                        <a:solidFill>
                          <a:srgbClr val="00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2017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года</a:t>
                      </a:r>
                      <a:endParaRPr lang="ru-RU" sz="1400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</a:t>
                      </a:r>
                      <a:r>
                        <a:rPr lang="ru-RU" sz="1400" baseline="0" dirty="0" smtClean="0"/>
                        <a:t> </a:t>
                      </a:r>
                    </a:p>
                    <a:p>
                      <a:pPr algn="ctr"/>
                      <a:r>
                        <a:rPr lang="ru-RU" sz="1400" baseline="0" dirty="0" smtClean="0"/>
                        <a:t>2018 года </a:t>
                      </a:r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План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2019 года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61493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416 799,9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395 882,0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309 116,1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257 585,5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259 740,1</a:t>
                      </a:r>
                      <a:endParaRPr lang="ru-RU" sz="1400" dirty="0"/>
                    </a:p>
                  </a:txBody>
                  <a:tcPr/>
                </a:tc>
              </a:tr>
              <a:tr h="59085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Расходы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447 995,6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375 222,2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307 974,1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251 243,5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258 598,1,3</a:t>
                      </a:r>
                      <a:endParaRPr lang="ru-RU" sz="1400" dirty="0"/>
                    </a:p>
                  </a:txBody>
                  <a:tcPr/>
                </a:tc>
              </a:tr>
              <a:tr h="59085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Дефицит                    (+ профицит)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-31 195,7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20 659,8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1 142,0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6 342,0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1 142,0</a:t>
                      </a:r>
                      <a:endParaRPr lang="ru-RU" sz="1400" dirty="0"/>
                    </a:p>
                  </a:txBody>
                  <a:tcPr/>
                </a:tc>
              </a:tr>
              <a:tr h="12860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Верхний предел муниципального долга  по состоянию на 1 января очередного финансового года</a:t>
                      </a:r>
                      <a:endParaRPr lang="ru-RU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10 914,8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10 914,8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9 772,8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3 430,8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2 288,8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84368" y="1268760"/>
            <a:ext cx="930063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cs typeface="Tahoma" pitchFamily="34" charset="0"/>
              </a:rPr>
              <a:t>тыс. </a:t>
            </a:r>
            <a:r>
              <a:rPr lang="ru-RU" sz="1400" dirty="0">
                <a:cs typeface="Tahoma" pitchFamily="34" charset="0"/>
              </a:rPr>
              <a:t>руб.</a:t>
            </a:r>
          </a:p>
        </p:txBody>
      </p:sp>
    </p:spTree>
    <p:extLst>
      <p:ext uri="{BB962C8B-B14F-4D97-AF65-F5344CB8AC3E}">
        <p14:creationId xmlns:p14="http://schemas.microsoft.com/office/powerpoint/2010/main" val="295553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Заголовок 1"/>
          <p:cNvSpPr txBox="1">
            <a:spLocks/>
          </p:cNvSpPr>
          <p:nvPr/>
        </p:nvSpPr>
        <p:spPr bwMode="auto">
          <a:xfrm>
            <a:off x="3654425" y="31750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solidFill>
                  <a:srgbClr val="0066FF"/>
                </a:solidFill>
                <a:latin typeface="Tahoma" pitchFamily="34" charset="0"/>
                <a:cs typeface="Tahoma" pitchFamily="34" charset="0"/>
              </a:rPr>
              <a:t>Дефицит и источники финансирования дефицита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125394"/>
              </p:ext>
            </p:extLst>
          </p:nvPr>
        </p:nvGraphicFramePr>
        <p:xfrm>
          <a:off x="395536" y="1700808"/>
          <a:ext cx="8350778" cy="412051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333044"/>
                <a:gridCol w="929780"/>
                <a:gridCol w="929780"/>
                <a:gridCol w="1078245"/>
                <a:gridCol w="1078245"/>
                <a:gridCol w="1001684"/>
              </a:tblGrid>
              <a:tr h="28803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Источники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План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 года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Факт</a:t>
                      </a:r>
                    </a:p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 2016 года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План</a:t>
                      </a:r>
                    </a:p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2017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года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План</a:t>
                      </a:r>
                      <a:r>
                        <a:rPr lang="ru-RU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 года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План</a:t>
                      </a:r>
                    </a:p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2019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года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</a:tr>
              <a:tr h="4505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</a:rPr>
                        <a:t>Кредиты </a:t>
                      </a:r>
                      <a:r>
                        <a:rPr lang="ru-RU" sz="1400" u="none" strike="noStrike" dirty="0">
                          <a:effectLst/>
                        </a:rPr>
                        <a:t>кредитных организаций в валюте Российской </a:t>
                      </a:r>
                      <a:r>
                        <a:rPr lang="ru-RU" sz="1400" u="none" strike="noStrike" dirty="0" smtClean="0">
                          <a:effectLst/>
                        </a:rPr>
                        <a:t>Федерации (привлечение кредита)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</a:tr>
              <a:tr h="5187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Кредиты кредитных организаций в валюте Российской Федерации</a:t>
                      </a:r>
                    </a:p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</a:rPr>
                        <a:t>(погашение кредита)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-2 614,1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-2</a:t>
                      </a:r>
                      <a:r>
                        <a:rPr lang="ru-RU" sz="1400" u="none" strike="noStrike" baseline="0" dirty="0" smtClean="0">
                          <a:effectLst/>
                        </a:rPr>
                        <a:t> 614,1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-1 142,0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-6 342,0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-1 142,0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</a:tr>
              <a:tr h="3988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</a:rPr>
                        <a:t>Бюджетные </a:t>
                      </a:r>
                      <a:r>
                        <a:rPr lang="ru-RU" sz="1400" u="none" strike="noStrike" dirty="0">
                          <a:effectLst/>
                        </a:rPr>
                        <a:t>кредиты от других бюджетов бюджетной системы Российской </a:t>
                      </a:r>
                      <a:r>
                        <a:rPr lang="ru-RU" sz="1400" u="none" strike="noStrike" dirty="0" smtClean="0">
                          <a:effectLst/>
                        </a:rPr>
                        <a:t>Федерации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</a:tr>
              <a:tr h="2543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</a:rPr>
                        <a:t>Изменение </a:t>
                      </a:r>
                      <a:r>
                        <a:rPr lang="ru-RU" sz="1400" u="none" strike="noStrike" dirty="0">
                          <a:effectLst/>
                        </a:rPr>
                        <a:t>остатков средств на счетах по учету средств бюджета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33 809,7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-18 045,7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</a:tr>
              <a:tr h="398833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Средства от продажи акций и иных форм участия в капитале, находящихся в собственности  городских округов</a:t>
                      </a:r>
                      <a:endParaRPr lang="ru-RU" sz="1400" u="none" strike="noStrike" dirty="0" smtClean="0">
                        <a:effectLst/>
                      </a:endParaRPr>
                    </a:p>
                    <a:p>
                      <a:pPr algn="l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</a:tr>
              <a:tr h="2310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 smtClean="0">
                          <a:effectLst/>
                        </a:rPr>
                        <a:t>Всего источников </a:t>
                      </a:r>
                      <a:r>
                        <a:rPr lang="ru-RU" sz="1400" b="1" u="none" strike="noStrike" dirty="0">
                          <a:effectLst/>
                        </a:rPr>
                        <a:t>финансирования </a:t>
                      </a:r>
                      <a:r>
                        <a:rPr lang="ru-RU" sz="1400" b="1" u="none" strike="noStrike" dirty="0" smtClean="0">
                          <a:effectLst/>
                        </a:rPr>
                        <a:t>дефицита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31 195,6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-20 659,8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- 1 142,0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-6 342,0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-1 142,0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67627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1F1434C-7C76-4E5C-941E-BB203F85CA2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 smtClean="0"/>
          </a:p>
        </p:txBody>
      </p:sp>
      <p:sp>
        <p:nvSpPr>
          <p:cNvPr id="6" name="TextBox 5"/>
          <p:cNvSpPr txBox="1"/>
          <p:nvPr/>
        </p:nvSpPr>
        <p:spPr>
          <a:xfrm>
            <a:off x="7909459" y="1218679"/>
            <a:ext cx="930063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cs typeface="Tahoma" pitchFamily="34" charset="0"/>
              </a:rPr>
              <a:t>тыс. </a:t>
            </a:r>
            <a:r>
              <a:rPr lang="ru-RU" sz="1400" dirty="0">
                <a:cs typeface="Tahoma" pitchFamily="34" charset="0"/>
              </a:rPr>
              <a:t>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66FF"/>
                </a:solidFill>
              </a:rPr>
              <a:t>Муниципальный долг</a:t>
            </a:r>
            <a:endParaRPr lang="ru-RU" dirty="0">
              <a:solidFill>
                <a:srgbClr val="0066FF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7417308"/>
              </p:ext>
            </p:extLst>
          </p:nvPr>
        </p:nvGraphicFramePr>
        <p:xfrm>
          <a:off x="0" y="-171400"/>
          <a:ext cx="9144000" cy="3777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1761"/>
              </p:ext>
            </p:extLst>
          </p:nvPr>
        </p:nvGraphicFramePr>
        <p:xfrm>
          <a:off x="395536" y="4581128"/>
          <a:ext cx="8136904" cy="129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  <a:gridCol w="864096"/>
                <a:gridCol w="864096"/>
                <a:gridCol w="864096"/>
                <a:gridCol w="864096"/>
                <a:gridCol w="864096"/>
                <a:gridCol w="864096"/>
                <a:gridCol w="936104"/>
              </a:tblGrid>
              <a:tr h="530241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Проценты за использование кредитом,</a:t>
                      </a:r>
                    </a:p>
                    <a:p>
                      <a:pPr algn="ctr"/>
                      <a:r>
                        <a:rPr lang="ru-RU" sz="1600" dirty="0" smtClean="0"/>
                        <a:t> тыс. руб.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2013 год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2014 год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2015 год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2016 год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2017 год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2018 год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2019 год</a:t>
                      </a:r>
                      <a:endParaRPr lang="ru-RU" sz="1400" dirty="0"/>
                    </a:p>
                  </a:txBody>
                  <a:tcPr anchor="ctr"/>
                </a:tc>
              </a:tr>
              <a:tr h="76590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491,8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632,7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579,5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467,3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427,8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242,3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119,1</a:t>
                      </a:r>
                      <a:endParaRPr lang="ru-RU" sz="1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9552" y="3645024"/>
            <a:ext cx="7992888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latin typeface="Tahoma" pitchFamily="34" charset="0"/>
                <a:cs typeface="Tahoma" pitchFamily="34" charset="0"/>
              </a:rPr>
              <a:t>В соответствии с п. 3 ст. 107 Бюджетного кодекса РФ предельный объем муниципального долга на 2017 год составляет 27 509,4 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89733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0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66FF"/>
                </a:solidFill>
              </a:rPr>
              <a:t>Динамика доходов и расходов бюджета</a:t>
            </a:r>
          </a:p>
        </p:txBody>
      </p:sp>
      <p:sp>
        <p:nvSpPr>
          <p:cNvPr id="28704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021413" y="6506369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018C1DE-AD17-42EB-8B48-B38965B1487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 smtClean="0"/>
          </a:p>
        </p:txBody>
      </p:sp>
      <p:graphicFrame>
        <p:nvGraphicFramePr>
          <p:cNvPr id="2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1544552"/>
              </p:ext>
            </p:extLst>
          </p:nvPr>
        </p:nvGraphicFramePr>
        <p:xfrm>
          <a:off x="251520" y="1484784"/>
          <a:ext cx="8712968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331640" y="5445224"/>
            <a:ext cx="3456384" cy="307777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--------------------</a:t>
            </a:r>
            <a:r>
              <a:rPr lang="ru-RU" sz="1400" b="1" dirty="0">
                <a:cs typeface="Tahoma" pitchFamily="34" charset="0"/>
              </a:rPr>
              <a:t>Факт-</a:t>
            </a:r>
            <a:r>
              <a:rPr lang="ru-RU" sz="1400" b="1" dirty="0" smtClean="0">
                <a:cs typeface="Tahoma" pitchFamily="34" charset="0"/>
              </a:rPr>
              <a:t>---------------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76056" y="5443736"/>
            <a:ext cx="3744416" cy="307777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--------------------План--------------------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520" y="1177007"/>
            <a:ext cx="930063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cs typeface="Tahoma" pitchFamily="34" charset="0"/>
              </a:rPr>
              <a:t>тыс. </a:t>
            </a:r>
            <a:r>
              <a:rPr lang="ru-RU" sz="1400" dirty="0">
                <a:cs typeface="Tahoma" pitchFamily="34" charset="0"/>
              </a:rPr>
              <a:t>руб.</a:t>
            </a:r>
          </a:p>
        </p:txBody>
      </p:sp>
    </p:spTree>
    <p:extLst>
      <p:ext uri="{BB962C8B-B14F-4D97-AF65-F5344CB8AC3E}">
        <p14:creationId xmlns:p14="http://schemas.microsoft.com/office/powerpoint/2010/main" val="326290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66FF"/>
                </a:solidFill>
              </a:rPr>
              <a:t>Структура доходов бюджета МО МР «</a:t>
            </a:r>
            <a:r>
              <a:rPr lang="ru-RU" dirty="0" err="1" smtClean="0">
                <a:solidFill>
                  <a:srgbClr val="0066FF"/>
                </a:solidFill>
              </a:rPr>
              <a:t>Койгородский</a:t>
            </a:r>
            <a:r>
              <a:rPr lang="ru-RU" dirty="0" smtClean="0">
                <a:solidFill>
                  <a:srgbClr val="0066FF"/>
                </a:solidFill>
              </a:rPr>
              <a:t>» в 2013-2019 годах.</a:t>
            </a:r>
            <a:endParaRPr lang="ru-RU" dirty="0">
              <a:solidFill>
                <a:srgbClr val="0066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244408" y="748948"/>
            <a:ext cx="936104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 err="1">
                <a:latin typeface="Tahoma" pitchFamily="34" charset="0"/>
                <a:cs typeface="Tahoma" pitchFamily="34" charset="0"/>
              </a:rPr>
              <a:t>т</a:t>
            </a:r>
            <a:r>
              <a:rPr lang="ru-RU" sz="1200" dirty="0" err="1" smtClean="0">
                <a:latin typeface="Tahoma" pitchFamily="34" charset="0"/>
                <a:cs typeface="Tahoma" pitchFamily="34" charset="0"/>
              </a:rPr>
              <a:t>ыс.руб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181680"/>
              </p:ext>
            </p:extLst>
          </p:nvPr>
        </p:nvGraphicFramePr>
        <p:xfrm>
          <a:off x="68574" y="1037166"/>
          <a:ext cx="8967922" cy="53814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7362"/>
                <a:gridCol w="648072"/>
                <a:gridCol w="648072"/>
                <a:gridCol w="648072"/>
                <a:gridCol w="936104"/>
                <a:gridCol w="720080"/>
                <a:gridCol w="720080"/>
                <a:gridCol w="720080"/>
              </a:tblGrid>
              <a:tr h="561525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Наименование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2013 г.</a:t>
                      </a:r>
                    </a:p>
                    <a:p>
                      <a:pPr algn="ctr"/>
                      <a:r>
                        <a:rPr lang="ru-RU" sz="800" dirty="0" smtClean="0"/>
                        <a:t>(факт)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2014 г.</a:t>
                      </a:r>
                    </a:p>
                    <a:p>
                      <a:pPr algn="ctr"/>
                      <a:r>
                        <a:rPr lang="ru-RU" sz="800" dirty="0" smtClean="0"/>
                        <a:t>(факт)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2015 г.</a:t>
                      </a:r>
                    </a:p>
                    <a:p>
                      <a:pPr algn="ctr"/>
                      <a:r>
                        <a:rPr lang="ru-RU" sz="800" dirty="0" smtClean="0"/>
                        <a:t>(факт)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2016 г.</a:t>
                      </a:r>
                    </a:p>
                    <a:p>
                      <a:pPr algn="ctr"/>
                      <a:r>
                        <a:rPr lang="ru-RU" sz="800" dirty="0" smtClean="0"/>
                        <a:t>(факт)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2017 г.</a:t>
                      </a:r>
                    </a:p>
                    <a:p>
                      <a:pPr algn="ctr"/>
                      <a:r>
                        <a:rPr lang="ru-RU" sz="800" dirty="0" smtClean="0"/>
                        <a:t>(прогноз)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2018 г.</a:t>
                      </a:r>
                    </a:p>
                    <a:p>
                      <a:pPr algn="ctr"/>
                      <a:r>
                        <a:rPr lang="ru-RU" sz="800" dirty="0" smtClean="0"/>
                        <a:t>(прогноз)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2019 г.</a:t>
                      </a:r>
                    </a:p>
                    <a:p>
                      <a:pPr algn="ctr"/>
                      <a:r>
                        <a:rPr lang="ru-RU" sz="800" dirty="0" smtClean="0"/>
                        <a:t>(прогноз)</a:t>
                      </a:r>
                      <a:endParaRPr lang="ru-RU" sz="800" dirty="0"/>
                    </a:p>
                  </a:txBody>
                  <a:tcPr anchor="ctr"/>
                </a:tc>
              </a:tr>
              <a:tr h="186258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/>
                        <a:t>ДОХОДЫ</a:t>
                      </a:r>
                      <a:endParaRPr lang="ru-RU" sz="800" b="0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/>
                        <a:t>398 737,7</a:t>
                      </a:r>
                      <a:endParaRPr lang="ru-RU" sz="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/>
                        <a:t>462279,4</a:t>
                      </a:r>
                      <a:endParaRPr lang="ru-RU" sz="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/>
                        <a:t>372315,2</a:t>
                      </a:r>
                      <a:endParaRPr lang="ru-RU" sz="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/>
                        <a:t>395882,0</a:t>
                      </a:r>
                      <a:endParaRPr lang="ru-RU" sz="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/>
                        <a:t>309116,1</a:t>
                      </a:r>
                      <a:endParaRPr lang="ru-RU" sz="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/>
                        <a:t>257585,5</a:t>
                      </a:r>
                      <a:endParaRPr lang="ru-RU" sz="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/>
                        <a:t>259740,1</a:t>
                      </a:r>
                      <a:endParaRPr lang="ru-RU" sz="800" b="0" dirty="0"/>
                    </a:p>
                  </a:txBody>
                  <a:tcPr anchor="ctr"/>
                </a:tc>
              </a:tr>
              <a:tr h="260930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/>
                        <a:t>НАЛОГОВЫЕ И НЕНАЛОГОВЫЕ ДОХОДЫ</a:t>
                      </a:r>
                      <a:endParaRPr lang="ru-RU" sz="800" b="0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/>
                        <a:t>90056,7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/>
                        <a:t>96743,6</a:t>
                      </a:r>
                      <a:endParaRPr lang="ru-RU" sz="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/>
                        <a:t>111317,1</a:t>
                      </a:r>
                      <a:endParaRPr lang="ru-RU" sz="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/>
                        <a:t>112476,0</a:t>
                      </a:r>
                      <a:endParaRPr lang="ru-RU" sz="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/>
                        <a:t>108067,4</a:t>
                      </a:r>
                      <a:endParaRPr lang="ru-RU" sz="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/>
                        <a:t>107105,9</a:t>
                      </a:r>
                      <a:endParaRPr lang="ru-RU" sz="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/>
                        <a:t>108087,5</a:t>
                      </a:r>
                      <a:endParaRPr lang="ru-RU" sz="800" b="0" dirty="0"/>
                    </a:p>
                  </a:txBody>
                  <a:tcPr anchor="ctr"/>
                </a:tc>
              </a:tr>
              <a:tr h="232078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/>
                        <a:t>БЕЗВОЗМЕЗДНЫЕ ПОСТУПЛЕНИЯ</a:t>
                      </a:r>
                      <a:endParaRPr lang="ru-RU" sz="800" b="0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/>
                        <a:t>308681,0</a:t>
                      </a:r>
                      <a:endParaRPr lang="ru-RU" sz="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/>
                        <a:t>365535,8</a:t>
                      </a:r>
                      <a:endParaRPr lang="ru-RU" sz="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/>
                        <a:t>260998,1</a:t>
                      </a:r>
                      <a:endParaRPr lang="ru-RU" sz="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/>
                        <a:t>283406,1</a:t>
                      </a:r>
                      <a:endParaRPr lang="ru-RU" sz="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/>
                        <a:t>201048,7</a:t>
                      </a:r>
                      <a:endParaRPr lang="ru-RU" sz="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/>
                        <a:t>150479,6</a:t>
                      </a:r>
                      <a:endParaRPr lang="ru-RU" sz="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/>
                        <a:t>151652,6</a:t>
                      </a:r>
                      <a:endParaRPr lang="ru-RU" sz="800" b="0" dirty="0"/>
                    </a:p>
                  </a:txBody>
                  <a:tcPr anchor="ctr"/>
                </a:tc>
              </a:tr>
              <a:tr h="415994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/>
                        <a:t>Безвозмездные поступления от других бюджетов бюджетной системы Российской Федерации</a:t>
                      </a:r>
                      <a:endParaRPr lang="ru-RU" sz="800" b="0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299981,4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362904,9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259020,6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277575,5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201048,7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150479,6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151652,6</a:t>
                      </a:r>
                      <a:endParaRPr lang="ru-RU" sz="800" dirty="0"/>
                    </a:p>
                  </a:txBody>
                  <a:tcPr anchor="ctr"/>
                </a:tc>
              </a:tr>
              <a:tr h="288032">
                <a:tc>
                  <a:txBody>
                    <a:bodyPr/>
                    <a:lstStyle/>
                    <a:p>
                      <a:pPr algn="l"/>
                      <a:r>
                        <a:rPr lang="ru-RU" sz="800" u="none" strike="noStrike" kern="1200" baseline="0" dirty="0" smtClean="0"/>
                        <a:t>Дотации бюджетам субъектов Российской Федерации и муниципальных образований 	</a:t>
                      </a:r>
                      <a:endParaRPr lang="ru-RU" sz="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105393,3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70603,3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64783,7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62381,0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48847,5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572,3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1284,5</a:t>
                      </a:r>
                      <a:endParaRPr lang="ru-RU" sz="800" dirty="0"/>
                    </a:p>
                  </a:txBody>
                  <a:tcPr anchor="ctr"/>
                </a:tc>
              </a:tr>
              <a:tr h="312792">
                <a:tc>
                  <a:txBody>
                    <a:bodyPr/>
                    <a:lstStyle/>
                    <a:p>
                      <a:pPr algn="l"/>
                      <a:r>
                        <a:rPr lang="ru-RU" sz="800" u="none" strike="noStrike" kern="1200" baseline="0" dirty="0" smtClean="0"/>
                        <a:t>Дотации бюджетам субъектов Российской Федерации на выравнивание бюджетной обеспеченности</a:t>
                      </a:r>
                      <a:endParaRPr lang="ru-RU" sz="800" b="0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72846,0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22419,6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24481,1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15356,8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13062,1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572,3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1284,5</a:t>
                      </a:r>
                      <a:endParaRPr lang="ru-RU" sz="800" dirty="0"/>
                    </a:p>
                  </a:txBody>
                  <a:tcPr anchor="ctr"/>
                </a:tc>
              </a:tr>
              <a:tr h="337552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/>
                        <a:t>Дотации бюджетам субъектов Российской Федерации на поддержку мер по обеспечению сбалансированности бюджетов</a:t>
                      </a:r>
                      <a:endParaRPr lang="ru-RU" sz="800" b="0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32547,3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40183,7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40302,6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47024,2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35785,4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-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-</a:t>
                      </a:r>
                      <a:endParaRPr lang="ru-RU" sz="800" dirty="0"/>
                    </a:p>
                  </a:txBody>
                  <a:tcPr anchor="ctr"/>
                </a:tc>
              </a:tr>
              <a:tr h="456416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/>
                        <a:t>Дотации бюджетам на поощрение достижения наилучших показателей деятельности органов исполнительной власти субъектов РФ и органов местного самоуправления</a:t>
                      </a:r>
                      <a:endParaRPr lang="ru-RU" sz="800" b="0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-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8000,0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-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-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-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-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-</a:t>
                      </a:r>
                      <a:endParaRPr lang="ru-RU" sz="800" dirty="0"/>
                    </a:p>
                  </a:txBody>
                  <a:tcPr anchor="ctr"/>
                </a:tc>
              </a:tr>
              <a:tr h="287248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/>
                        <a:t>Субсидии бюджетам бюджетной системы Российской Федерации (межбюджетные субсидии)</a:t>
                      </a:r>
                      <a:endParaRPr lang="ru-RU" sz="800" b="0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58684,8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83589,7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37039,6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48352,2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2921,7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3045,6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3144,1</a:t>
                      </a:r>
                      <a:endParaRPr lang="ru-RU" sz="800" dirty="0"/>
                    </a:p>
                  </a:txBody>
                  <a:tcPr anchor="ctr"/>
                </a:tc>
              </a:tr>
              <a:tr h="312008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/>
                        <a:t>Субвенции бюджетам субъектов Российской Федерации и муниципальных образований</a:t>
                      </a:r>
                      <a:endParaRPr lang="ru-RU" sz="800" b="0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102765,3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146899,6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152373,8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159761,7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148958,4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146540,6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146902,9</a:t>
                      </a:r>
                      <a:endParaRPr lang="ru-RU" sz="800" dirty="0"/>
                    </a:p>
                  </a:txBody>
                  <a:tcPr anchor="ctr"/>
                </a:tc>
              </a:tr>
              <a:tr h="144016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/>
                        <a:t>Иные межбюджетные трансферты</a:t>
                      </a:r>
                      <a:endParaRPr lang="ru-RU" sz="800" b="0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33138,0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61812,2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4823,5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7080,6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321,1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321,1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321,1</a:t>
                      </a:r>
                      <a:endParaRPr lang="ru-RU" sz="800" dirty="0"/>
                    </a:p>
                  </a:txBody>
                  <a:tcPr anchor="ctr"/>
                </a:tc>
              </a:tr>
              <a:tr h="312008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/>
                        <a:t>ПРОЧИЕ БЕЗВОЗМЕЗДНЫЕ ПОСТУПЛЕНИЯ</a:t>
                      </a:r>
                      <a:endParaRPr lang="ru-RU" sz="800" b="0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6600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6600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3150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7260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-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-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-</a:t>
                      </a:r>
                      <a:endParaRPr lang="ru-RU" sz="800" dirty="0"/>
                    </a:p>
                  </a:txBody>
                  <a:tcPr anchor="ctr"/>
                </a:tc>
              </a:tr>
              <a:tr h="312008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/>
                        <a:t>ДОХОДЫ БЮДЖЕТОВ БЮДЖЕТНОЙ СИСТЕМЫ РОССИЙСКОЙ ФЕДЕРАЦИИ ОТ ВОЗВРАТА БЮДЖЕТАМИ БЮДЖЕТНОЙ СИСТЕМЫ РОССИЙСКОЙ ФЕДЕРАЦИИ И ОРГАНИЗАЦИЯМИ ОСТАТКОВ СУБСИДИЙ, СУБВЕНЦИЙ И ИНЫХ МЕЖБЮДЖЕТНЫХ ТРАНСФЕРТОВ, ИМЕЮЩИХ ЦЕЛЕВОЕ НАЗНАЧЕНИЕ, ПРОШЛЫХ ЛЕТ</a:t>
                      </a:r>
                      <a:endParaRPr lang="ru-RU" sz="800" b="0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3014,2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-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-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2812,4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-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-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-</a:t>
                      </a:r>
                      <a:endParaRPr lang="ru-RU" sz="800" dirty="0"/>
                    </a:p>
                  </a:txBody>
                  <a:tcPr anchor="ctr"/>
                </a:tc>
              </a:tr>
              <a:tr h="312008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/>
                        <a:t>ВОЗВРАТ ОСТАТКОВ СУБСИДИЙ, СУБВЕНЦИЙ И ИНЫХ МЕЖБЮДЖЕТНЫХ ТРАНСФЕРТОВ, ИМЕЮЩИХ ЦЕЛЕВОЕ НАЗНАЧЕНИЕ, ПРОШЛЫХ ЛЕТ</a:t>
                      </a:r>
                      <a:endParaRPr lang="ru-RU" sz="800" b="0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-914,6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-3969,1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-1172,5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-4241,9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-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-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-</a:t>
                      </a:r>
                      <a:endParaRPr lang="ru-RU" sz="8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410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Заголовок 1"/>
          <p:cNvSpPr txBox="1">
            <a:spLocks/>
          </p:cNvSpPr>
          <p:nvPr/>
        </p:nvSpPr>
        <p:spPr bwMode="auto">
          <a:xfrm>
            <a:off x="3635375" y="0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70000"/>
              </a:lnSpc>
            </a:pPr>
            <a:r>
              <a:rPr lang="ru-RU" sz="2000" b="1" dirty="0">
                <a:solidFill>
                  <a:srgbClr val="0066FF"/>
                </a:solidFill>
                <a:latin typeface="Tahoma" pitchFamily="34" charset="0"/>
                <a:cs typeface="Tahoma" pitchFamily="34" charset="0"/>
              </a:rPr>
              <a:t>Структура доходов бюджета</a:t>
            </a:r>
          </a:p>
        </p:txBody>
      </p:sp>
      <p:graphicFrame>
        <p:nvGraphicFramePr>
          <p:cNvPr id="3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8232930"/>
              </p:ext>
            </p:extLst>
          </p:nvPr>
        </p:nvGraphicFramePr>
        <p:xfrm>
          <a:off x="3110632" y="1463576"/>
          <a:ext cx="2995612" cy="5133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168652"/>
              </p:ext>
            </p:extLst>
          </p:nvPr>
        </p:nvGraphicFramePr>
        <p:xfrm>
          <a:off x="50800" y="1463675"/>
          <a:ext cx="3101975" cy="5040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0122699"/>
              </p:ext>
            </p:extLst>
          </p:nvPr>
        </p:nvGraphicFramePr>
        <p:xfrm>
          <a:off x="5937250" y="1535113"/>
          <a:ext cx="2982913" cy="5062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6870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16FF084-76AD-462B-A355-FAC841F4577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9804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Заголовок 1"/>
          <p:cNvSpPr txBox="1">
            <a:spLocks/>
          </p:cNvSpPr>
          <p:nvPr/>
        </p:nvSpPr>
        <p:spPr bwMode="auto">
          <a:xfrm>
            <a:off x="3654425" y="31750"/>
            <a:ext cx="4878388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solidFill>
                  <a:srgbClr val="0066FF"/>
                </a:solidFill>
                <a:latin typeface="Tahoma" pitchFamily="34" charset="0"/>
                <a:cs typeface="Tahoma" pitchFamily="34" charset="0"/>
              </a:rPr>
              <a:t>Динамика изменения налоговых и неналоговых доходов бюджета</a:t>
            </a:r>
          </a:p>
        </p:txBody>
      </p:sp>
      <p:graphicFrame>
        <p:nvGraphicFramePr>
          <p:cNvPr id="2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6871541"/>
              </p:ext>
            </p:extLst>
          </p:nvPr>
        </p:nvGraphicFramePr>
        <p:xfrm>
          <a:off x="247650" y="1262062"/>
          <a:ext cx="8718550" cy="4615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11188" y="1046163"/>
            <a:ext cx="1081087" cy="307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cs typeface="Tahoma" pitchFamily="34" charset="0"/>
              </a:rPr>
              <a:t>тыс. </a:t>
            </a:r>
            <a:r>
              <a:rPr lang="ru-RU" sz="1400" dirty="0">
                <a:cs typeface="Tahoma" pitchFamily="34" charset="0"/>
              </a:rPr>
              <a:t>руб.</a:t>
            </a:r>
          </a:p>
        </p:txBody>
      </p:sp>
      <p:sp>
        <p:nvSpPr>
          <p:cNvPr id="38918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162BC8A-E050-441B-B96E-A542BC93E82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5222" y="-99392"/>
            <a:ext cx="5508625" cy="1052513"/>
          </a:xfrm>
        </p:spPr>
        <p:txBody>
          <a:bodyPr/>
          <a:lstStyle/>
          <a:p>
            <a:r>
              <a:rPr lang="ru-RU" dirty="0" smtClean="0">
                <a:solidFill>
                  <a:srgbClr val="0066FF"/>
                </a:solidFill>
              </a:rPr>
              <a:t>Структура налоговых и неналоговых доходов бюджета МО МР «</a:t>
            </a:r>
            <a:r>
              <a:rPr lang="ru-RU" dirty="0" err="1" smtClean="0">
                <a:solidFill>
                  <a:srgbClr val="0066FF"/>
                </a:solidFill>
              </a:rPr>
              <a:t>Койгородский</a:t>
            </a:r>
            <a:r>
              <a:rPr lang="ru-RU" dirty="0" smtClean="0">
                <a:solidFill>
                  <a:srgbClr val="0066FF"/>
                </a:solidFill>
              </a:rPr>
              <a:t>» в 2013-2019 годах</a:t>
            </a:r>
            <a:endParaRPr lang="ru-RU" dirty="0">
              <a:solidFill>
                <a:srgbClr val="0066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597352"/>
            <a:ext cx="2133600" cy="365125"/>
          </a:xfrm>
        </p:spPr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460432" y="894319"/>
            <a:ext cx="1152128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dirty="0">
                <a:latin typeface="Tahoma" pitchFamily="34" charset="0"/>
                <a:cs typeface="Tahoma" pitchFamily="34" charset="0"/>
              </a:rPr>
              <a:t>т</a:t>
            </a:r>
            <a:r>
              <a:rPr lang="ru-RU" sz="1000" dirty="0" smtClean="0">
                <a:latin typeface="Tahoma" pitchFamily="34" charset="0"/>
                <a:cs typeface="Tahoma" pitchFamily="34" charset="0"/>
              </a:rPr>
              <a:t>ыс. руб.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4789676"/>
              </p:ext>
            </p:extLst>
          </p:nvPr>
        </p:nvGraphicFramePr>
        <p:xfrm>
          <a:off x="0" y="1147808"/>
          <a:ext cx="9144000" cy="5498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4208"/>
                <a:gridCol w="734218"/>
                <a:gridCol w="734218"/>
                <a:gridCol w="734218"/>
                <a:gridCol w="954484"/>
                <a:gridCol w="734218"/>
                <a:gridCol w="734218"/>
                <a:gridCol w="734218"/>
              </a:tblGrid>
              <a:tr h="55130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Наименование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2013 г.</a:t>
                      </a:r>
                    </a:p>
                    <a:p>
                      <a:pPr algn="ctr"/>
                      <a:r>
                        <a:rPr lang="ru-RU" sz="800" dirty="0" smtClean="0"/>
                        <a:t>(факт)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2014 г.</a:t>
                      </a:r>
                    </a:p>
                    <a:p>
                      <a:pPr algn="ctr"/>
                      <a:r>
                        <a:rPr lang="ru-RU" sz="800" dirty="0" smtClean="0"/>
                        <a:t>(факт)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2015 г.</a:t>
                      </a:r>
                    </a:p>
                    <a:p>
                      <a:pPr algn="ctr"/>
                      <a:r>
                        <a:rPr lang="ru-RU" sz="800" dirty="0" smtClean="0"/>
                        <a:t>(факт)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2016 г.</a:t>
                      </a:r>
                    </a:p>
                    <a:p>
                      <a:pPr algn="ctr"/>
                      <a:r>
                        <a:rPr lang="ru-RU" sz="800" dirty="0" smtClean="0"/>
                        <a:t>(факт)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2017 г.</a:t>
                      </a:r>
                    </a:p>
                    <a:p>
                      <a:pPr algn="ctr"/>
                      <a:r>
                        <a:rPr lang="ru-RU" sz="800" dirty="0" smtClean="0"/>
                        <a:t>(прогноз)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2018 г.</a:t>
                      </a:r>
                    </a:p>
                    <a:p>
                      <a:pPr algn="ctr"/>
                      <a:r>
                        <a:rPr lang="ru-RU" sz="800" dirty="0" smtClean="0"/>
                        <a:t>(прогноз)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2019 г.</a:t>
                      </a:r>
                    </a:p>
                    <a:p>
                      <a:pPr algn="ctr"/>
                      <a:r>
                        <a:rPr lang="ru-RU" sz="800" dirty="0" smtClean="0"/>
                        <a:t>(прогноз)</a:t>
                      </a:r>
                      <a:endParaRPr lang="ru-RU" sz="800" dirty="0"/>
                    </a:p>
                  </a:txBody>
                  <a:tcPr anchor="ctr"/>
                </a:tc>
              </a:tr>
              <a:tr h="242563"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/>
                        <a:t>НАЛОГОВЫЕ И НЕНАЛОГОВЫЕ ДОХОДЫ, ВСЕГО</a:t>
                      </a:r>
                      <a:endParaRPr lang="ru-RU" sz="1000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90 056,7</a:t>
                      </a:r>
                      <a:endParaRPr lang="ru-RU" sz="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96 743,6</a:t>
                      </a:r>
                      <a:endParaRPr lang="ru-RU" sz="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111 317,1</a:t>
                      </a:r>
                      <a:endParaRPr lang="ru-RU" sz="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112476,0</a:t>
                      </a:r>
                      <a:endParaRPr lang="ru-RU" sz="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108067,4</a:t>
                      </a:r>
                      <a:endParaRPr lang="ru-RU" sz="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107105,9</a:t>
                      </a:r>
                      <a:endParaRPr lang="ru-RU" sz="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108087,5</a:t>
                      </a:r>
                      <a:endParaRPr lang="ru-RU" sz="800" b="1" dirty="0"/>
                    </a:p>
                  </a:txBody>
                  <a:tcPr anchor="ctr"/>
                </a:tc>
              </a:tr>
              <a:tr h="242563"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/>
                        <a:t>НАЛОГОВЫЕ ДОХОДЫ, всего</a:t>
                      </a:r>
                      <a:endParaRPr lang="ru-RU" sz="1000" b="0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83 344,0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89 953,2</a:t>
                      </a:r>
                      <a:endParaRPr lang="ru-RU" sz="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101 045,3</a:t>
                      </a:r>
                      <a:endParaRPr lang="ru-RU" sz="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102689,2</a:t>
                      </a:r>
                      <a:endParaRPr lang="ru-RU" sz="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99163,3</a:t>
                      </a:r>
                      <a:endParaRPr lang="ru-RU" sz="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97786,8</a:t>
                      </a:r>
                      <a:endParaRPr lang="ru-RU" sz="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98198,4</a:t>
                      </a:r>
                      <a:endParaRPr lang="ru-RU" sz="800" b="1" dirty="0"/>
                    </a:p>
                  </a:txBody>
                  <a:tcPr anchor="ctr"/>
                </a:tc>
              </a:tr>
              <a:tr h="300197"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/>
                        <a:t>Налог на доходы физических лиц</a:t>
                      </a:r>
                      <a:endParaRPr lang="ru-RU" sz="1000" b="0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76122,9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80539,3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88320,6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89902,5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87569,2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86104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86104</a:t>
                      </a:r>
                      <a:endParaRPr lang="ru-RU" sz="800" dirty="0"/>
                    </a:p>
                  </a:txBody>
                  <a:tcPr anchor="ctr"/>
                </a:tc>
              </a:tr>
              <a:tr h="394165">
                <a:tc>
                  <a:txBody>
                    <a:bodyPr/>
                    <a:lstStyle/>
                    <a:p>
                      <a:pPr algn="l"/>
                      <a:r>
                        <a:rPr lang="ru-RU" sz="1000" u="none" strike="noStrike" kern="1200" baseline="0" dirty="0" smtClean="0"/>
                        <a:t>Акцизы по подакцизным товарам, производимым на территории Российской Федерации	</a:t>
                      </a:r>
                      <a:endParaRPr lang="ru-RU" sz="10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-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2228,7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3360,6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3971,0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2809,0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2764,7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smtClean="0"/>
                        <a:t>3112,3</a:t>
                      </a:r>
                      <a:endParaRPr lang="ru-RU" sz="800" dirty="0"/>
                    </a:p>
                  </a:txBody>
                  <a:tcPr anchor="ctr"/>
                </a:tc>
              </a:tr>
              <a:tr h="242563">
                <a:tc>
                  <a:txBody>
                    <a:bodyPr/>
                    <a:lstStyle/>
                    <a:p>
                      <a:pPr algn="l"/>
                      <a:r>
                        <a:rPr lang="ru-RU" sz="1000" u="none" strike="noStrike" kern="1200" baseline="0" dirty="0" smtClean="0"/>
                        <a:t>Налоги на совокупный доход</a:t>
                      </a:r>
                      <a:endParaRPr lang="ru-RU" sz="1000" b="0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6752,2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6628,9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8631,5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7955,2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8057,1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8157,1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8287,1</a:t>
                      </a:r>
                      <a:endParaRPr lang="ru-RU" sz="800" dirty="0"/>
                    </a:p>
                  </a:txBody>
                  <a:tcPr anchor="ctr"/>
                </a:tc>
              </a:tr>
              <a:tr h="260116"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/>
                        <a:t>Государственная пошлина</a:t>
                      </a:r>
                      <a:endParaRPr lang="ru-RU" sz="1000" b="0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468,9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556,3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732,6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860,5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728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761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795</a:t>
                      </a:r>
                      <a:endParaRPr lang="ru-RU" sz="800" dirty="0"/>
                    </a:p>
                  </a:txBody>
                  <a:tcPr anchor="ctr"/>
                </a:tc>
              </a:tr>
              <a:tr h="394165"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/>
                        <a:t>Задолженность и перерасчеты по отмененным налогам, сборам и иным обязательным платежам</a:t>
                      </a:r>
                      <a:endParaRPr lang="ru-RU" sz="1000" b="0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-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-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-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-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-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-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-</a:t>
                      </a:r>
                      <a:endParaRPr lang="ru-RU" sz="800" dirty="0"/>
                    </a:p>
                  </a:txBody>
                  <a:tcPr anchor="ctr"/>
                </a:tc>
              </a:tr>
              <a:tr h="242563"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/>
                        <a:t>НЕНАЛОГОВЫЕ ДОХОДЫ, всего</a:t>
                      </a:r>
                      <a:endParaRPr lang="ru-RU" sz="1000" b="0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6 712,7</a:t>
                      </a:r>
                      <a:endParaRPr lang="ru-RU" sz="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6 790,4</a:t>
                      </a:r>
                      <a:endParaRPr lang="ru-RU" sz="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10 271,8</a:t>
                      </a:r>
                      <a:endParaRPr lang="ru-RU" sz="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9786,8</a:t>
                      </a:r>
                      <a:endParaRPr lang="ru-RU" sz="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8 904,1</a:t>
                      </a:r>
                      <a:endParaRPr lang="ru-RU" sz="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9 319,1</a:t>
                      </a:r>
                      <a:endParaRPr lang="ru-RU" sz="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9 889,1</a:t>
                      </a:r>
                      <a:endParaRPr lang="ru-RU" sz="800" b="1" dirty="0"/>
                    </a:p>
                  </a:txBody>
                  <a:tcPr anchor="ctr"/>
                </a:tc>
              </a:tr>
              <a:tr h="394165"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/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000" b="0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3731,8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4176,3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6264,9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4560,4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4400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4700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5100</a:t>
                      </a:r>
                      <a:endParaRPr lang="ru-RU" sz="800" dirty="0"/>
                    </a:p>
                  </a:txBody>
                  <a:tcPr anchor="ctr"/>
                </a:tc>
              </a:tr>
              <a:tr h="394165"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/>
                        <a:t>Платежи при пользовании природными ресурсами</a:t>
                      </a:r>
                      <a:endParaRPr lang="ru-RU" sz="1000" b="0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472,9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449,8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516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570,8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650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670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670</a:t>
                      </a:r>
                      <a:endParaRPr lang="ru-RU" sz="800" dirty="0"/>
                    </a:p>
                  </a:txBody>
                  <a:tcPr anchor="ctr"/>
                </a:tc>
              </a:tr>
              <a:tr h="394165"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/>
                        <a:t>Доходы от оказания платных услуг и компенсации затрат государства</a:t>
                      </a:r>
                      <a:endParaRPr lang="ru-RU" sz="1000" b="0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720,2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562,8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105,7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97,6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779,1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779,1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779,1</a:t>
                      </a:r>
                      <a:endParaRPr lang="ru-RU" sz="800" dirty="0"/>
                    </a:p>
                  </a:txBody>
                  <a:tcPr anchor="ctr"/>
                </a:tc>
              </a:tr>
              <a:tr h="282538"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/>
                        <a:t>Доходы от продажи материальных и нематериальных активов</a:t>
                      </a:r>
                      <a:endParaRPr lang="ru-RU" sz="1000" b="0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183,4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143,3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1448,3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1137,8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75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20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40</a:t>
                      </a:r>
                      <a:endParaRPr lang="ru-RU" sz="800" dirty="0"/>
                    </a:p>
                  </a:txBody>
                  <a:tcPr anchor="ctr"/>
                </a:tc>
              </a:tr>
              <a:tr h="176144"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/>
                        <a:t>Штрафы, санкции, возмещение ущерба</a:t>
                      </a:r>
                      <a:endParaRPr lang="ru-RU" sz="1000" b="0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1175,2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1427,6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1917,1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3378,0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3000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3150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3300</a:t>
                      </a:r>
                      <a:endParaRPr lang="ru-RU" sz="800" dirty="0"/>
                    </a:p>
                  </a:txBody>
                  <a:tcPr anchor="ctr"/>
                </a:tc>
              </a:tr>
              <a:tr h="176144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/>
                        <a:t>Прочие неналоговые доходы</a:t>
                      </a:r>
                      <a:endParaRPr lang="ru-RU" sz="1000" b="0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429,2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30,6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16,8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42,2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-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-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-</a:t>
                      </a:r>
                      <a:endParaRPr lang="ru-RU" sz="800" dirty="0"/>
                    </a:p>
                  </a:txBody>
                  <a:tcPr anchor="ctr"/>
                </a:tc>
              </a:tr>
              <a:tr h="176144"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/>
                        <a:t>Поступления</a:t>
                      </a:r>
                      <a:r>
                        <a:rPr lang="ru-RU" sz="1000" b="0" baseline="0" dirty="0" smtClean="0"/>
                        <a:t> (перечисления) по урегулированию расчетов между бюджетами бюджетной системы Российской Федерации</a:t>
                      </a:r>
                      <a:endParaRPr lang="ru-RU" sz="1000" b="0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-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-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3,0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-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-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-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-</a:t>
                      </a:r>
                      <a:endParaRPr lang="ru-RU" sz="8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795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8388463"/>
              </p:ext>
            </p:extLst>
          </p:nvPr>
        </p:nvGraphicFramePr>
        <p:xfrm>
          <a:off x="1475656" y="1153477"/>
          <a:ext cx="6840760" cy="4795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79211" y="4988404"/>
            <a:ext cx="2188534" cy="72353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cs typeface="Tahoma" pitchFamily="34" charset="0"/>
              </a:rPr>
              <a:t>Налог на доходы физических </a:t>
            </a:r>
            <a:r>
              <a:rPr lang="ru-RU" sz="1200" dirty="0" smtClean="0">
                <a:solidFill>
                  <a:schemeClr val="tx1"/>
                </a:solidFill>
                <a:cs typeface="Tahoma" pitchFamily="34" charset="0"/>
              </a:rPr>
              <a:t>лиц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u="sng" dirty="0" smtClean="0">
                <a:solidFill>
                  <a:schemeClr val="tx1"/>
                </a:solidFill>
                <a:cs typeface="Tahoma" pitchFamily="34" charset="0"/>
              </a:rPr>
              <a:t>2016 </a:t>
            </a:r>
            <a:r>
              <a:rPr lang="ru-RU" sz="1200" b="1" u="sng" dirty="0">
                <a:solidFill>
                  <a:schemeClr val="tx1"/>
                </a:solidFill>
                <a:cs typeface="Tahoma" pitchFamily="34" charset="0"/>
              </a:rPr>
              <a:t>год </a:t>
            </a:r>
            <a:r>
              <a:rPr lang="ru-RU" sz="1200" b="1" u="sng" dirty="0" smtClean="0">
                <a:solidFill>
                  <a:schemeClr val="tx1"/>
                </a:solidFill>
                <a:cs typeface="Tahoma" pitchFamily="34" charset="0"/>
              </a:rPr>
              <a:t>–</a:t>
            </a:r>
            <a:r>
              <a:rPr lang="en-US" sz="1200" b="1" u="sng" dirty="0" smtClean="0">
                <a:solidFill>
                  <a:schemeClr val="tx1"/>
                </a:solidFill>
                <a:cs typeface="Tahoma" pitchFamily="34" charset="0"/>
              </a:rPr>
              <a:t>89 902,5</a:t>
            </a:r>
            <a:endParaRPr lang="ru-RU" sz="1600" dirty="0">
              <a:solidFill>
                <a:schemeClr val="tx1"/>
              </a:solidFill>
              <a:cs typeface="Tahoma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8959" y="1785193"/>
            <a:ext cx="2208786" cy="6914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</a:rPr>
              <a:t>Налоги на совокупный </a:t>
            </a:r>
            <a:r>
              <a:rPr lang="ru-RU" sz="1200" dirty="0" smtClean="0">
                <a:solidFill>
                  <a:schemeClr val="tx1"/>
                </a:solidFill>
              </a:rPr>
              <a:t>доход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u="sng" dirty="0" smtClean="0">
                <a:solidFill>
                  <a:schemeClr val="tx1"/>
                </a:solidFill>
                <a:cs typeface="Tahoma" pitchFamily="34" charset="0"/>
              </a:rPr>
              <a:t>2016 </a:t>
            </a:r>
            <a:r>
              <a:rPr lang="ru-RU" sz="1200" b="1" u="sng" dirty="0">
                <a:solidFill>
                  <a:schemeClr val="tx1"/>
                </a:solidFill>
                <a:cs typeface="Tahoma" pitchFamily="34" charset="0"/>
              </a:rPr>
              <a:t>год – </a:t>
            </a:r>
            <a:r>
              <a:rPr lang="ru-RU" sz="1200" b="1" u="sng" dirty="0" smtClean="0">
                <a:solidFill>
                  <a:schemeClr val="tx1"/>
                </a:solidFill>
                <a:cs typeface="Tahoma" pitchFamily="34" charset="0"/>
              </a:rPr>
              <a:t>7 9</a:t>
            </a:r>
            <a:r>
              <a:rPr lang="en-US" sz="1200" b="1" u="sng" dirty="0" smtClean="0">
                <a:solidFill>
                  <a:schemeClr val="tx1"/>
                </a:solidFill>
                <a:cs typeface="Tahoma" pitchFamily="34" charset="0"/>
              </a:rPr>
              <a:t>55,2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8960" y="1146483"/>
            <a:ext cx="2208785" cy="50405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smtClean="0">
                <a:solidFill>
                  <a:schemeClr val="tx1"/>
                </a:solidFill>
                <a:cs typeface="Tahoma" pitchFamily="34" charset="0"/>
              </a:rPr>
              <a:t>Доходы от уплаты акцизов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u="sng" dirty="0" smtClean="0">
                <a:solidFill>
                  <a:schemeClr val="tx1"/>
                </a:solidFill>
                <a:cs typeface="Tahoma" pitchFamily="34" charset="0"/>
              </a:rPr>
              <a:t>2016 </a:t>
            </a:r>
            <a:r>
              <a:rPr lang="ru-RU" sz="1200" b="1" u="sng" dirty="0">
                <a:solidFill>
                  <a:schemeClr val="tx1"/>
                </a:solidFill>
                <a:cs typeface="Tahoma" pitchFamily="34" charset="0"/>
              </a:rPr>
              <a:t>год – </a:t>
            </a:r>
            <a:r>
              <a:rPr lang="ru-RU" sz="1200" b="1" u="sng" dirty="0" smtClean="0">
                <a:solidFill>
                  <a:schemeClr val="tx1"/>
                </a:solidFill>
                <a:cs typeface="Tahoma" pitchFamily="34" charset="0"/>
              </a:rPr>
              <a:t>3 </a:t>
            </a:r>
            <a:r>
              <a:rPr lang="en-US" sz="1200" b="1" u="sng" dirty="0" smtClean="0">
                <a:solidFill>
                  <a:schemeClr val="tx1"/>
                </a:solidFill>
                <a:cs typeface="Tahoma" pitchFamily="34" charset="0"/>
              </a:rPr>
              <a:t>971,0</a:t>
            </a:r>
            <a:endParaRPr lang="ru-RU" sz="1200" dirty="0">
              <a:solidFill>
                <a:schemeClr val="tx1"/>
              </a:solidFill>
              <a:cs typeface="Tahoma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092280" y="1307573"/>
            <a:ext cx="1954317" cy="6254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cs typeface="Tahoma" pitchFamily="34" charset="0"/>
              </a:rPr>
              <a:t>Доходы от продажи </a:t>
            </a:r>
            <a:r>
              <a:rPr lang="ru-RU" sz="1200" dirty="0" smtClean="0">
                <a:solidFill>
                  <a:schemeClr val="tx1"/>
                </a:solidFill>
                <a:cs typeface="Tahoma" pitchFamily="34" charset="0"/>
              </a:rPr>
              <a:t>активов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u="sng" dirty="0" smtClean="0">
                <a:solidFill>
                  <a:schemeClr val="tx1"/>
                </a:solidFill>
                <a:cs typeface="Tahoma" pitchFamily="34" charset="0"/>
              </a:rPr>
              <a:t>2016 </a:t>
            </a:r>
            <a:r>
              <a:rPr lang="ru-RU" sz="1200" b="1" u="sng" dirty="0">
                <a:solidFill>
                  <a:schemeClr val="tx1"/>
                </a:solidFill>
                <a:cs typeface="Tahoma" pitchFamily="34" charset="0"/>
              </a:rPr>
              <a:t>год – </a:t>
            </a:r>
            <a:r>
              <a:rPr lang="en-US" sz="1200" b="1" u="sng" dirty="0" smtClean="0">
                <a:solidFill>
                  <a:schemeClr val="tx1"/>
                </a:solidFill>
                <a:cs typeface="Tahoma" pitchFamily="34" charset="0"/>
              </a:rPr>
              <a:t>1 137,8</a:t>
            </a:r>
            <a:endParaRPr lang="ru-RU" sz="1600" dirty="0">
              <a:solidFill>
                <a:schemeClr val="tx1"/>
              </a:solidFill>
              <a:cs typeface="Tahoma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236296" y="3212976"/>
            <a:ext cx="1826667" cy="87178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cs typeface="Tahoma" pitchFamily="34" charset="0"/>
              </a:rPr>
              <a:t>Доходы от использования муниципального </a:t>
            </a:r>
            <a:r>
              <a:rPr lang="ru-RU" sz="1200" dirty="0" smtClean="0">
                <a:solidFill>
                  <a:schemeClr val="tx1"/>
                </a:solidFill>
                <a:cs typeface="Tahoma" pitchFamily="34" charset="0"/>
              </a:rPr>
              <a:t>имущества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u="sng" dirty="0" smtClean="0">
                <a:solidFill>
                  <a:schemeClr val="tx1"/>
                </a:solidFill>
                <a:cs typeface="Tahoma" pitchFamily="34" charset="0"/>
              </a:rPr>
              <a:t>2016 </a:t>
            </a:r>
            <a:r>
              <a:rPr lang="ru-RU" sz="1200" b="1" u="sng" dirty="0">
                <a:solidFill>
                  <a:schemeClr val="tx1"/>
                </a:solidFill>
                <a:cs typeface="Tahoma" pitchFamily="34" charset="0"/>
              </a:rPr>
              <a:t>год – </a:t>
            </a:r>
            <a:r>
              <a:rPr lang="ru-RU" sz="1200" b="1" u="sng" dirty="0" smtClean="0">
                <a:solidFill>
                  <a:schemeClr val="tx1"/>
                </a:solidFill>
                <a:cs typeface="Tahoma" pitchFamily="34" charset="0"/>
              </a:rPr>
              <a:t>4 </a:t>
            </a:r>
            <a:r>
              <a:rPr lang="en-US" sz="1200" b="1" u="sng" dirty="0" smtClean="0">
                <a:solidFill>
                  <a:schemeClr val="tx1"/>
                </a:solidFill>
                <a:cs typeface="Tahoma" pitchFamily="34" charset="0"/>
              </a:rPr>
              <a:t>560,4</a:t>
            </a:r>
            <a:endParaRPr lang="ru-RU" sz="1400" dirty="0">
              <a:solidFill>
                <a:schemeClr val="tx1"/>
              </a:solidFill>
              <a:cs typeface="Tahoma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948264" y="4725144"/>
            <a:ext cx="2098333" cy="5985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 smtClean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/>
                </a:solidFill>
              </a:rPr>
              <a:t>Прочие доходы</a:t>
            </a:r>
          </a:p>
          <a:p>
            <a:pPr algn="ctr">
              <a:defRPr/>
            </a:pPr>
            <a:r>
              <a:rPr lang="ru-RU" sz="1200" b="1" u="sng" dirty="0" smtClean="0">
                <a:solidFill>
                  <a:srgbClr val="000000"/>
                </a:solidFill>
                <a:cs typeface="Tahoma" pitchFamily="34" charset="0"/>
              </a:rPr>
              <a:t>2016 </a:t>
            </a:r>
            <a:r>
              <a:rPr lang="ru-RU" sz="1200" b="1" u="sng" dirty="0">
                <a:solidFill>
                  <a:srgbClr val="000000"/>
                </a:solidFill>
                <a:cs typeface="Tahoma" pitchFamily="34" charset="0"/>
              </a:rPr>
              <a:t>год – </a:t>
            </a:r>
            <a:r>
              <a:rPr lang="ru-RU" sz="1200" b="1" u="sng" dirty="0" smtClean="0">
                <a:solidFill>
                  <a:srgbClr val="000000"/>
                </a:solidFill>
                <a:cs typeface="Tahoma" pitchFamily="34" charset="0"/>
              </a:rPr>
              <a:t>1 5</a:t>
            </a:r>
            <a:r>
              <a:rPr lang="en-US" sz="1200" b="1" u="sng" dirty="0" smtClean="0">
                <a:solidFill>
                  <a:srgbClr val="000000"/>
                </a:solidFill>
                <a:cs typeface="Tahoma" pitchFamily="34" charset="0"/>
              </a:rPr>
              <a:t>71</a:t>
            </a:r>
            <a:r>
              <a:rPr lang="ru-RU" sz="1200" b="1" u="sng" dirty="0" smtClean="0">
                <a:solidFill>
                  <a:srgbClr val="000000"/>
                </a:solidFill>
                <a:cs typeface="Tahoma" pitchFamily="34" charset="0"/>
              </a:rPr>
              <a:t>,</a:t>
            </a:r>
            <a:r>
              <a:rPr lang="en-US" sz="1200" b="1" u="sng" dirty="0" smtClean="0">
                <a:solidFill>
                  <a:srgbClr val="000000"/>
                </a:solidFill>
                <a:cs typeface="Tahoma" pitchFamily="34" charset="0"/>
              </a:rPr>
              <a:t>1</a:t>
            </a:r>
            <a:endParaRPr lang="ru-RU" sz="1200" b="1" u="sng" dirty="0">
              <a:solidFill>
                <a:srgbClr val="000000"/>
              </a:solidFill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158847" y="869484"/>
            <a:ext cx="933782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u="sng" dirty="0" smtClean="0">
                <a:cs typeface="Tahoma" pitchFamily="34" charset="0"/>
              </a:rPr>
              <a:t>(тыс. руб.)</a:t>
            </a:r>
            <a:endParaRPr lang="ru-RU" sz="1200" u="sng" dirty="0">
              <a:cs typeface="Tahom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12914" y="5711939"/>
            <a:ext cx="4623382" cy="7848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u="sng" dirty="0">
                <a:cs typeface="Tahoma" pitchFamily="34" charset="0"/>
              </a:rPr>
              <a:t>Налоговые и неналоговые доходы (ВСЕГО</a:t>
            </a:r>
            <a:r>
              <a:rPr lang="ru-RU" sz="1500" b="1" u="sng" dirty="0" smtClean="0">
                <a:cs typeface="Tahoma" pitchFamily="34" charset="0"/>
              </a:rPr>
              <a:t>):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00" b="1" u="sng" dirty="0" smtClean="0"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u="sng" dirty="0" smtClean="0">
                <a:cs typeface="Tahoma" pitchFamily="34" charset="0"/>
              </a:rPr>
              <a:t>2016 год (фактическое)  </a:t>
            </a:r>
            <a:r>
              <a:rPr lang="ru-RU" sz="1500" b="1" u="sng" dirty="0">
                <a:cs typeface="Tahoma" pitchFamily="34" charset="0"/>
              </a:rPr>
              <a:t>– </a:t>
            </a:r>
            <a:r>
              <a:rPr lang="ru-RU" sz="1500" b="1" u="sng" dirty="0" smtClean="0">
                <a:cs typeface="Tahoma" pitchFamily="34" charset="0"/>
              </a:rPr>
              <a:t>112 476,0</a:t>
            </a:r>
            <a:endParaRPr lang="ru-RU" sz="1500" b="1" u="sng" dirty="0">
              <a:cs typeface="Tahoma" pitchFamily="34" charset="0"/>
            </a:endParaRPr>
          </a:p>
        </p:txBody>
      </p:sp>
      <p:sp>
        <p:nvSpPr>
          <p:cNvPr id="37909" name="TextBox 38"/>
          <p:cNvSpPr txBox="1">
            <a:spLocks noChangeArrowheads="1"/>
          </p:cNvSpPr>
          <p:nvPr/>
        </p:nvSpPr>
        <p:spPr bwMode="auto">
          <a:xfrm>
            <a:off x="3600450" y="0"/>
            <a:ext cx="54578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0066FF"/>
                </a:solidFill>
                <a:latin typeface="Tahoma" pitchFamily="34" charset="0"/>
                <a:cs typeface="Tahoma" pitchFamily="34" charset="0"/>
              </a:rPr>
              <a:t>СТРУКТУРА НАЛОГОВЫХ И НЕНАЛОГОВЫХ ДОХОДОВ БЮДЖЕТА </a:t>
            </a:r>
            <a:r>
              <a:rPr lang="ru-RU" sz="2000" b="1" dirty="0" smtClean="0">
                <a:solidFill>
                  <a:srgbClr val="0066FF"/>
                </a:solidFill>
                <a:latin typeface="Tahoma" pitchFamily="34" charset="0"/>
                <a:cs typeface="Tahoma" pitchFamily="34" charset="0"/>
              </a:rPr>
              <a:t>МО МР «</a:t>
            </a:r>
            <a:r>
              <a:rPr lang="ru-RU" sz="2000" b="1" dirty="0" err="1" smtClean="0">
                <a:solidFill>
                  <a:srgbClr val="0066FF"/>
                </a:solidFill>
                <a:latin typeface="Tahoma" pitchFamily="34" charset="0"/>
                <a:cs typeface="Tahoma" pitchFamily="34" charset="0"/>
              </a:rPr>
              <a:t>Койгородский</a:t>
            </a:r>
            <a:r>
              <a:rPr lang="ru-RU" sz="2000" b="1" dirty="0" smtClean="0">
                <a:solidFill>
                  <a:srgbClr val="0066FF"/>
                </a:solidFill>
                <a:latin typeface="Tahoma" pitchFamily="34" charset="0"/>
                <a:cs typeface="Tahoma" pitchFamily="34" charset="0"/>
              </a:rPr>
              <a:t>» в 2016 году</a:t>
            </a:r>
            <a:endParaRPr lang="ru-RU" sz="23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0" y="3501008"/>
            <a:ext cx="2051720" cy="584522"/>
          </a:xfrm>
          <a:prstGeom prst="rect">
            <a:avLst/>
          </a:prstGeom>
          <a:solidFill>
            <a:schemeClr val="bg2">
              <a:lumMod val="75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/>
                </a:solidFill>
              </a:rPr>
              <a:t>Штрафы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u="sng" dirty="0" smtClean="0">
                <a:cs typeface="Tahoma" pitchFamily="34" charset="0"/>
              </a:rPr>
              <a:t>2016 </a:t>
            </a:r>
            <a:r>
              <a:rPr lang="ru-RU" sz="1200" b="1" u="sng" dirty="0">
                <a:cs typeface="Tahoma" pitchFamily="34" charset="0"/>
              </a:rPr>
              <a:t>год – </a:t>
            </a:r>
            <a:r>
              <a:rPr lang="ru-RU" sz="1200" b="1" u="sng" dirty="0" smtClean="0">
                <a:cs typeface="Tahoma" pitchFamily="34" charset="0"/>
              </a:rPr>
              <a:t>3 3</a:t>
            </a:r>
            <a:r>
              <a:rPr lang="en-US" sz="1200" b="1" u="sng" dirty="0" smtClean="0">
                <a:cs typeface="Tahoma" pitchFamily="34" charset="0"/>
              </a:rPr>
              <a:t>78,0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0"/>
            <a:ext cx="5508625" cy="1052513"/>
          </a:xfrm>
        </p:spPr>
        <p:txBody>
          <a:bodyPr/>
          <a:lstStyle/>
          <a:p>
            <a:r>
              <a:rPr lang="ru-RU" dirty="0" smtClean="0">
                <a:solidFill>
                  <a:srgbClr val="0066FF"/>
                </a:solidFill>
              </a:rPr>
              <a:t>Структура налоговых и неналоговых доходов в 2017-2019 годах</a:t>
            </a:r>
            <a:endParaRPr lang="ru-RU" dirty="0">
              <a:solidFill>
                <a:srgbClr val="0066FF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0277724"/>
              </p:ext>
            </p:extLst>
          </p:nvPr>
        </p:nvGraphicFramePr>
        <p:xfrm>
          <a:off x="-180528" y="980728"/>
          <a:ext cx="4176464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graphicFrame>
        <p:nvGraphicFramePr>
          <p:cNvPr id="8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1376429"/>
              </p:ext>
            </p:extLst>
          </p:nvPr>
        </p:nvGraphicFramePr>
        <p:xfrm>
          <a:off x="5029200" y="1052736"/>
          <a:ext cx="4114800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7961724"/>
              </p:ext>
            </p:extLst>
          </p:nvPr>
        </p:nvGraphicFramePr>
        <p:xfrm>
          <a:off x="2339752" y="3645024"/>
          <a:ext cx="4392488" cy="3182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7502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err="1" smtClean="0">
                <a:solidFill>
                  <a:srgbClr val="0066FF"/>
                </a:solidFill>
              </a:rPr>
              <a:t>Экономико</a:t>
            </a:r>
            <a:r>
              <a:rPr lang="ru-RU" dirty="0" smtClean="0">
                <a:solidFill>
                  <a:srgbClr val="0066FF"/>
                </a:solidFill>
              </a:rPr>
              <a:t> – географическое положение МО МР «</a:t>
            </a:r>
            <a:r>
              <a:rPr lang="ru-RU" dirty="0" err="1" smtClean="0">
                <a:solidFill>
                  <a:srgbClr val="0066FF"/>
                </a:solidFill>
              </a:rPr>
              <a:t>Койгородский</a:t>
            </a:r>
            <a:r>
              <a:rPr lang="ru-RU" dirty="0" smtClean="0">
                <a:solidFill>
                  <a:srgbClr val="0066FF"/>
                </a:solidFill>
              </a:rPr>
              <a:t>»</a:t>
            </a:r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7F6A282-DDFC-41A6-8D02-D2E91026481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703" y="1586756"/>
            <a:ext cx="3143424" cy="3930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6573903"/>
              </p:ext>
            </p:extLst>
          </p:nvPr>
        </p:nvGraphicFramePr>
        <p:xfrm>
          <a:off x="179511" y="1600870"/>
          <a:ext cx="5589192" cy="3700337"/>
        </p:xfrm>
        <a:graphic>
          <a:graphicData uri="http://schemas.openxmlformats.org/drawingml/2006/table">
            <a:tbl>
              <a:tblPr/>
              <a:tblGrid>
                <a:gridCol w="2548014"/>
                <a:gridCol w="3041178"/>
              </a:tblGrid>
              <a:tr h="3575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 площадь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10415,7 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кв.км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10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Административный центр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село Койгородок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</a:tr>
              <a:tr h="50052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Протяженность территории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запада на восток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138 км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севера на юг 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 км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158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Граничит с регионами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юге - Кировская область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востоке - Пермский край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западе- Прилузский и Сысольский районы РК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севере - Сыктывдинский и Корткеросский районы РК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>
                        <a:alpha val="20000"/>
                      </a:srgbClr>
                    </a:solidFill>
                  </a:tcPr>
                </a:tc>
              </a:tr>
              <a:tr h="5791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Муниципальное устройство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сельских поселений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населенных пункта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8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Плотность населения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 чел. на 1 кв. км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66FF"/>
                </a:solidFill>
              </a:rPr>
              <a:t>Налог на доходы физических лиц в 2015-2019 годах</a:t>
            </a:r>
            <a:br>
              <a:rPr lang="ru-RU" dirty="0" smtClean="0">
                <a:solidFill>
                  <a:srgbClr val="0066FF"/>
                </a:solidFill>
              </a:rPr>
            </a:br>
            <a:endParaRPr lang="ru-RU" dirty="0">
              <a:solidFill>
                <a:srgbClr val="0066FF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858966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131199" y="1618927"/>
            <a:ext cx="936104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т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ыс. руб.</a:t>
            </a:r>
          </a:p>
        </p:txBody>
      </p:sp>
    </p:spTree>
    <p:extLst>
      <p:ext uri="{BB962C8B-B14F-4D97-AF65-F5344CB8AC3E}">
        <p14:creationId xmlns:p14="http://schemas.microsoft.com/office/powerpoint/2010/main" val="143129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66FF"/>
                </a:solidFill>
              </a:rPr>
              <a:t>Налог на совокупный доход в 2015-2019 годах.</a:t>
            </a:r>
            <a:endParaRPr lang="ru-RU" dirty="0">
              <a:solidFill>
                <a:srgbClr val="0066FF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8709356"/>
              </p:ext>
            </p:extLst>
          </p:nvPr>
        </p:nvGraphicFramePr>
        <p:xfrm>
          <a:off x="35496" y="1124744"/>
          <a:ext cx="822960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131199" y="1772816"/>
            <a:ext cx="936104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т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ыс. руб.</a:t>
            </a:r>
          </a:p>
        </p:txBody>
      </p:sp>
    </p:spTree>
    <p:extLst>
      <p:ext uri="{BB962C8B-B14F-4D97-AF65-F5344CB8AC3E}">
        <p14:creationId xmlns:p14="http://schemas.microsoft.com/office/powerpoint/2010/main" val="143466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66FF"/>
                </a:solidFill>
              </a:rPr>
              <a:t>Доходы от использования имущества, находящегося в муниципальной собственности в 2015-2019 годах</a:t>
            </a:r>
            <a:endParaRPr lang="ru-RU" dirty="0">
              <a:solidFill>
                <a:srgbClr val="0066FF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819105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131199" y="1772816"/>
            <a:ext cx="936104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т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ыс. руб.</a:t>
            </a:r>
          </a:p>
        </p:txBody>
      </p:sp>
    </p:spTree>
    <p:extLst>
      <p:ext uri="{BB962C8B-B14F-4D97-AF65-F5344CB8AC3E}">
        <p14:creationId xmlns:p14="http://schemas.microsoft.com/office/powerpoint/2010/main" val="261097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66FF"/>
                </a:solidFill>
              </a:rPr>
              <a:t>Муниципальный дорожный фонд МО МР «</a:t>
            </a:r>
            <a:r>
              <a:rPr lang="ru-RU" dirty="0" err="1" smtClean="0">
                <a:solidFill>
                  <a:srgbClr val="0066FF"/>
                </a:solidFill>
              </a:rPr>
              <a:t>Койгородский</a:t>
            </a:r>
            <a:r>
              <a:rPr lang="ru-RU" dirty="0" smtClean="0">
                <a:solidFill>
                  <a:srgbClr val="0066FF"/>
                </a:solidFill>
              </a:rPr>
              <a:t>»</a:t>
            </a:r>
            <a:endParaRPr lang="ru-RU" dirty="0">
              <a:solidFill>
                <a:srgbClr val="0066FF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8531427"/>
              </p:ext>
            </p:extLst>
          </p:nvPr>
        </p:nvGraphicFramePr>
        <p:xfrm>
          <a:off x="1538" y="1340768"/>
          <a:ext cx="3898776" cy="2692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  <p:graphicFrame>
        <p:nvGraphicFramePr>
          <p:cNvPr id="6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1168584"/>
              </p:ext>
            </p:extLst>
          </p:nvPr>
        </p:nvGraphicFramePr>
        <p:xfrm>
          <a:off x="5076056" y="1556792"/>
          <a:ext cx="3898776" cy="2692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0172181"/>
              </p:ext>
            </p:extLst>
          </p:nvPr>
        </p:nvGraphicFramePr>
        <p:xfrm>
          <a:off x="2483768" y="4142235"/>
          <a:ext cx="3898776" cy="2692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1349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66FF"/>
                </a:solidFill>
              </a:rPr>
              <a:t>Информация об основных (крупных)</a:t>
            </a:r>
            <a:br>
              <a:rPr lang="ru-RU" dirty="0" smtClean="0">
                <a:solidFill>
                  <a:srgbClr val="0066FF"/>
                </a:solidFill>
              </a:rPr>
            </a:br>
            <a:r>
              <a:rPr lang="ru-RU" dirty="0" smtClean="0">
                <a:solidFill>
                  <a:srgbClr val="0066FF"/>
                </a:solidFill>
              </a:rPr>
              <a:t>налогоплательщиках на территории</a:t>
            </a:r>
            <a:br>
              <a:rPr lang="ru-RU" dirty="0" smtClean="0">
                <a:solidFill>
                  <a:srgbClr val="0066FF"/>
                </a:solidFill>
              </a:rPr>
            </a:br>
            <a:r>
              <a:rPr lang="ru-RU" dirty="0" smtClean="0">
                <a:solidFill>
                  <a:srgbClr val="0066FF"/>
                </a:solidFill>
              </a:rPr>
              <a:t>МО МР «</a:t>
            </a:r>
            <a:r>
              <a:rPr lang="ru-RU" dirty="0" err="1" smtClean="0">
                <a:solidFill>
                  <a:srgbClr val="0066FF"/>
                </a:solidFill>
              </a:rPr>
              <a:t>Койгородский</a:t>
            </a:r>
            <a:r>
              <a:rPr lang="ru-RU" dirty="0" smtClean="0">
                <a:solidFill>
                  <a:srgbClr val="0066FF"/>
                </a:solidFill>
              </a:rPr>
              <a:t>»</a:t>
            </a:r>
            <a:endParaRPr lang="ru-RU" dirty="0">
              <a:solidFill>
                <a:srgbClr val="0066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9846" y="3264210"/>
            <a:ext cx="2232248" cy="10801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err="1" smtClean="0"/>
              <a:t>Койгородский</a:t>
            </a:r>
            <a:r>
              <a:rPr lang="ru-RU" sz="1400" dirty="0" smtClean="0"/>
              <a:t> участок южного отделения службы лесозаготовки</a:t>
            </a:r>
            <a:endParaRPr lang="ru-RU" sz="14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516216" y="3156198"/>
            <a:ext cx="2232248" cy="12961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ГУЗ РК «Койгородская центральная районная больница»</a:t>
            </a:r>
            <a:endParaRPr lang="ru-RU" sz="14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80431" y="4841623"/>
            <a:ext cx="2232248" cy="10801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err="1" smtClean="0"/>
              <a:t>Койгородский</a:t>
            </a:r>
            <a:r>
              <a:rPr lang="ru-RU" sz="1400" dirty="0" smtClean="0"/>
              <a:t> дорожный </a:t>
            </a:r>
            <a:r>
              <a:rPr lang="ru-RU" sz="1400" dirty="0" err="1" smtClean="0"/>
              <a:t>ремонтно</a:t>
            </a:r>
            <a:r>
              <a:rPr lang="ru-RU" sz="1400" dirty="0" smtClean="0"/>
              <a:t> – строительный участок ОАО «Коми дорожная компания»</a:t>
            </a:r>
            <a:endParaRPr lang="ru-RU" sz="14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228184" y="4941168"/>
            <a:ext cx="2232248" cy="10801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Администрация</a:t>
            </a:r>
          </a:p>
          <a:p>
            <a:pPr algn="ctr"/>
            <a:r>
              <a:rPr lang="ru-RU" sz="1400" dirty="0" smtClean="0"/>
              <a:t>МР «</a:t>
            </a:r>
            <a:r>
              <a:rPr lang="ru-RU" sz="1400" dirty="0" err="1" smtClean="0"/>
              <a:t>Койгородский</a:t>
            </a:r>
            <a:r>
              <a:rPr lang="ru-RU" sz="1400" dirty="0" smtClean="0"/>
              <a:t>»</a:t>
            </a:r>
            <a:endParaRPr lang="ru-RU" sz="14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347864" y="5229200"/>
            <a:ext cx="2304256" cy="10801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МБОУ «Средняя общеобразовательная школа с. Койгородок»</a:t>
            </a:r>
            <a:endParaRPr lang="ru-RU" sz="14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57536" y="1700808"/>
            <a:ext cx="2232248" cy="10801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err="1" smtClean="0"/>
              <a:t>Койгородский</a:t>
            </a:r>
            <a:r>
              <a:rPr lang="ru-RU" sz="1400" dirty="0" smtClean="0"/>
              <a:t> филиал ОАО «Коми тепловая компания»</a:t>
            </a:r>
            <a:endParaRPr lang="ru-RU" sz="14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383868" y="1268760"/>
            <a:ext cx="2232248" cy="10801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ООО «Койгородок»</a:t>
            </a:r>
            <a:endParaRPr lang="ru-RU" sz="1400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228184" y="1700808"/>
            <a:ext cx="2232248" cy="10801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ГБУ РК «ЦСЗН Койгородского района»</a:t>
            </a:r>
            <a:endParaRPr lang="ru-RU" sz="1400" dirty="0"/>
          </a:p>
        </p:txBody>
      </p:sp>
      <p:sp>
        <p:nvSpPr>
          <p:cNvPr id="3" name="Овал 2"/>
          <p:cNvSpPr/>
          <p:nvPr/>
        </p:nvSpPr>
        <p:spPr>
          <a:xfrm>
            <a:off x="2951820" y="2708920"/>
            <a:ext cx="3096344" cy="19442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МО МР «Койгородский»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992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0"/>
            <a:ext cx="6156177" cy="105251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66FF"/>
                </a:solidFill>
              </a:rPr>
              <a:t>Особенности формирования расходной части бюджета МО МР «</a:t>
            </a:r>
            <a:r>
              <a:rPr lang="ru-RU" dirty="0" err="1" smtClean="0">
                <a:solidFill>
                  <a:srgbClr val="0066FF"/>
                </a:solidFill>
              </a:rPr>
              <a:t>Койгородский</a:t>
            </a:r>
            <a:r>
              <a:rPr lang="ru-RU" dirty="0" smtClean="0">
                <a:solidFill>
                  <a:srgbClr val="0066FF"/>
                </a:solidFill>
              </a:rPr>
              <a:t>»</a:t>
            </a:r>
            <a:br>
              <a:rPr lang="ru-RU" dirty="0" smtClean="0">
                <a:solidFill>
                  <a:srgbClr val="0066FF"/>
                </a:solidFill>
              </a:rPr>
            </a:br>
            <a:r>
              <a:rPr lang="ru-RU" dirty="0" smtClean="0">
                <a:solidFill>
                  <a:srgbClr val="0066FF"/>
                </a:solidFill>
              </a:rPr>
              <a:t>на 2017 год</a:t>
            </a:r>
            <a:endParaRPr lang="ru-RU" dirty="0">
              <a:solidFill>
                <a:srgbClr val="0066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  <p:graphicFrame>
        <p:nvGraphicFramePr>
          <p:cNvPr id="21" name="Схема 20"/>
          <p:cNvGraphicFramePr/>
          <p:nvPr>
            <p:extLst>
              <p:ext uri="{D42A27DB-BD31-4B8C-83A1-F6EECF244321}">
                <p14:modId xmlns:p14="http://schemas.microsoft.com/office/powerpoint/2010/main" val="778462193"/>
              </p:ext>
            </p:extLst>
          </p:nvPr>
        </p:nvGraphicFramePr>
        <p:xfrm>
          <a:off x="251520" y="1340768"/>
          <a:ext cx="878497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048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9" y="0"/>
            <a:ext cx="5940152" cy="105251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66FF"/>
                </a:solidFill>
              </a:rPr>
              <a:t>Динамика расходов МО МР </a:t>
            </a:r>
            <a:r>
              <a:rPr lang="ru-RU" dirty="0" err="1" smtClean="0">
                <a:solidFill>
                  <a:srgbClr val="0066FF"/>
                </a:solidFill>
              </a:rPr>
              <a:t>Койгородский</a:t>
            </a:r>
            <a:r>
              <a:rPr lang="ru-RU" dirty="0" smtClean="0">
                <a:solidFill>
                  <a:srgbClr val="0066FF"/>
                </a:solidFill>
              </a:rPr>
              <a:t>» по отраслям </a:t>
            </a:r>
            <a:r>
              <a:rPr lang="ru-RU" sz="1400" dirty="0" smtClean="0">
                <a:solidFill>
                  <a:srgbClr val="0066FF"/>
                </a:solidFill>
              </a:rPr>
              <a:t>(в процентах)</a:t>
            </a:r>
            <a:endParaRPr lang="ru-RU" sz="1400" dirty="0">
              <a:solidFill>
                <a:srgbClr val="0066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7152013"/>
              </p:ext>
            </p:extLst>
          </p:nvPr>
        </p:nvGraphicFramePr>
        <p:xfrm>
          <a:off x="0" y="1052736"/>
          <a:ext cx="9361040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0462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solidFill>
                  <a:srgbClr val="0066FF"/>
                </a:solidFill>
              </a:rPr>
              <a:t>Структура расходов бюджета</a:t>
            </a:r>
          </a:p>
        </p:txBody>
      </p:sp>
      <p:sp>
        <p:nvSpPr>
          <p:cNvPr id="46086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C57207F-02A4-4ECC-838F-0AE55BE59D3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ru-RU" smtClean="0"/>
          </a:p>
        </p:txBody>
      </p:sp>
      <p:graphicFrame>
        <p:nvGraphicFramePr>
          <p:cNvPr id="3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2318364"/>
              </p:ext>
            </p:extLst>
          </p:nvPr>
        </p:nvGraphicFramePr>
        <p:xfrm>
          <a:off x="50800" y="1031875"/>
          <a:ext cx="4578350" cy="5775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7730762"/>
              </p:ext>
            </p:extLst>
          </p:nvPr>
        </p:nvGraphicFramePr>
        <p:xfrm>
          <a:off x="4514850" y="1014413"/>
          <a:ext cx="4578350" cy="579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156325" y="6175375"/>
            <a:ext cx="2553904" cy="307777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cs typeface="Tahoma" pitchFamily="34" charset="0"/>
              </a:rPr>
              <a:t>Всего </a:t>
            </a:r>
            <a:r>
              <a:rPr lang="ru-RU" sz="1400" b="1" dirty="0" smtClean="0">
                <a:cs typeface="Tahoma" pitchFamily="34" charset="0"/>
              </a:rPr>
              <a:t>307 974,1 тыс. </a:t>
            </a:r>
            <a:r>
              <a:rPr lang="ru-RU" sz="1400" b="1" dirty="0">
                <a:cs typeface="Tahoma" pitchFamily="34" charset="0"/>
              </a:rPr>
              <a:t>руб.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58888" y="6175375"/>
            <a:ext cx="2553904" cy="307777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cs typeface="Tahoma" pitchFamily="34" charset="0"/>
              </a:rPr>
              <a:t>Всего </a:t>
            </a:r>
            <a:r>
              <a:rPr lang="ru-RU" sz="1400" b="1" dirty="0" smtClean="0">
                <a:cs typeface="Tahoma" pitchFamily="34" charset="0"/>
              </a:rPr>
              <a:t>375 222,2 тыс. </a:t>
            </a:r>
            <a:r>
              <a:rPr lang="ru-RU" sz="1400" b="1" dirty="0">
                <a:cs typeface="Tahoma" pitchFamily="34" charset="0"/>
              </a:rPr>
              <a:t>руб.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19672" y="4356259"/>
            <a:ext cx="623889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50,2%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63888" y="3432175"/>
            <a:ext cx="623889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15,3%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67413" y="4116388"/>
            <a:ext cx="623889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60,8%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84770" y="3302635"/>
            <a:ext cx="623889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11,1%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37947" y="2832894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5,0%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99919" y="2623345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1,4%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99207" y="2910365"/>
            <a:ext cx="420308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6%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80212" y="2537779"/>
            <a:ext cx="623889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0,05%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26263" y="2883614"/>
            <a:ext cx="623889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10,6%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39438" y="2760503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0,4%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79936" y="2983706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3,1%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551575" y="3156743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1,5%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16913" y="836613"/>
            <a:ext cx="713657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cs typeface="Tahoma" pitchFamily="34" charset="0"/>
              </a:rPr>
              <a:t>тыс. </a:t>
            </a:r>
            <a:r>
              <a:rPr lang="ru-RU" sz="1000" dirty="0">
                <a:cs typeface="Tahoma" pitchFamily="34" charset="0"/>
              </a:rPr>
              <a:t>руб.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143495" y="2968229"/>
            <a:ext cx="623889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0,05%</a:t>
            </a:r>
            <a:endParaRPr lang="ru-RU" sz="1000" b="1" dirty="0"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37429" y="1268760"/>
            <a:ext cx="4050795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5477893" y="5808350"/>
            <a:ext cx="1742281" cy="600164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dirty="0"/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7298458" y="5069001"/>
            <a:ext cx="1742281" cy="600164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dirty="0"/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5477893" y="5069001"/>
            <a:ext cx="1742281" cy="600164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dirty="0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7298457" y="4336404"/>
            <a:ext cx="1742281" cy="600164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dirty="0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5471196" y="3593454"/>
            <a:ext cx="1742281" cy="600164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dirty="0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7298458" y="3593454"/>
            <a:ext cx="1742281" cy="600164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dirty="0"/>
          </a:p>
        </p:txBody>
      </p:sp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3100389" y="0"/>
            <a:ext cx="6013946" cy="1052513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0066FF"/>
                </a:solidFill>
              </a:rPr>
              <a:t>  Сеть муниципальных учреждений</a:t>
            </a:r>
          </a:p>
        </p:txBody>
      </p:sp>
      <p:sp>
        <p:nvSpPr>
          <p:cNvPr id="20482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497A6B-283C-47C2-86D9-1B17013206C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ru-RU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48652" y="2641168"/>
            <a:ext cx="2235634" cy="769423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924795" y="2641169"/>
            <a:ext cx="2301505" cy="769423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53085" y="2641169"/>
            <a:ext cx="2301505" cy="79057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37985" y="2728476"/>
            <a:ext cx="2146300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cs typeface="Tahoma" pitchFamily="34" charset="0"/>
              </a:rPr>
              <a:t>2</a:t>
            </a:r>
            <a:r>
              <a:rPr lang="ru-RU" sz="1600" dirty="0" smtClean="0">
                <a:cs typeface="Tahoma" pitchFamily="34" charset="0"/>
              </a:rPr>
              <a:t> </a:t>
            </a:r>
            <a:r>
              <a:rPr lang="ru-RU" sz="1600" dirty="0">
                <a:cs typeface="Tahoma" pitchFamily="34" charset="0"/>
              </a:rPr>
              <a:t>органа местного самоуправления</a:t>
            </a:r>
            <a:endParaRPr lang="ru-RU" sz="1600" b="1" dirty="0"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02398" y="2641169"/>
            <a:ext cx="214630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cs typeface="Tahoma" pitchFamily="34" charset="0"/>
              </a:rPr>
              <a:t>3 </a:t>
            </a:r>
            <a:r>
              <a:rPr lang="ru-RU" sz="1600" dirty="0">
                <a:cs typeface="Tahoma" pitchFamily="34" charset="0"/>
              </a:rPr>
              <a:t>отраслевых (функциональных) </a:t>
            </a:r>
            <a:r>
              <a:rPr lang="ru-RU" sz="1600" dirty="0" smtClean="0">
                <a:cs typeface="Tahoma" pitchFamily="34" charset="0"/>
              </a:rPr>
              <a:t>управления</a:t>
            </a:r>
            <a:endParaRPr lang="ru-RU" sz="1600" b="1" dirty="0"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42419" y="2744069"/>
            <a:ext cx="2146300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cs typeface="Tahoma" pitchFamily="34" charset="0"/>
              </a:rPr>
              <a:t>21</a:t>
            </a:r>
            <a:r>
              <a:rPr lang="ru-RU" sz="1600" dirty="0" smtClean="0">
                <a:cs typeface="Tahoma" pitchFamily="34" charset="0"/>
              </a:rPr>
              <a:t> муниципальное учреждение</a:t>
            </a:r>
            <a:endParaRPr lang="ru-RU" sz="1600" b="1" dirty="0"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69088" y="3599010"/>
            <a:ext cx="1795602" cy="600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cs typeface="Tahoma" pitchFamily="34" charset="0"/>
              </a:rPr>
              <a:t>5</a:t>
            </a:r>
            <a:r>
              <a:rPr lang="ru-RU" sz="1100" dirty="0" smtClean="0">
                <a:cs typeface="Tahoma" pitchFamily="34" charset="0"/>
              </a:rPr>
              <a:t> </a:t>
            </a:r>
            <a:r>
              <a:rPr lang="ru-RU" sz="1100" dirty="0">
                <a:cs typeface="Tahoma" pitchFamily="34" charset="0"/>
              </a:rPr>
              <a:t>детских дошкольных учреждений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cs typeface="Tahoma" pitchFamily="34" charset="0"/>
              </a:rPr>
              <a:t> </a:t>
            </a:r>
            <a:r>
              <a:rPr lang="ru-RU" sz="1100" b="1" dirty="0" smtClean="0">
                <a:cs typeface="Tahoma" pitchFamily="34" charset="0"/>
              </a:rPr>
              <a:t>312 </a:t>
            </a:r>
            <a:r>
              <a:rPr lang="ru-RU" sz="1100" dirty="0" smtClean="0">
                <a:cs typeface="Tahoma" pitchFamily="34" charset="0"/>
              </a:rPr>
              <a:t>воспитанников</a:t>
            </a:r>
            <a:endParaRPr lang="ru-RU" sz="1100" dirty="0"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63618" y="3692027"/>
            <a:ext cx="1650052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cs typeface="Tahoma" pitchFamily="34" charset="0"/>
              </a:rPr>
              <a:t>8</a:t>
            </a:r>
            <a:r>
              <a:rPr lang="ru-RU" sz="1100" dirty="0" smtClean="0">
                <a:cs typeface="Tahoma" pitchFamily="34" charset="0"/>
              </a:rPr>
              <a:t> </a:t>
            </a:r>
            <a:r>
              <a:rPr lang="ru-RU" sz="1100" dirty="0">
                <a:cs typeface="Tahoma" pitchFamily="34" charset="0"/>
              </a:rPr>
              <a:t>школ </a:t>
            </a:r>
            <a:endParaRPr lang="ru-RU" sz="1100" dirty="0" smtClean="0"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cs typeface="Tahoma" pitchFamily="34" charset="0"/>
              </a:rPr>
              <a:t>893 </a:t>
            </a:r>
            <a:r>
              <a:rPr lang="ru-RU" sz="1100" dirty="0">
                <a:cs typeface="Tahoma" pitchFamily="34" charset="0"/>
              </a:rPr>
              <a:t>обучающихся</a:t>
            </a:r>
            <a:endParaRPr lang="ru-RU" sz="1100" b="1" dirty="0">
              <a:cs typeface="Tahoma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454080" y="4336404"/>
            <a:ext cx="1742281" cy="600164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dirty="0"/>
          </a:p>
        </p:txBody>
      </p:sp>
      <p:sp>
        <p:nvSpPr>
          <p:cNvPr id="31" name="TextBox 30"/>
          <p:cNvSpPr txBox="1"/>
          <p:nvPr/>
        </p:nvSpPr>
        <p:spPr>
          <a:xfrm>
            <a:off x="7184951" y="4356017"/>
            <a:ext cx="1948358" cy="638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Центр дополнительного образования</a:t>
            </a:r>
            <a:endParaRPr lang="ru-RU" sz="1200" dirty="0"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" dirty="0">
                <a:cs typeface="Tahoma" pitchFamily="34" charset="0"/>
              </a:rPr>
              <a:t> </a:t>
            </a:r>
            <a:r>
              <a:rPr lang="ru-RU" sz="1150" b="1" dirty="0" smtClean="0">
                <a:cs typeface="Tahoma" pitchFamily="34" charset="0"/>
              </a:rPr>
              <a:t>430 </a:t>
            </a:r>
            <a:r>
              <a:rPr lang="ru-RU" sz="1150" dirty="0" smtClean="0">
                <a:cs typeface="Tahoma" pitchFamily="34" charset="0"/>
              </a:rPr>
              <a:t>воспитанников</a:t>
            </a:r>
            <a:endParaRPr lang="ru-RU" sz="1150" dirty="0">
              <a:cs typeface="Tahoma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437262" y="5808350"/>
            <a:ext cx="1795602" cy="600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>
                <a:cs typeface="Tahoma" pitchFamily="34" charset="0"/>
              </a:rPr>
              <a:t>Детско-юношеская спортивная школа </a:t>
            </a:r>
            <a:endParaRPr lang="ru-RU" sz="1100" dirty="0"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cs typeface="Tahoma" pitchFamily="34" charset="0"/>
              </a:rPr>
              <a:t> </a:t>
            </a:r>
            <a:r>
              <a:rPr lang="ru-RU" sz="1100" b="1" dirty="0" smtClean="0">
                <a:cs typeface="Tahoma" pitchFamily="34" charset="0"/>
              </a:rPr>
              <a:t>392 </a:t>
            </a:r>
            <a:r>
              <a:rPr lang="ru-RU" sz="1100" dirty="0" smtClean="0">
                <a:cs typeface="Tahoma" pitchFamily="34" charset="0"/>
              </a:rPr>
              <a:t>обучающихся </a:t>
            </a:r>
            <a:endParaRPr lang="ru-RU" sz="1100" dirty="0">
              <a:cs typeface="Tahoma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474928" y="5153639"/>
            <a:ext cx="1794160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>
                <a:cs typeface="Tahoma" pitchFamily="34" charset="0"/>
              </a:rPr>
              <a:t>Детская школа искусств</a:t>
            </a:r>
            <a:endParaRPr lang="ru-RU" sz="1100" dirty="0"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cs typeface="Tahoma" pitchFamily="34" charset="0"/>
              </a:rPr>
              <a:t>70</a:t>
            </a:r>
            <a:r>
              <a:rPr lang="ru-RU" sz="1100" dirty="0" smtClean="0">
                <a:cs typeface="Tahoma" pitchFamily="34" charset="0"/>
              </a:rPr>
              <a:t> </a:t>
            </a:r>
            <a:r>
              <a:rPr lang="ru-RU" sz="1100" dirty="0">
                <a:cs typeface="Tahoma" pitchFamily="34" charset="0"/>
              </a:rPr>
              <a:t>обучающихся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441827" y="4536458"/>
            <a:ext cx="1795602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cs typeface="Tahoma" pitchFamily="34" charset="0"/>
              </a:rPr>
              <a:t>4</a:t>
            </a:r>
            <a:r>
              <a:rPr lang="ru-RU" sz="1100" dirty="0" smtClean="0">
                <a:cs typeface="Tahoma" pitchFamily="34" charset="0"/>
              </a:rPr>
              <a:t> учреждения </a:t>
            </a:r>
            <a:r>
              <a:rPr lang="ru-RU" sz="1100" dirty="0">
                <a:cs typeface="Tahoma" pitchFamily="34" charset="0"/>
              </a:rPr>
              <a:t>культуры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303838" y="5269432"/>
            <a:ext cx="1794161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>
                <a:cs typeface="Tahoma" pitchFamily="34" charset="0"/>
              </a:rPr>
              <a:t>Спортивный комплекс</a:t>
            </a:r>
            <a:endParaRPr lang="ru-RU" sz="1100" dirty="0">
              <a:cs typeface="Tahoma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639996" y="1294061"/>
            <a:ext cx="3758952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cs typeface="Tahoma" pitchFamily="34" charset="0"/>
              </a:rPr>
              <a:t>Из бюджета </a:t>
            </a:r>
            <a:r>
              <a:rPr lang="ru-RU" sz="1600" dirty="0" smtClean="0">
                <a:cs typeface="Tahoma" pitchFamily="34" charset="0"/>
              </a:rPr>
              <a:t>МО МР «</a:t>
            </a:r>
            <a:r>
              <a:rPr lang="ru-RU" sz="1600" dirty="0" err="1" smtClean="0">
                <a:cs typeface="Tahoma" pitchFamily="34" charset="0"/>
              </a:rPr>
              <a:t>Койгородский</a:t>
            </a:r>
            <a:r>
              <a:rPr lang="ru-RU" sz="1600" dirty="0" smtClean="0">
                <a:cs typeface="Tahoma" pitchFamily="34" charset="0"/>
              </a:rPr>
              <a:t>»</a:t>
            </a:r>
            <a:endParaRPr lang="ru-RU" sz="1600" dirty="0"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cs typeface="Tahoma" pitchFamily="34" charset="0"/>
              </a:rPr>
              <a:t>финансируется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cs typeface="Tahoma" pitchFamily="34" charset="0"/>
              </a:rPr>
              <a:t>26 </a:t>
            </a:r>
            <a:r>
              <a:rPr lang="ru-RU" sz="1600" b="1" dirty="0">
                <a:cs typeface="Tahoma" pitchFamily="34" charset="0"/>
              </a:rPr>
              <a:t>учреждений</a:t>
            </a:r>
          </a:p>
        </p:txBody>
      </p:sp>
      <p:sp>
        <p:nvSpPr>
          <p:cNvPr id="30" name="Стрелка вправо 29"/>
          <p:cNvSpPr/>
          <p:nvPr/>
        </p:nvSpPr>
        <p:spPr>
          <a:xfrm rot="7923288">
            <a:off x="1765819" y="2113906"/>
            <a:ext cx="719701" cy="413804"/>
          </a:xfrm>
          <a:prstGeom prst="rightArrow">
            <a:avLst>
              <a:gd name="adj1" fmla="val 50000"/>
              <a:gd name="adj2" fmla="val 1109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204406" y="3599010"/>
            <a:ext cx="1742281" cy="600164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/>
              <a:t>Управление культуры, физической культуры и спорта</a:t>
            </a:r>
            <a:endParaRPr lang="ru-RU" sz="1100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3204407" y="4406893"/>
            <a:ext cx="1742281" cy="600164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/>
              <a:t>Управление образования</a:t>
            </a:r>
            <a:endParaRPr lang="ru-RU" sz="1100" dirty="0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439994" y="3599010"/>
            <a:ext cx="1742281" cy="600164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1100" dirty="0" smtClean="0">
                <a:latin typeface="Tahoma" pitchFamily="34" charset="0"/>
                <a:cs typeface="Tahoma" pitchFamily="34" charset="0"/>
              </a:rPr>
              <a:t>Администрация  </a:t>
            </a:r>
          </a:p>
          <a:p>
            <a:r>
              <a:rPr lang="ru-RU" sz="1100" dirty="0" smtClean="0">
                <a:latin typeface="Tahoma" pitchFamily="34" charset="0"/>
                <a:cs typeface="Tahoma" pitchFamily="34" charset="0"/>
              </a:rPr>
              <a:t>МР </a:t>
            </a:r>
            <a:r>
              <a:rPr lang="ru-RU" sz="1100" dirty="0">
                <a:latin typeface="Tahoma" pitchFamily="34" charset="0"/>
                <a:cs typeface="Tahoma" pitchFamily="34" charset="0"/>
              </a:rPr>
              <a:t>«</a:t>
            </a:r>
            <a:r>
              <a:rPr lang="ru-RU" sz="1100" dirty="0" err="1">
                <a:latin typeface="Tahoma" pitchFamily="34" charset="0"/>
                <a:cs typeface="Tahoma" pitchFamily="34" charset="0"/>
              </a:rPr>
              <a:t>Койгородский</a:t>
            </a:r>
            <a:r>
              <a:rPr lang="ru-RU" sz="1100" dirty="0">
                <a:latin typeface="Tahoma" pitchFamily="34" charset="0"/>
                <a:cs typeface="Tahoma" pitchFamily="34" charset="0"/>
              </a:rPr>
              <a:t>»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95328" y="4336404"/>
            <a:ext cx="1786947" cy="817236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/>
              <a:t>Контрольно-ревизионная комиссия – контрольно-счетный орган</a:t>
            </a:r>
            <a:endParaRPr lang="ru-RU" sz="1100" dirty="0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3172694" y="5269432"/>
            <a:ext cx="1805708" cy="659243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/>
              <a:t>Финансовое управление администрации</a:t>
            </a:r>
          </a:p>
        </p:txBody>
      </p:sp>
      <p:sp>
        <p:nvSpPr>
          <p:cNvPr id="47" name="Стрелка вправо 46"/>
          <p:cNvSpPr/>
          <p:nvPr/>
        </p:nvSpPr>
        <p:spPr>
          <a:xfrm rot="3368047">
            <a:off x="6583391" y="2064504"/>
            <a:ext cx="719701" cy="413804"/>
          </a:xfrm>
          <a:prstGeom prst="rightArrow">
            <a:avLst>
              <a:gd name="adj1" fmla="val 50000"/>
              <a:gd name="adj2" fmla="val 1109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трелка вправо 47"/>
          <p:cNvSpPr/>
          <p:nvPr/>
        </p:nvSpPr>
        <p:spPr>
          <a:xfrm rot="5400000">
            <a:off x="3940039" y="2272154"/>
            <a:ext cx="424911" cy="313118"/>
          </a:xfrm>
          <a:prstGeom prst="rightArrow">
            <a:avLst>
              <a:gd name="adj1" fmla="val 50000"/>
              <a:gd name="adj2" fmla="val 1109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251520" y="1412776"/>
            <a:ext cx="8640960" cy="35283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66FF"/>
                </a:solidFill>
              </a:rPr>
              <a:t>Исполнение «майских» Указов Президента РФ</a:t>
            </a:r>
            <a:endParaRPr lang="ru-RU" dirty="0">
              <a:solidFill>
                <a:srgbClr val="0066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29</a:t>
            </a:fld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94484" y="1880456"/>
            <a:ext cx="2016224" cy="28803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 smtClean="0"/>
          </a:p>
          <a:p>
            <a:pPr algn="ctr"/>
            <a:endParaRPr lang="ru-RU" sz="1600" dirty="0" smtClean="0"/>
          </a:p>
          <a:p>
            <a:pPr algn="ctr"/>
            <a:endParaRPr lang="ru-RU" sz="1600" dirty="0"/>
          </a:p>
          <a:p>
            <a:pPr algn="ctr"/>
            <a:endParaRPr lang="ru-RU" sz="1600" dirty="0" smtClean="0"/>
          </a:p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Учреждений дошкольного образования</a:t>
            </a:r>
          </a:p>
          <a:p>
            <a:pPr algn="ctr"/>
            <a:r>
              <a:rPr lang="ru-RU" sz="1600" dirty="0" smtClean="0"/>
              <a:t>27 453 рублей.</a:t>
            </a:r>
            <a:endParaRPr lang="ru-RU" sz="16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10844" y="1880456"/>
            <a:ext cx="2016224" cy="28803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 smtClean="0"/>
          </a:p>
          <a:p>
            <a:pPr algn="ctr"/>
            <a:endParaRPr lang="ru-RU" sz="1600" dirty="0"/>
          </a:p>
          <a:p>
            <a:pPr algn="ctr"/>
            <a:endParaRPr lang="ru-RU" sz="1600" dirty="0" smtClean="0"/>
          </a:p>
          <a:p>
            <a:pPr algn="ctr"/>
            <a:endParaRPr lang="ru-RU" sz="1600" dirty="0"/>
          </a:p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Учреждений доп. образования в сфере культуры</a:t>
            </a:r>
          </a:p>
          <a:p>
            <a:pPr algn="ctr"/>
            <a:r>
              <a:rPr lang="ru-RU" sz="1600" dirty="0" smtClean="0"/>
              <a:t>29 272 рублей.</a:t>
            </a:r>
            <a:endParaRPr lang="ru-RU" sz="16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732240" y="1880828"/>
            <a:ext cx="2016224" cy="28803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Учреждений дополнительного образования</a:t>
            </a:r>
          </a:p>
          <a:p>
            <a:pPr algn="ctr"/>
            <a:r>
              <a:rPr lang="ru-RU" sz="1600" dirty="0" smtClean="0"/>
              <a:t>26 193 рублей.</a:t>
            </a:r>
            <a:endParaRPr lang="ru-RU" sz="16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5536" y="1880828"/>
            <a:ext cx="2016224" cy="28803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sz="1600" dirty="0" smtClean="0"/>
          </a:p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Учреждений общего образования</a:t>
            </a:r>
          </a:p>
          <a:p>
            <a:pPr algn="ctr"/>
            <a:r>
              <a:rPr lang="ru-RU" sz="1600" dirty="0" smtClean="0"/>
              <a:t>35 824 рублей.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2771800" y="1495908"/>
            <a:ext cx="3600400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i="1" dirty="0" smtClean="0">
                <a:latin typeface="Tahoma" pitchFamily="34" charset="0"/>
                <a:cs typeface="Tahoma" pitchFamily="34" charset="0"/>
              </a:rPr>
              <a:t>По педагогическим работникам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95536" y="5229200"/>
            <a:ext cx="8435652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        </a:t>
            </a:r>
          </a:p>
          <a:p>
            <a:pPr algn="ctr"/>
            <a:r>
              <a:rPr lang="ru-RU" sz="1600" dirty="0" smtClean="0"/>
              <a:t>23 006 рублей.</a:t>
            </a:r>
            <a:endParaRPr lang="ru-RU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2710508" y="5301208"/>
            <a:ext cx="3916560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i="1" dirty="0" smtClean="0">
                <a:latin typeface="Tahoma" pitchFamily="34" charset="0"/>
                <a:cs typeface="Tahoma" pitchFamily="34" charset="0"/>
              </a:rPr>
              <a:t>По работникам учреждений культуры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362" y="1889397"/>
            <a:ext cx="2013706" cy="1427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/>
          <p:cNvSpPr txBox="1"/>
          <p:nvPr/>
        </p:nvSpPr>
        <p:spPr>
          <a:xfrm>
            <a:off x="611560" y="980728"/>
            <a:ext cx="8219628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/>
              <a:t>Среднемесячная заработная плата </a:t>
            </a:r>
            <a:r>
              <a:rPr lang="ru-RU" sz="1600" dirty="0" smtClean="0"/>
              <a:t> на 2017 год составит:</a:t>
            </a:r>
            <a:endParaRPr lang="ru-RU" sz="1600" dirty="0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40" y="5170884"/>
            <a:ext cx="1883701" cy="1412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98" y="1877033"/>
            <a:ext cx="2057300" cy="1542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051" y="1871190"/>
            <a:ext cx="2065090" cy="1548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643" y="1886676"/>
            <a:ext cx="2121396" cy="1515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61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66FF"/>
                </a:solidFill>
              </a:rPr>
              <a:t>Краткий словарь используемых терминов и понятий</a:t>
            </a:r>
            <a:endParaRPr lang="ru-RU" dirty="0">
              <a:solidFill>
                <a:srgbClr val="0066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1052737"/>
            <a:ext cx="8712968" cy="5472608"/>
          </a:xfrm>
          <a:prstGeom prst="rect">
            <a:avLst/>
          </a:prstGeom>
          <a:solidFill>
            <a:schemeClr val="lt1">
              <a:alpha val="63000"/>
            </a:schemeClr>
          </a:solidFill>
          <a:ln>
            <a:solidFill>
              <a:srgbClr val="0066FF">
                <a:alpha val="24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план доходов и расходов на определенный период.</a:t>
            </a:r>
          </a:p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система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совокупность всех бюджетов в Российской Федерации: федерального, региональных, местных, государственных внебюджетных фондов. Бюджетная система Республики Коми включает в себя республиканский бюджет Республики Коми и бюджеты муниципальных образований Республики Коми.</a:t>
            </a:r>
          </a:p>
          <a:p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a:t>
            </a:r>
          </a:p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ассигнования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предельные объемы денежных средств, предусмотренные в соответствующем финансовом году для исполнения бюджетных обязательств.</a:t>
            </a:r>
          </a:p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кредит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денежные средства, предоставляемые бюджетом другому бюджету бюджетной системы Российской Федерации, юридическому лицу (за исключением государственных (муниципальных) учреждений), иностранному государству, иностранному юридическому лицу на возвратной и возмездной основах.</a:t>
            </a:r>
          </a:p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поступающие от населения, организаций, учреждений в бюджет денежные средства в виде:</a:t>
            </a:r>
          </a:p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налогов;</a:t>
            </a:r>
          </a:p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неналоговых поступлений (пошлины, доходы от продажи имущества, штрафы и т.п.);</a:t>
            </a:r>
          </a:p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безвозмездных поступлений;</a:t>
            </a:r>
          </a:p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доходов от предпринимательской деятельности бюджетных организаций. Кредиты, доходы от выпуска ценных бумаг, полученные государством (органами местного самоуправления), не включаются в состав доходов.</a:t>
            </a:r>
          </a:p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финансирования дефицита бюджета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средства, привлекаемые в бюджет для покрытия дефицита (кредиты банков, кредиты от других уровней бюджетов, ценные бумаги, иные источники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выплачиваемые из бюджета денежные средства.</a:t>
            </a:r>
          </a:p>
          <a:p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превышение расходов бюджета над его доходами.</a:t>
            </a:r>
          </a:p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 бюджета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превышение доходов бюджета над его расходами.</a:t>
            </a:r>
          </a:p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денежные средства, перечисляемые из одного бюджета бюджетной системы Российской Федерации другому бюджету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3394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solidFill>
                  <a:srgbClr val="0066FF"/>
                </a:solidFill>
              </a:rPr>
              <a:t>Майские указы</a:t>
            </a:r>
            <a:br>
              <a:rPr lang="ru-RU" dirty="0" smtClean="0">
                <a:solidFill>
                  <a:srgbClr val="0066FF"/>
                </a:solidFill>
              </a:rPr>
            </a:br>
            <a:r>
              <a:rPr lang="ru-RU" dirty="0" smtClean="0">
                <a:solidFill>
                  <a:srgbClr val="0066FF"/>
                </a:solidFill>
              </a:rPr>
              <a:t>Президента Российской Федерации</a:t>
            </a:r>
          </a:p>
        </p:txBody>
      </p:sp>
      <p:sp>
        <p:nvSpPr>
          <p:cNvPr id="27650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48F222-5EEF-4B24-BBFA-38FC63B3110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ru-RU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698537"/>
              </p:ext>
            </p:extLst>
          </p:nvPr>
        </p:nvGraphicFramePr>
        <p:xfrm>
          <a:off x="179512" y="1412776"/>
          <a:ext cx="8712968" cy="402336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936104"/>
                <a:gridCol w="6408711"/>
                <a:gridCol w="1368153"/>
              </a:tblGrid>
              <a:tr h="42136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№ </a:t>
                      </a:r>
                    </a:p>
                    <a:p>
                      <a:pPr algn="ctr"/>
                      <a:r>
                        <a:rPr lang="ru-RU" sz="1200" dirty="0" smtClean="0"/>
                        <a:t>УКАЗА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 мероприятия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Сумма </a:t>
                      </a:r>
                    </a:p>
                    <a:p>
                      <a:pPr algn="ctr"/>
                      <a:r>
                        <a:rPr lang="ru-RU" sz="1100" dirty="0" smtClean="0"/>
                        <a:t>(тыс. рублей)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70876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596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Финансовая поддержка субъектов малого</a:t>
                      </a:r>
                      <a:r>
                        <a:rPr lang="ru-RU" sz="1200" baseline="0" dirty="0" smtClean="0"/>
                        <a:t> и среднего предпринимательства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200,0</a:t>
                      </a:r>
                    </a:p>
                  </a:txBody>
                  <a:tcPr/>
                </a:tc>
              </a:tr>
              <a:tr h="451460">
                <a:tc v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Субсидирование затрат на развитие крестьянских (фермерских) хозяйств, сельскохозяйственных потребительских</a:t>
                      </a:r>
                      <a:r>
                        <a:rPr lang="ru-RU" sz="1200" baseline="0" dirty="0" smtClean="0"/>
                        <a:t> кооперативов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2 200,0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</a:tr>
              <a:tr h="270876">
                <a:tc rowSpan="2">
                  <a:txBody>
                    <a:bodyPr/>
                    <a:lstStyle/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597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Поддержка социально ориентированных некоммерческих</a:t>
                      </a:r>
                      <a:r>
                        <a:rPr lang="ru-RU" sz="1200" baseline="0" dirty="0" smtClean="0"/>
                        <a:t> организаций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175,0</a:t>
                      </a:r>
                    </a:p>
                  </a:txBody>
                  <a:tcPr/>
                </a:tc>
              </a:tr>
              <a:tr h="451460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Организация,  проведение и участие обучающихся и педагогов в конкурсах, фестивалях, соревнованиях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262,4</a:t>
                      </a:r>
                      <a:endParaRPr lang="ru-RU" sz="1200" dirty="0"/>
                    </a:p>
                  </a:txBody>
                  <a:tcPr/>
                </a:tc>
              </a:tr>
              <a:tr h="451460">
                <a:tc rowSpan="2">
                  <a:txBody>
                    <a:bodyPr/>
                    <a:lstStyle/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599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 smtClean="0"/>
                        <a:t>Увеличение числа детей в возрасте от 5 до 18 лет, обучающихся по дополнительным образовательным программам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/>
                        <a:t>13 772,4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70876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Повышение квалификации работников общеобразовательных учреждений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473,5</a:t>
                      </a:r>
                      <a:endParaRPr lang="ru-RU" sz="1200" dirty="0"/>
                    </a:p>
                  </a:txBody>
                  <a:tcPr/>
                </a:tc>
              </a:tr>
              <a:tr h="270876">
                <a:tc rowSpan="4">
                  <a:txBody>
                    <a:bodyPr/>
                    <a:lstStyle/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600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Переселение граждан из аварийного жилищного фонда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2 225,9</a:t>
                      </a:r>
                      <a:endParaRPr lang="ru-RU" sz="1200" dirty="0"/>
                    </a:p>
                  </a:txBody>
                  <a:tcPr/>
                </a:tc>
              </a:tr>
              <a:tr h="270876">
                <a:tc vMerge="1">
                  <a:txBody>
                    <a:bodyPr/>
                    <a:lstStyle/>
                    <a:p>
                      <a:endParaRPr lang="ru-RU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Обеспечение жильем детей-сирот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2 540,3</a:t>
                      </a:r>
                      <a:endParaRPr lang="ru-RU" sz="1200" dirty="0"/>
                    </a:p>
                  </a:txBody>
                  <a:tcPr/>
                </a:tc>
              </a:tr>
              <a:tr h="270876">
                <a:tc vMerge="1">
                  <a:txBody>
                    <a:bodyPr/>
                    <a:lstStyle/>
                    <a:p>
                      <a:endParaRPr lang="ru-RU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Обеспечение жильем молодых</a:t>
                      </a:r>
                      <a:r>
                        <a:rPr lang="ru-RU" sz="1200" baseline="0" dirty="0" smtClean="0"/>
                        <a:t> семей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415,0</a:t>
                      </a:r>
                      <a:endParaRPr lang="ru-RU" sz="1200" dirty="0"/>
                    </a:p>
                  </a:txBody>
                  <a:tcPr/>
                </a:tc>
              </a:tr>
              <a:tr h="270876">
                <a:tc vMerge="1">
                  <a:txBody>
                    <a:bodyPr/>
                    <a:lstStyle/>
                    <a:p>
                      <a:endParaRPr lang="ru-RU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Обеспечение жильем ветеранов, инвалидов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744,8</a:t>
                      </a:r>
                      <a:endParaRPr lang="ru-RU" sz="1200" dirty="0"/>
                    </a:p>
                  </a:txBody>
                  <a:tcPr/>
                </a:tc>
              </a:tr>
              <a:tr h="270876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Итого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smtClean="0"/>
                        <a:t>23 009,3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66FF"/>
                </a:solidFill>
              </a:rPr>
              <a:t>Социально – значимые расходы бюджета МО МР «</a:t>
            </a:r>
            <a:r>
              <a:rPr lang="ru-RU" dirty="0" err="1" smtClean="0">
                <a:solidFill>
                  <a:srgbClr val="0066FF"/>
                </a:solidFill>
              </a:rPr>
              <a:t>Койгородский</a:t>
            </a:r>
            <a:r>
              <a:rPr lang="ru-RU" dirty="0" smtClean="0">
                <a:solidFill>
                  <a:srgbClr val="0066FF"/>
                </a:solidFill>
              </a:rPr>
              <a:t>»</a:t>
            </a:r>
            <a:endParaRPr lang="ru-RU" dirty="0">
              <a:solidFill>
                <a:srgbClr val="0066FF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0761803"/>
              </p:ext>
            </p:extLst>
          </p:nvPr>
        </p:nvGraphicFramePr>
        <p:xfrm>
          <a:off x="-180528" y="1268760"/>
          <a:ext cx="4752528" cy="4641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31</a:t>
            </a:fld>
            <a:endParaRPr lang="ru-RU" dirty="0"/>
          </a:p>
        </p:txBody>
      </p:sp>
      <p:graphicFrame>
        <p:nvGraphicFramePr>
          <p:cNvPr id="6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3216876"/>
              </p:ext>
            </p:extLst>
          </p:nvPr>
        </p:nvGraphicFramePr>
        <p:xfrm>
          <a:off x="4394870" y="1052736"/>
          <a:ext cx="4752528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316913" y="1196752"/>
            <a:ext cx="73129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cs typeface="Tahoma" pitchFamily="34" charset="0"/>
              </a:rPr>
              <a:t>млн. </a:t>
            </a:r>
            <a:r>
              <a:rPr lang="ru-RU" sz="1000" dirty="0">
                <a:cs typeface="Tahoma" pitchFamily="34" charset="0"/>
              </a:rPr>
              <a:t>руб.</a:t>
            </a:r>
          </a:p>
        </p:txBody>
      </p:sp>
    </p:spTree>
    <p:extLst>
      <p:ext uri="{BB962C8B-B14F-4D97-AF65-F5344CB8AC3E}">
        <p14:creationId xmlns:p14="http://schemas.microsoft.com/office/powerpoint/2010/main" val="410987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/>
          <p:cNvSpPr/>
          <p:nvPr/>
        </p:nvSpPr>
        <p:spPr>
          <a:xfrm>
            <a:off x="1981200" y="5580063"/>
            <a:ext cx="6938963" cy="6318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010" name="Заголовок 1"/>
          <p:cNvSpPr txBox="1">
            <a:spLocks/>
          </p:cNvSpPr>
          <p:nvPr/>
        </p:nvSpPr>
        <p:spPr bwMode="auto">
          <a:xfrm>
            <a:off x="3654425" y="31750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solidFill>
                  <a:srgbClr val="0066FF"/>
                </a:solidFill>
                <a:latin typeface="Tahoma" pitchFamily="34" charset="0"/>
                <a:cs typeface="Tahoma" pitchFamily="34" charset="0"/>
              </a:rPr>
              <a:t>Расходы в расчете на душу населения в </a:t>
            </a:r>
            <a:r>
              <a:rPr lang="ru-RU" sz="2000" b="1" dirty="0" smtClean="0">
                <a:solidFill>
                  <a:srgbClr val="0066FF"/>
                </a:solidFill>
                <a:latin typeface="Tahoma" pitchFamily="34" charset="0"/>
                <a:cs typeface="Tahoma" pitchFamily="34" charset="0"/>
              </a:rPr>
              <a:t>2017 </a:t>
            </a:r>
            <a:r>
              <a:rPr lang="ru-RU" sz="2000" b="1" dirty="0">
                <a:solidFill>
                  <a:srgbClr val="0066FF"/>
                </a:solidFill>
                <a:latin typeface="Tahoma" pitchFamily="34" charset="0"/>
                <a:cs typeface="Tahoma" pitchFamily="34" charset="0"/>
              </a:rPr>
              <a:t>году</a:t>
            </a:r>
          </a:p>
        </p:txBody>
      </p:sp>
      <p:sp>
        <p:nvSpPr>
          <p:cNvPr id="13" name="Овал 12"/>
          <p:cNvSpPr/>
          <p:nvPr/>
        </p:nvSpPr>
        <p:spPr>
          <a:xfrm>
            <a:off x="169863" y="954088"/>
            <a:ext cx="1131887" cy="10858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979613" y="1260475"/>
            <a:ext cx="6940550" cy="630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079500" y="1079500"/>
            <a:ext cx="1116013" cy="112236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014" name="TextBox 15"/>
          <p:cNvSpPr txBox="1">
            <a:spLocks noChangeArrowheads="1"/>
          </p:cNvSpPr>
          <p:nvPr/>
        </p:nvSpPr>
        <p:spPr bwMode="auto">
          <a:xfrm>
            <a:off x="252413" y="1206500"/>
            <a:ext cx="9779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41 145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рубль 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43015" name="TextBox 16"/>
          <p:cNvSpPr txBox="1">
            <a:spLocks noChangeArrowheads="1"/>
          </p:cNvSpPr>
          <p:nvPr/>
        </p:nvSpPr>
        <p:spPr bwMode="auto">
          <a:xfrm>
            <a:off x="1223963" y="1206500"/>
            <a:ext cx="8509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2 182</a:t>
            </a:r>
            <a:endParaRPr lang="ru-RU" sz="1400" b="1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рубля </a:t>
            </a:r>
            <a:endParaRPr lang="ru-RU" sz="1400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43016" name="TextBox 17"/>
          <p:cNvSpPr txBox="1">
            <a:spLocks noChangeArrowheads="1"/>
          </p:cNvSpPr>
          <p:nvPr/>
        </p:nvSpPr>
        <p:spPr bwMode="auto">
          <a:xfrm>
            <a:off x="2268538" y="1422400"/>
            <a:ext cx="6664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расходов бюджета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МО МР «</a:t>
            </a:r>
            <a:r>
              <a:rPr lang="ru-RU" sz="1400" dirty="0" err="1" smtClean="0">
                <a:latin typeface="Tahoma" pitchFamily="34" charset="0"/>
                <a:cs typeface="Tahoma" pitchFamily="34" charset="0"/>
              </a:rPr>
              <a:t>Койгородский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»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приходится на одного гражданина</a:t>
            </a:r>
          </a:p>
        </p:txBody>
      </p:sp>
      <p:sp>
        <p:nvSpPr>
          <p:cNvPr id="19" name="Овал 18"/>
          <p:cNvSpPr/>
          <p:nvPr/>
        </p:nvSpPr>
        <p:spPr>
          <a:xfrm>
            <a:off x="160338" y="2078038"/>
            <a:ext cx="1131887" cy="10858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979613" y="2339975"/>
            <a:ext cx="6940550" cy="6318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079500" y="2095500"/>
            <a:ext cx="1116013" cy="112077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020" name="TextBox 21"/>
          <p:cNvSpPr txBox="1">
            <a:spLocks noChangeArrowheads="1"/>
          </p:cNvSpPr>
          <p:nvPr/>
        </p:nvSpPr>
        <p:spPr bwMode="auto">
          <a:xfrm>
            <a:off x="268288" y="2228850"/>
            <a:ext cx="935037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4 361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рубль 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43021" name="TextBox 22"/>
          <p:cNvSpPr txBox="1">
            <a:spLocks noChangeArrowheads="1"/>
          </p:cNvSpPr>
          <p:nvPr/>
        </p:nvSpPr>
        <p:spPr bwMode="auto">
          <a:xfrm>
            <a:off x="1149350" y="2286000"/>
            <a:ext cx="93503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363</a:t>
            </a:r>
          </a:p>
          <a:p>
            <a:pPr algn="ctr"/>
            <a:r>
              <a:rPr lang="ru-RU" sz="1400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рублей </a:t>
            </a:r>
            <a:endParaRPr lang="ru-RU" sz="1400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43022" name="TextBox 23"/>
          <p:cNvSpPr txBox="1">
            <a:spLocks noChangeArrowheads="1"/>
          </p:cNvSpPr>
          <p:nvPr/>
        </p:nvSpPr>
        <p:spPr bwMode="auto">
          <a:xfrm>
            <a:off x="2268538" y="2393950"/>
            <a:ext cx="6664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расходов на общегосударственные вопросы  бюджета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МО МР «</a:t>
            </a:r>
            <a:r>
              <a:rPr lang="ru-RU" sz="1400" dirty="0" err="1" smtClean="0">
                <a:latin typeface="Tahoma" pitchFamily="34" charset="0"/>
                <a:cs typeface="Tahoma" pitchFamily="34" charset="0"/>
              </a:rPr>
              <a:t>Койгородский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»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приходится на одного гражданина</a:t>
            </a:r>
          </a:p>
        </p:txBody>
      </p:sp>
      <p:sp>
        <p:nvSpPr>
          <p:cNvPr id="25" name="Овал 24"/>
          <p:cNvSpPr/>
          <p:nvPr/>
        </p:nvSpPr>
        <p:spPr>
          <a:xfrm>
            <a:off x="169863" y="3236913"/>
            <a:ext cx="1131887" cy="10874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981200" y="3419475"/>
            <a:ext cx="6938963" cy="6318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1079500" y="3175000"/>
            <a:ext cx="1116013" cy="112077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026" name="TextBox 27"/>
          <p:cNvSpPr txBox="1">
            <a:spLocks noChangeArrowheads="1"/>
          </p:cNvSpPr>
          <p:nvPr/>
        </p:nvSpPr>
        <p:spPr bwMode="auto">
          <a:xfrm>
            <a:off x="268288" y="3367088"/>
            <a:ext cx="93503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5 149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рубль 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43027" name="TextBox 29"/>
          <p:cNvSpPr txBox="1">
            <a:spLocks noChangeArrowheads="1"/>
          </p:cNvSpPr>
          <p:nvPr/>
        </p:nvSpPr>
        <p:spPr bwMode="auto">
          <a:xfrm>
            <a:off x="1182688" y="3367088"/>
            <a:ext cx="93503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E46C0A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ru-RU" sz="1400" b="1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429</a:t>
            </a:r>
            <a:endParaRPr lang="ru-RU" sz="1400" b="1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рублей </a:t>
            </a: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43028" name="TextBox 30"/>
          <p:cNvSpPr txBox="1">
            <a:spLocks noChangeArrowheads="1"/>
          </p:cNvSpPr>
          <p:nvPr/>
        </p:nvSpPr>
        <p:spPr bwMode="auto">
          <a:xfrm>
            <a:off x="2268538" y="3473450"/>
            <a:ext cx="6696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расходов на культуру, физическую культуру и спорт</a:t>
            </a:r>
            <a:r>
              <a:rPr lang="ru-RU" sz="14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бюджета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МО МР «</a:t>
            </a:r>
            <a:r>
              <a:rPr lang="ru-RU" sz="1400" dirty="0" err="1" smtClean="0">
                <a:latin typeface="Tahoma" pitchFamily="34" charset="0"/>
                <a:cs typeface="Tahoma" pitchFamily="34" charset="0"/>
              </a:rPr>
              <a:t>Койгородский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»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приходится на одного гражданина</a:t>
            </a:r>
          </a:p>
        </p:txBody>
      </p:sp>
      <p:sp>
        <p:nvSpPr>
          <p:cNvPr id="33" name="Овал 32"/>
          <p:cNvSpPr/>
          <p:nvPr/>
        </p:nvSpPr>
        <p:spPr>
          <a:xfrm>
            <a:off x="160338" y="4336529"/>
            <a:ext cx="1131887" cy="10874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981200" y="4500563"/>
            <a:ext cx="6938963" cy="6302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1079500" y="4254500"/>
            <a:ext cx="1116013" cy="112236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032" name="TextBox 35"/>
          <p:cNvSpPr txBox="1">
            <a:spLocks noChangeArrowheads="1"/>
          </p:cNvSpPr>
          <p:nvPr/>
        </p:nvSpPr>
        <p:spPr bwMode="auto">
          <a:xfrm>
            <a:off x="236538" y="4432300"/>
            <a:ext cx="93503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25 026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рублей 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43033" name="TextBox 36"/>
          <p:cNvSpPr txBox="1">
            <a:spLocks noChangeArrowheads="1"/>
          </p:cNvSpPr>
          <p:nvPr/>
        </p:nvSpPr>
        <p:spPr bwMode="auto">
          <a:xfrm>
            <a:off x="1166813" y="4446588"/>
            <a:ext cx="93503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2 086</a:t>
            </a:r>
            <a:endParaRPr lang="ru-RU" sz="1400" b="1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рубля </a:t>
            </a:r>
            <a:endParaRPr lang="ru-RU" sz="1400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43034" name="TextBox 37"/>
          <p:cNvSpPr txBox="1">
            <a:spLocks noChangeArrowheads="1"/>
          </p:cNvSpPr>
          <p:nvPr/>
        </p:nvSpPr>
        <p:spPr bwMode="auto">
          <a:xfrm>
            <a:off x="2268538" y="4554538"/>
            <a:ext cx="66960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расходов на образование</a:t>
            </a:r>
            <a:r>
              <a:rPr lang="ru-RU" sz="14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бюджета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МО МР «</a:t>
            </a:r>
            <a:r>
              <a:rPr lang="ru-RU" sz="1400" dirty="0" err="1" smtClean="0">
                <a:latin typeface="Tahoma" pitchFamily="34" charset="0"/>
                <a:cs typeface="Tahoma" pitchFamily="34" charset="0"/>
              </a:rPr>
              <a:t>Койгородский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»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приходится на одного гражданина</a:t>
            </a:r>
          </a:p>
        </p:txBody>
      </p:sp>
      <p:sp>
        <p:nvSpPr>
          <p:cNvPr id="39" name="Овал 38"/>
          <p:cNvSpPr/>
          <p:nvPr/>
        </p:nvSpPr>
        <p:spPr>
          <a:xfrm>
            <a:off x="138113" y="5468938"/>
            <a:ext cx="1131887" cy="10858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1079500" y="5402263"/>
            <a:ext cx="1116013" cy="112077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037" name="TextBox 41"/>
          <p:cNvSpPr txBox="1">
            <a:spLocks noChangeArrowheads="1"/>
          </p:cNvSpPr>
          <p:nvPr/>
        </p:nvSpPr>
        <p:spPr bwMode="auto">
          <a:xfrm>
            <a:off x="236538" y="5540375"/>
            <a:ext cx="93503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latin typeface="Tahoma" pitchFamily="34" charset="0"/>
                <a:cs typeface="Tahoma" pitchFamily="34" charset="0"/>
              </a:rPr>
              <a:t>1 </a:t>
            </a:r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434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рубля </a:t>
            </a: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43038" name="TextBox 42"/>
          <p:cNvSpPr txBox="1">
            <a:spLocks noChangeArrowheads="1"/>
          </p:cNvSpPr>
          <p:nvPr/>
        </p:nvSpPr>
        <p:spPr bwMode="auto">
          <a:xfrm>
            <a:off x="1182688" y="5527675"/>
            <a:ext cx="93503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400" b="1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120</a:t>
            </a:r>
            <a:endParaRPr lang="ru-RU" sz="1400" b="1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рублей </a:t>
            </a: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43039" name="TextBox 45"/>
          <p:cNvSpPr txBox="1">
            <a:spLocks noChangeArrowheads="1"/>
          </p:cNvSpPr>
          <p:nvPr/>
        </p:nvSpPr>
        <p:spPr bwMode="auto">
          <a:xfrm>
            <a:off x="2268538" y="5529263"/>
            <a:ext cx="669607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расходов на </a:t>
            </a:r>
            <a:r>
              <a:rPr lang="ru-RU" sz="1400" dirty="0" err="1">
                <a:latin typeface="Tahoma" pitchFamily="34" charset="0"/>
                <a:cs typeface="Tahoma" pitchFamily="34" charset="0"/>
              </a:rPr>
              <a:t>жилищно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 – коммунальное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хозяйство, дорожную деятельность и транспорт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бюджета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МО МР «</a:t>
            </a:r>
            <a:r>
              <a:rPr lang="ru-RU" sz="1400" dirty="0" err="1" smtClean="0">
                <a:latin typeface="Tahoma" pitchFamily="34" charset="0"/>
                <a:cs typeface="Tahoma" pitchFamily="34" charset="0"/>
              </a:rPr>
              <a:t>Койгородский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»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приходится на одного гражданина</a:t>
            </a:r>
          </a:p>
        </p:txBody>
      </p:sp>
      <p:sp>
        <p:nvSpPr>
          <p:cNvPr id="43040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8A12B65-9628-4E40-92E7-20739371073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85825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/>
          <p:cNvSpPr/>
          <p:nvPr/>
        </p:nvSpPr>
        <p:spPr>
          <a:xfrm>
            <a:off x="1979613" y="5732463"/>
            <a:ext cx="6940550" cy="6318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034" name="Заголовок 1"/>
          <p:cNvSpPr txBox="1">
            <a:spLocks/>
          </p:cNvSpPr>
          <p:nvPr/>
        </p:nvSpPr>
        <p:spPr bwMode="auto">
          <a:xfrm>
            <a:off x="3654425" y="31750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solidFill>
                  <a:srgbClr val="0066FF"/>
                </a:solidFill>
                <a:latin typeface="Tahoma" pitchFamily="34" charset="0"/>
                <a:cs typeface="Tahoma" pitchFamily="34" charset="0"/>
              </a:rPr>
              <a:t>Расходы в расчете на одного воспитанника, </a:t>
            </a:r>
            <a:r>
              <a:rPr lang="ru-RU" sz="2000" b="1" dirty="0" smtClean="0">
                <a:solidFill>
                  <a:srgbClr val="0066FF"/>
                </a:solidFill>
                <a:latin typeface="Tahoma" pitchFamily="34" charset="0"/>
                <a:cs typeface="Tahoma" pitchFamily="34" charset="0"/>
              </a:rPr>
              <a:t>обучающегося в 2017году</a:t>
            </a:r>
            <a:endParaRPr lang="ru-RU" sz="2000" b="1" dirty="0">
              <a:solidFill>
                <a:srgbClr val="0066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69863" y="954088"/>
            <a:ext cx="1131887" cy="10858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979613" y="1260475"/>
            <a:ext cx="6940550" cy="631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079500" y="984250"/>
            <a:ext cx="1116013" cy="112077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040" name="TextBox 15"/>
          <p:cNvSpPr txBox="1">
            <a:spLocks noChangeArrowheads="1"/>
          </p:cNvSpPr>
          <p:nvPr/>
        </p:nvSpPr>
        <p:spPr bwMode="auto">
          <a:xfrm>
            <a:off x="258763" y="1206500"/>
            <a:ext cx="9779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128 629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рублей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37900" name="TextBox 16"/>
          <p:cNvSpPr txBox="1">
            <a:spLocks noChangeArrowheads="1"/>
          </p:cNvSpPr>
          <p:nvPr/>
        </p:nvSpPr>
        <p:spPr bwMode="auto">
          <a:xfrm>
            <a:off x="1104900" y="1206500"/>
            <a:ext cx="103822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10 719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рублей 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44042" name="TextBox 17"/>
          <p:cNvSpPr txBox="1">
            <a:spLocks noChangeArrowheads="1"/>
          </p:cNvSpPr>
          <p:nvPr/>
        </p:nvSpPr>
        <p:spPr bwMode="auto">
          <a:xfrm>
            <a:off x="2268538" y="1314450"/>
            <a:ext cx="66643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расходов на одного воспитанника детского дошкольного учреждения (среднегодовая численность –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312)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160338" y="2132013"/>
            <a:ext cx="1131887" cy="10858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979613" y="2339975"/>
            <a:ext cx="6940550" cy="6318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079500" y="2160588"/>
            <a:ext cx="1116013" cy="112077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046" name="TextBox 21"/>
          <p:cNvSpPr txBox="1">
            <a:spLocks noChangeArrowheads="1"/>
          </p:cNvSpPr>
          <p:nvPr/>
        </p:nvSpPr>
        <p:spPr bwMode="auto">
          <a:xfrm>
            <a:off x="236538" y="2270125"/>
            <a:ext cx="935037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136 870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рублей 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37906" name="TextBox 22"/>
          <p:cNvSpPr txBox="1">
            <a:spLocks noChangeArrowheads="1"/>
          </p:cNvSpPr>
          <p:nvPr/>
        </p:nvSpPr>
        <p:spPr bwMode="auto">
          <a:xfrm>
            <a:off x="1171575" y="2293938"/>
            <a:ext cx="9350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11 406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рублей 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44048" name="TextBox 23"/>
          <p:cNvSpPr txBox="1">
            <a:spLocks noChangeArrowheads="1"/>
          </p:cNvSpPr>
          <p:nvPr/>
        </p:nvSpPr>
        <p:spPr bwMode="auto">
          <a:xfrm>
            <a:off x="2268538" y="2401888"/>
            <a:ext cx="6664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расходов на одного обучающегося общеобразовательного учреждения (среднегодовая численность –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893)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160338" y="3297238"/>
            <a:ext cx="1131887" cy="10874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979613" y="3419475"/>
            <a:ext cx="6940550" cy="63023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1079500" y="3240088"/>
            <a:ext cx="1116013" cy="112236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052" name="TextBox 27"/>
          <p:cNvSpPr txBox="1">
            <a:spLocks noChangeArrowheads="1"/>
          </p:cNvSpPr>
          <p:nvPr/>
        </p:nvSpPr>
        <p:spPr bwMode="auto">
          <a:xfrm>
            <a:off x="204788" y="3430588"/>
            <a:ext cx="935037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10 012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рублей</a:t>
            </a: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44053" name="TextBox 29"/>
          <p:cNvSpPr txBox="1">
            <a:spLocks noChangeArrowheads="1"/>
          </p:cNvSpPr>
          <p:nvPr/>
        </p:nvSpPr>
        <p:spPr bwMode="auto">
          <a:xfrm>
            <a:off x="1152525" y="3365500"/>
            <a:ext cx="9350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834</a:t>
            </a:r>
            <a:endParaRPr lang="ru-RU" sz="1400" b="1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рублей </a:t>
            </a: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44054" name="TextBox 30"/>
          <p:cNvSpPr txBox="1">
            <a:spLocks noChangeArrowheads="1"/>
          </p:cNvSpPr>
          <p:nvPr/>
        </p:nvSpPr>
        <p:spPr bwMode="auto">
          <a:xfrm>
            <a:off x="2268538" y="3473450"/>
            <a:ext cx="6696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расходов на одного обучающегося детско-юношеской спортивной школы (среднегодовая численность –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392)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160338" y="4441825"/>
            <a:ext cx="1131887" cy="10874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979613" y="4500563"/>
            <a:ext cx="6940550" cy="6318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1079500" y="4319588"/>
            <a:ext cx="1116013" cy="112077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058" name="TextBox 35"/>
          <p:cNvSpPr txBox="1">
            <a:spLocks noChangeArrowheads="1"/>
          </p:cNvSpPr>
          <p:nvPr/>
        </p:nvSpPr>
        <p:spPr bwMode="auto">
          <a:xfrm>
            <a:off x="200025" y="4559300"/>
            <a:ext cx="93503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34 103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рублей 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44059" name="TextBox 36"/>
          <p:cNvSpPr txBox="1">
            <a:spLocks noChangeArrowheads="1"/>
          </p:cNvSpPr>
          <p:nvPr/>
        </p:nvSpPr>
        <p:spPr bwMode="auto">
          <a:xfrm>
            <a:off x="1155700" y="4511675"/>
            <a:ext cx="93503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2 842</a:t>
            </a:r>
            <a:endParaRPr lang="ru-RU" sz="1400" b="1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рублей </a:t>
            </a: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44060" name="TextBox 37"/>
          <p:cNvSpPr txBox="1">
            <a:spLocks noChangeArrowheads="1"/>
          </p:cNvSpPr>
          <p:nvPr/>
        </p:nvSpPr>
        <p:spPr bwMode="auto">
          <a:xfrm>
            <a:off x="2268538" y="4560888"/>
            <a:ext cx="6696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расходов на одного обучающегося музыкальной школы </a:t>
            </a:r>
          </a:p>
          <a:p>
            <a:r>
              <a:rPr lang="ru-RU" sz="1400" dirty="0">
                <a:latin typeface="Tahoma" pitchFamily="34" charset="0"/>
                <a:cs typeface="Tahoma" pitchFamily="34" charset="0"/>
              </a:rPr>
              <a:t>(среднегодовая численность –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70)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138113" y="5630863"/>
            <a:ext cx="1131887" cy="10858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1079500" y="5514975"/>
            <a:ext cx="1116013" cy="112077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063" name="TextBox 41"/>
          <p:cNvSpPr txBox="1">
            <a:spLocks noChangeArrowheads="1"/>
          </p:cNvSpPr>
          <p:nvPr/>
        </p:nvSpPr>
        <p:spPr bwMode="auto">
          <a:xfrm>
            <a:off x="217488" y="5703888"/>
            <a:ext cx="935037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17 312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рублей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44064" name="TextBox 42"/>
          <p:cNvSpPr txBox="1">
            <a:spLocks noChangeArrowheads="1"/>
          </p:cNvSpPr>
          <p:nvPr/>
        </p:nvSpPr>
        <p:spPr bwMode="auto">
          <a:xfrm>
            <a:off x="1154113" y="5656263"/>
            <a:ext cx="93503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400" b="1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1 443</a:t>
            </a:r>
            <a:endParaRPr lang="ru-RU" sz="1400" b="1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рубля</a:t>
            </a:r>
            <a:endParaRPr lang="ru-RU" sz="1400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44065" name="TextBox 45"/>
          <p:cNvSpPr txBox="1">
            <a:spLocks noChangeArrowheads="1"/>
          </p:cNvSpPr>
          <p:nvPr/>
        </p:nvSpPr>
        <p:spPr bwMode="auto">
          <a:xfrm>
            <a:off x="2268538" y="5716588"/>
            <a:ext cx="66976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расходов на одного обучающегося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центра дополнительного образования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r>
              <a:rPr lang="ru-RU" sz="1400" dirty="0">
                <a:latin typeface="Tahoma" pitchFamily="34" charset="0"/>
                <a:cs typeface="Tahoma" pitchFamily="34" charset="0"/>
              </a:rPr>
              <a:t>(среднегодовая численность –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430)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4066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431DDA7-A8C9-4369-9783-B8299493E1D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61084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66FF"/>
                </a:solidFill>
              </a:rPr>
              <a:t>Бюджетные инвестиции на 2017 год</a:t>
            </a:r>
            <a:endParaRPr lang="ru-RU" dirty="0">
              <a:solidFill>
                <a:srgbClr val="0066FF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2939606"/>
              </p:ext>
            </p:extLst>
          </p:nvPr>
        </p:nvGraphicFramePr>
        <p:xfrm>
          <a:off x="323528" y="843340"/>
          <a:ext cx="8726027" cy="575087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7285868"/>
                <a:gridCol w="1440159"/>
              </a:tblGrid>
              <a:tr h="435161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Наименование мероприятия</a:t>
                      </a:r>
                      <a:endParaRPr lang="ru-RU" sz="1600" dirty="0"/>
                    </a:p>
                  </a:txBody>
                  <a:tcPr>
                    <a:solidFill>
                      <a:schemeClr val="accent1"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2017 год</a:t>
                      </a:r>
                    </a:p>
                  </a:txBody>
                  <a:tcPr>
                    <a:solidFill>
                      <a:schemeClr val="accent1">
                        <a:alpha val="33000"/>
                      </a:schemeClr>
                    </a:solidFill>
                  </a:tcPr>
                </a:tc>
              </a:tr>
              <a:tr h="4145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1.Строительство жилых домов в рамках обеспечения мероприятий по переселению граждан из аварийного жилищного </a:t>
                      </a:r>
                      <a:r>
                        <a:rPr lang="ru-RU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фонда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2 225,9</a:t>
                      </a:r>
                      <a:endParaRPr lang="ru-RU" sz="1600" b="1" dirty="0"/>
                    </a:p>
                  </a:txBody>
                  <a:tcPr>
                    <a:solidFill>
                      <a:schemeClr val="accent1">
                        <a:alpha val="33000"/>
                      </a:schemeClr>
                    </a:solidFill>
                  </a:tcPr>
                </a:tc>
              </a:tr>
              <a:tr h="306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- </a:t>
                      </a: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средства  местного бюджета</a:t>
                      </a:r>
                    </a:p>
                  </a:txBody>
                  <a:tcPr marL="68580" marR="68580" marT="0" marB="0">
                    <a:solidFill>
                      <a:schemeClr val="accent1"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2 225,9</a:t>
                      </a:r>
                      <a:endParaRPr lang="ru-RU" sz="1600" dirty="0"/>
                    </a:p>
                  </a:txBody>
                  <a:tcPr>
                    <a:solidFill>
                      <a:schemeClr val="accent1">
                        <a:alpha val="33000"/>
                      </a:schemeClr>
                    </a:solidFill>
                  </a:tcPr>
                </a:tc>
              </a:tr>
              <a:tr h="306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2.Строительство </a:t>
                      </a:r>
                      <a:r>
                        <a:rPr lang="ru-RU" sz="16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межпоселенческого</a:t>
                      </a:r>
                      <a:r>
                        <a:rPr lang="ru-RU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полигона </a:t>
                      </a:r>
                      <a:r>
                        <a:rPr lang="ru-RU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ТБО в </a:t>
                      </a:r>
                      <a:r>
                        <a:rPr lang="ru-RU" sz="16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с.Койгородок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1 500,0</a:t>
                      </a:r>
                      <a:endParaRPr lang="ru-RU" sz="1600" b="1" dirty="0"/>
                    </a:p>
                  </a:txBody>
                  <a:tcPr>
                    <a:solidFill>
                      <a:schemeClr val="accent1">
                        <a:alpha val="33000"/>
                      </a:schemeClr>
                    </a:solidFill>
                  </a:tcPr>
                </a:tc>
              </a:tr>
              <a:tr h="306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- </a:t>
                      </a: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средства  местного бюджета</a:t>
                      </a:r>
                    </a:p>
                  </a:txBody>
                  <a:tcPr marL="68580" marR="68580" marT="0" marB="0">
                    <a:solidFill>
                      <a:schemeClr val="accent1"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1 500,0</a:t>
                      </a:r>
                      <a:endParaRPr lang="ru-RU" sz="1600" dirty="0"/>
                    </a:p>
                  </a:txBody>
                  <a:tcPr>
                    <a:solidFill>
                      <a:schemeClr val="accent1">
                        <a:alpha val="33000"/>
                      </a:schemeClr>
                    </a:solidFill>
                  </a:tcPr>
                </a:tc>
              </a:tr>
              <a:tr h="3690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3.Строительство (реконструкция) автомобильных дорог общего пользования местного значения</a:t>
                      </a:r>
                    </a:p>
                  </a:txBody>
                  <a:tcPr marL="68580" marR="68580" marT="0" marB="0">
                    <a:solidFill>
                      <a:schemeClr val="accent1"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939,0</a:t>
                      </a:r>
                      <a:endParaRPr lang="ru-RU" sz="1600" b="1" dirty="0"/>
                    </a:p>
                  </a:txBody>
                  <a:tcPr>
                    <a:solidFill>
                      <a:schemeClr val="accent1">
                        <a:alpha val="33000"/>
                      </a:schemeClr>
                    </a:solidFill>
                  </a:tcPr>
                </a:tc>
              </a:tr>
              <a:tr h="306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- </a:t>
                      </a: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средства  местного бюджета</a:t>
                      </a:r>
                    </a:p>
                  </a:txBody>
                  <a:tcPr marL="68580" marR="68580" marT="0" marB="0">
                    <a:solidFill>
                      <a:schemeClr val="accent1"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939,0</a:t>
                      </a:r>
                      <a:endParaRPr lang="ru-RU" sz="1600" dirty="0"/>
                    </a:p>
                  </a:txBody>
                  <a:tcPr>
                    <a:solidFill>
                      <a:schemeClr val="accent1">
                        <a:alpha val="33000"/>
                      </a:schemeClr>
                    </a:solidFill>
                  </a:tcPr>
                </a:tc>
              </a:tr>
              <a:tr h="3883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4.Строительство, приобретение, ремонт жилых помещений для обеспечения детей-сирот и детей, оставшихся без </a:t>
                      </a:r>
                      <a:r>
                        <a:rPr lang="ru-RU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попечения </a:t>
                      </a:r>
                      <a:r>
                        <a:rPr lang="ru-RU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родителей, жилыми </a:t>
                      </a:r>
                      <a:r>
                        <a:rPr lang="ru-RU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помещениями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2 540,3</a:t>
                      </a:r>
                      <a:endParaRPr lang="ru-RU" sz="1600" b="1" dirty="0"/>
                    </a:p>
                  </a:txBody>
                  <a:tcPr>
                    <a:solidFill>
                      <a:schemeClr val="accent1">
                        <a:alpha val="33000"/>
                      </a:schemeClr>
                    </a:solidFill>
                  </a:tcPr>
                </a:tc>
              </a:tr>
              <a:tr h="306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-средства федерального бюджета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1 234,4</a:t>
                      </a:r>
                      <a:endParaRPr lang="ru-RU" sz="1600" dirty="0"/>
                    </a:p>
                  </a:txBody>
                  <a:tcPr>
                    <a:solidFill>
                      <a:schemeClr val="accent1">
                        <a:alpha val="33000"/>
                      </a:schemeClr>
                    </a:solidFill>
                  </a:tcPr>
                </a:tc>
              </a:tr>
              <a:tr h="306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-</a:t>
                      </a: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средства  республиканского бюджета</a:t>
                      </a:r>
                    </a:p>
                  </a:txBody>
                  <a:tcPr marL="68580" marR="68580" marT="0" marB="0">
                    <a:solidFill>
                      <a:schemeClr val="accent1"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1 305,9</a:t>
                      </a:r>
                      <a:endParaRPr lang="ru-RU" sz="1600" dirty="0"/>
                    </a:p>
                  </a:txBody>
                  <a:tcPr>
                    <a:solidFill>
                      <a:schemeClr val="accent1">
                        <a:alpha val="33000"/>
                      </a:schemeClr>
                    </a:solidFill>
                  </a:tcPr>
                </a:tc>
              </a:tr>
              <a:tr h="306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Итого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7 205,2</a:t>
                      </a:r>
                      <a:endParaRPr lang="ru-RU" sz="1600" b="1" dirty="0"/>
                    </a:p>
                  </a:txBody>
                  <a:tcPr>
                    <a:solidFill>
                      <a:schemeClr val="accent1">
                        <a:alpha val="33000"/>
                      </a:schemeClr>
                    </a:solidFill>
                  </a:tcPr>
                </a:tc>
              </a:tr>
              <a:tr h="306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-средства федерального бюджета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1 234,4</a:t>
                      </a:r>
                      <a:endParaRPr lang="ru-RU" sz="1600" b="0" dirty="0"/>
                    </a:p>
                  </a:txBody>
                  <a:tcPr>
                    <a:solidFill>
                      <a:schemeClr val="accent1">
                        <a:alpha val="33000"/>
                      </a:schemeClr>
                    </a:solidFill>
                  </a:tcPr>
                </a:tc>
              </a:tr>
              <a:tr h="306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-</a:t>
                      </a: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средства  республиканского бюджета</a:t>
                      </a:r>
                    </a:p>
                  </a:txBody>
                  <a:tcPr marL="68580" marR="68580" marT="0" marB="0">
                    <a:solidFill>
                      <a:schemeClr val="accent1"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1 305,9</a:t>
                      </a:r>
                      <a:endParaRPr lang="ru-RU" sz="1600" dirty="0"/>
                    </a:p>
                  </a:txBody>
                  <a:tcPr>
                    <a:solidFill>
                      <a:schemeClr val="accent1">
                        <a:alpha val="33000"/>
                      </a:schemeClr>
                    </a:solidFill>
                  </a:tcPr>
                </a:tc>
              </a:tr>
              <a:tr h="306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- </a:t>
                      </a: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средства  местного бюджета</a:t>
                      </a:r>
                    </a:p>
                  </a:txBody>
                  <a:tcPr marL="68580" marR="68580" marT="0" marB="0">
                    <a:solidFill>
                      <a:schemeClr val="accent1">
                        <a:alpha val="3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4 664,9</a:t>
                      </a:r>
                      <a:endParaRPr lang="ru-RU" sz="1600" dirty="0"/>
                    </a:p>
                  </a:txBody>
                  <a:tcPr>
                    <a:solidFill>
                      <a:schemeClr val="accent1">
                        <a:alpha val="33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34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397898" y="656819"/>
            <a:ext cx="713657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cs typeface="Tahoma" pitchFamily="34" charset="0"/>
              </a:rPr>
              <a:t>тыс. </a:t>
            </a:r>
            <a:r>
              <a:rPr lang="ru-RU" sz="1000" dirty="0">
                <a:cs typeface="Tahoma" pitchFamily="34" charset="0"/>
              </a:rPr>
              <a:t>руб.</a:t>
            </a:r>
          </a:p>
        </p:txBody>
      </p:sp>
    </p:spTree>
    <p:extLst>
      <p:ext uri="{BB962C8B-B14F-4D97-AF65-F5344CB8AC3E}">
        <p14:creationId xmlns:p14="http://schemas.microsoft.com/office/powerpoint/2010/main" val="339088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3" y="0"/>
            <a:ext cx="6084168" cy="1052736"/>
          </a:xfrm>
        </p:spPr>
        <p:txBody>
          <a:bodyPr/>
          <a:lstStyle/>
          <a:p>
            <a:r>
              <a:rPr lang="ru-RU" dirty="0" smtClean="0">
                <a:solidFill>
                  <a:srgbClr val="0066FF"/>
                </a:solidFill>
              </a:rPr>
              <a:t>Объем межбюджетных трансфертов, предоставленных бюджетам поселений</a:t>
            </a:r>
            <a:endParaRPr lang="ru-RU" dirty="0">
              <a:solidFill>
                <a:srgbClr val="0066FF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6937157"/>
              </p:ext>
            </p:extLst>
          </p:nvPr>
        </p:nvGraphicFramePr>
        <p:xfrm>
          <a:off x="323528" y="1333904"/>
          <a:ext cx="8568952" cy="1879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6608"/>
                <a:gridCol w="1296144"/>
                <a:gridCol w="1440160"/>
                <a:gridCol w="1141784"/>
                <a:gridCol w="1152128"/>
                <a:gridCol w="1152128"/>
              </a:tblGrid>
              <a:tr h="59618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Виды межбюджетных</a:t>
                      </a:r>
                      <a:r>
                        <a:rPr lang="ru-RU" sz="1200" baseline="0" dirty="0" smtClean="0"/>
                        <a:t> трансфертов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2015 г.</a:t>
                      </a:r>
                    </a:p>
                    <a:p>
                      <a:pPr algn="ctr"/>
                      <a:r>
                        <a:rPr lang="ru-RU" sz="1200" dirty="0" smtClean="0"/>
                        <a:t>(факт)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2016 г.</a:t>
                      </a:r>
                    </a:p>
                    <a:p>
                      <a:pPr algn="ctr"/>
                      <a:r>
                        <a:rPr lang="ru-RU" sz="1200" dirty="0" smtClean="0"/>
                        <a:t>(факт)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2017 г.</a:t>
                      </a:r>
                    </a:p>
                    <a:p>
                      <a:pPr algn="ctr"/>
                      <a:r>
                        <a:rPr lang="ru-RU" sz="1200" dirty="0" smtClean="0"/>
                        <a:t>(прогноз)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2018 г.</a:t>
                      </a:r>
                    </a:p>
                    <a:p>
                      <a:pPr algn="ctr"/>
                      <a:r>
                        <a:rPr lang="ru-RU" sz="1200" dirty="0" smtClean="0"/>
                        <a:t>(прогноз)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2019 г.</a:t>
                      </a:r>
                    </a:p>
                    <a:p>
                      <a:pPr algn="ctr"/>
                      <a:r>
                        <a:rPr lang="ru-RU" sz="1200" dirty="0" smtClean="0"/>
                        <a:t>(прогноз)</a:t>
                      </a:r>
                      <a:endParaRPr lang="ru-RU" sz="1200" dirty="0"/>
                    </a:p>
                  </a:txBody>
                  <a:tcPr anchor="ctr"/>
                </a:tc>
              </a:tr>
              <a:tr h="26333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Дотации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22 524,5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22 182,1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18 311,6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11 442,8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10 959,3</a:t>
                      </a:r>
                      <a:endParaRPr lang="ru-RU" sz="1200" dirty="0"/>
                    </a:p>
                  </a:txBody>
                  <a:tcPr anchor="ctr"/>
                </a:tc>
              </a:tr>
              <a:tr h="27704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Субвенции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1 495,4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1 530,3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</a:t>
                      </a:r>
                      <a:r>
                        <a:rPr lang="ru-RU" sz="1200" baseline="0" dirty="0" smtClean="0"/>
                        <a:t> 439,3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1 439,3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1 439,3</a:t>
                      </a:r>
                      <a:endParaRPr lang="ru-RU" sz="1200" dirty="0"/>
                    </a:p>
                  </a:txBody>
                  <a:tcPr anchor="ctr"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Иные межбюджетные трансферты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5 125,0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5 627,4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316,6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150,7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153,1</a:t>
                      </a:r>
                      <a:endParaRPr lang="ru-RU" sz="1200" dirty="0"/>
                    </a:p>
                  </a:txBody>
                  <a:tcPr anchor="ctr"/>
                </a:tc>
              </a:tr>
              <a:tr h="262880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ИТОГО</a:t>
                      </a:r>
                      <a:endParaRPr lang="ru-RU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29 144,9</a:t>
                      </a:r>
                      <a:endParaRPr lang="ru-RU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29 339,8</a:t>
                      </a:r>
                      <a:endParaRPr lang="ru-RU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20 067,5</a:t>
                      </a:r>
                      <a:endParaRPr lang="ru-RU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13 032,8</a:t>
                      </a:r>
                      <a:endParaRPr lang="ru-RU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12 551,7</a:t>
                      </a:r>
                      <a:endParaRPr lang="ru-RU" sz="1200" b="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35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303380" y="1068345"/>
            <a:ext cx="822661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тыс. </a:t>
            </a:r>
            <a:r>
              <a:rPr lang="ru-RU" sz="1200" dirty="0">
                <a:cs typeface="Tahoma" pitchFamily="34" charset="0"/>
              </a:rPr>
              <a:t>руб.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189839477"/>
              </p:ext>
            </p:extLst>
          </p:nvPr>
        </p:nvGraphicFramePr>
        <p:xfrm>
          <a:off x="251520" y="3284984"/>
          <a:ext cx="8463190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0288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66FF"/>
                </a:solidFill>
              </a:rPr>
              <a:t>Муниципальные программы МО МР «</a:t>
            </a:r>
            <a:r>
              <a:rPr lang="ru-RU" dirty="0" err="1" smtClean="0">
                <a:solidFill>
                  <a:srgbClr val="0066FF"/>
                </a:solidFill>
              </a:rPr>
              <a:t>Койгородский</a:t>
            </a:r>
            <a:r>
              <a:rPr lang="ru-RU" dirty="0" smtClean="0">
                <a:solidFill>
                  <a:srgbClr val="0066FF"/>
                </a:solidFill>
              </a:rPr>
              <a:t>»</a:t>
            </a:r>
            <a:endParaRPr lang="ru-RU" dirty="0">
              <a:solidFill>
                <a:srgbClr val="0066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36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1124744"/>
            <a:ext cx="8424936" cy="11695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latin typeface="Tahoma" pitchFamily="34" charset="0"/>
                <a:cs typeface="Tahoma" pitchFamily="34" charset="0"/>
              </a:rPr>
              <a:t>	Согласно перечню муниципальных программ МО МР «</a:t>
            </a:r>
            <a:r>
              <a:rPr lang="ru-RU" sz="1400" dirty="0" err="1" smtClean="0">
                <a:latin typeface="Tahoma" pitchFamily="34" charset="0"/>
                <a:cs typeface="Tahoma" pitchFamily="34" charset="0"/>
              </a:rPr>
              <a:t>Койгородский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», утвержденному распоряжением руководителя администрации МР «</a:t>
            </a:r>
            <a:r>
              <a:rPr lang="ru-RU" sz="1400" dirty="0" err="1" smtClean="0">
                <a:latin typeface="Tahoma" pitchFamily="34" charset="0"/>
                <a:cs typeface="Tahoma" pitchFamily="34" charset="0"/>
              </a:rPr>
              <a:t>Койгородский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» от 03 сентября 2013 г. № 173-р (в ред. 13 октября 2016г.), в </a:t>
            </a:r>
            <a:r>
              <a:rPr lang="ru-RU" sz="1400" dirty="0" err="1" smtClean="0">
                <a:latin typeface="Tahoma" pitchFamily="34" charset="0"/>
                <a:cs typeface="Tahoma" pitchFamily="34" charset="0"/>
              </a:rPr>
              <a:t>Койгородском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 районе утверждены 9 муниципальных программ.</a:t>
            </a:r>
          </a:p>
          <a:p>
            <a:r>
              <a:rPr lang="ru-RU" sz="1400" dirty="0" smtClean="0">
                <a:latin typeface="Tahoma" pitchFamily="34" charset="0"/>
                <a:cs typeface="Tahoma" pitchFamily="34" charset="0"/>
              </a:rPr>
              <a:t>	Реализация муниципальных программ МО МР «</a:t>
            </a:r>
            <a:r>
              <a:rPr lang="ru-RU" sz="1400" dirty="0" err="1" smtClean="0">
                <a:latin typeface="Tahoma" pitchFamily="34" charset="0"/>
                <a:cs typeface="Tahoma" pitchFamily="34" charset="0"/>
              </a:rPr>
              <a:t>Койгородский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» осуществлялась по 4 основным направлениям социально – экономического развития МО МР «</a:t>
            </a:r>
            <a:r>
              <a:rPr lang="ru-RU" sz="1400" dirty="0" err="1" smtClean="0">
                <a:latin typeface="Tahoma" pitchFamily="34" charset="0"/>
                <a:cs typeface="Tahoma" pitchFamily="34" charset="0"/>
              </a:rPr>
              <a:t>Койгородский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».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2397304"/>
            <a:ext cx="2658218" cy="630649"/>
          </a:xfrm>
          <a:prstGeom prst="rect">
            <a:avLst/>
          </a:prstGeom>
          <a:scene3d>
            <a:camera prst="orthographicFront"/>
            <a:lightRig rig="sof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I. </a:t>
            </a:r>
            <a:r>
              <a:rPr lang="ru-RU" sz="1400" dirty="0" smtClean="0"/>
              <a:t>Развитие системы муниципального управления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2909739" y="2574130"/>
            <a:ext cx="5328592" cy="2769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>
                <a:latin typeface="Tahoma" pitchFamily="34" charset="0"/>
                <a:cs typeface="Tahoma" pitchFamily="34" charset="0"/>
              </a:rPr>
              <a:t>1. Муниципальное управление МО МР «</a:t>
            </a:r>
            <a:r>
              <a:rPr lang="ru-RU" sz="1200" dirty="0" err="1" smtClean="0">
                <a:latin typeface="Tahoma" pitchFamily="34" charset="0"/>
                <a:cs typeface="Tahoma" pitchFamily="34" charset="0"/>
              </a:rPr>
              <a:t>Койгородский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3140968"/>
            <a:ext cx="2658218" cy="1146582"/>
          </a:xfrm>
          <a:prstGeom prst="rect">
            <a:avLst/>
          </a:prstGeom>
          <a:scene3d>
            <a:camera prst="orthographicFront"/>
            <a:lightRig rig="sof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II. </a:t>
            </a:r>
            <a:r>
              <a:rPr lang="ru-RU" sz="1400" dirty="0" smtClean="0"/>
              <a:t>Экономическое развитие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45467" y="4394044"/>
            <a:ext cx="2664271" cy="1364591"/>
          </a:xfrm>
          <a:prstGeom prst="rect">
            <a:avLst/>
          </a:prstGeom>
          <a:scene3d>
            <a:camera prst="orthographicFront"/>
            <a:lightRig rig="sof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III. </a:t>
            </a:r>
            <a:r>
              <a:rPr lang="ru-RU" sz="1400" dirty="0" smtClean="0"/>
              <a:t>Социальное развитие</a:t>
            </a:r>
            <a:endParaRPr lang="ru-RU" sz="1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40134" y="5956151"/>
            <a:ext cx="2669603" cy="792088"/>
          </a:xfrm>
          <a:prstGeom prst="rect">
            <a:avLst/>
          </a:prstGeom>
          <a:scene3d>
            <a:camera prst="orthographicFront"/>
            <a:lightRig rig="sof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IV. </a:t>
            </a:r>
            <a:r>
              <a:rPr lang="ru-RU" sz="1400" dirty="0" smtClean="0"/>
              <a:t>Обеспечение безопасности жизнедеятельности населения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2915816" y="3140968"/>
            <a:ext cx="5328592" cy="2769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>
                <a:latin typeface="Tahoma" pitchFamily="34" charset="0"/>
                <a:cs typeface="Tahoma" pitchFamily="34" charset="0"/>
              </a:rPr>
              <a:t>2. Развитие экономики в МО МР «</a:t>
            </a:r>
            <a:r>
              <a:rPr lang="ru-RU" sz="1200" dirty="0" err="1" smtClean="0">
                <a:latin typeface="Tahoma" pitchFamily="34" charset="0"/>
                <a:cs typeface="Tahoma" pitchFamily="34" charset="0"/>
              </a:rPr>
              <a:t>Койгородский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»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09739" y="3479067"/>
            <a:ext cx="5328592" cy="2769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>
                <a:latin typeface="Tahoma" pitchFamily="34" charset="0"/>
                <a:cs typeface="Tahoma" pitchFamily="34" charset="0"/>
              </a:rPr>
              <a:t>3. Развитие транспортной системы в МО МР «</a:t>
            </a:r>
            <a:r>
              <a:rPr lang="ru-RU" sz="1200" dirty="0" err="1" smtClean="0">
                <a:latin typeface="Tahoma" pitchFamily="34" charset="0"/>
                <a:cs typeface="Tahoma" pitchFamily="34" charset="0"/>
              </a:rPr>
              <a:t>Койгородский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»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09739" y="3816360"/>
            <a:ext cx="5328592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>
                <a:latin typeface="Tahoma" pitchFamily="34" charset="0"/>
                <a:cs typeface="Tahoma" pitchFamily="34" charset="0"/>
              </a:rPr>
              <a:t>4. Строительство, обеспечение жильем и услугами жилищно-коммунального хозяйства в МО МР «</a:t>
            </a:r>
            <a:r>
              <a:rPr lang="ru-RU" sz="1200" dirty="0" err="1" smtClean="0">
                <a:latin typeface="Tahoma" pitchFamily="34" charset="0"/>
                <a:cs typeface="Tahoma" pitchFamily="34" charset="0"/>
              </a:rPr>
              <a:t>Койгородский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»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15816" y="4394044"/>
            <a:ext cx="5328592" cy="2769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>
                <a:latin typeface="Tahoma" pitchFamily="34" charset="0"/>
                <a:cs typeface="Tahoma" pitchFamily="34" charset="0"/>
              </a:rPr>
              <a:t>5. Развитие образования на территории МО МР «</a:t>
            </a:r>
            <a:r>
              <a:rPr lang="ru-RU" sz="1200" dirty="0" err="1" smtClean="0">
                <a:latin typeface="Tahoma" pitchFamily="34" charset="0"/>
                <a:cs typeface="Tahoma" pitchFamily="34" charset="0"/>
              </a:rPr>
              <a:t>Койгородский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»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09739" y="4695288"/>
            <a:ext cx="5328592" cy="2769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>
                <a:latin typeface="Tahoma" pitchFamily="34" charset="0"/>
                <a:cs typeface="Tahoma" pitchFamily="34" charset="0"/>
              </a:rPr>
              <a:t>6. Развитие и сохранение культуры в МО МР «</a:t>
            </a:r>
            <a:r>
              <a:rPr lang="ru-RU" sz="1200" dirty="0" err="1" smtClean="0">
                <a:latin typeface="Tahoma" pitchFamily="34" charset="0"/>
                <a:cs typeface="Tahoma" pitchFamily="34" charset="0"/>
              </a:rPr>
              <a:t>Койгородский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»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15816" y="4999359"/>
            <a:ext cx="5328592" cy="2769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>
                <a:latin typeface="Tahoma" pitchFamily="34" charset="0"/>
                <a:cs typeface="Tahoma" pitchFamily="34" charset="0"/>
              </a:rPr>
              <a:t>7. Развитие физической культуры и спорта в МО МР «</a:t>
            </a:r>
            <a:r>
              <a:rPr lang="ru-RU" sz="1200" dirty="0" err="1" smtClean="0">
                <a:latin typeface="Tahoma" pitchFamily="34" charset="0"/>
                <a:cs typeface="Tahoma" pitchFamily="34" charset="0"/>
              </a:rPr>
              <a:t>Койгородский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»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909739" y="5296970"/>
            <a:ext cx="5328592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>
                <a:latin typeface="Tahoma" pitchFamily="34" charset="0"/>
                <a:cs typeface="Tahoma" pitchFamily="34" charset="0"/>
              </a:rPr>
              <a:t>8. Развитие </a:t>
            </a:r>
            <a:r>
              <a:rPr lang="ru-RU" sz="1200" dirty="0" err="1" smtClean="0">
                <a:latin typeface="Tahoma" pitchFamily="34" charset="0"/>
                <a:cs typeface="Tahoma" pitchFamily="34" charset="0"/>
              </a:rPr>
              <a:t>здоровьесберегающей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 деятельности на территории МО МР «</a:t>
            </a:r>
            <a:r>
              <a:rPr lang="ru-RU" sz="1200" dirty="0" err="1" smtClean="0">
                <a:latin typeface="Tahoma" pitchFamily="34" charset="0"/>
                <a:cs typeface="Tahoma" pitchFamily="34" charset="0"/>
              </a:rPr>
              <a:t>Койгородский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»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09739" y="6166298"/>
            <a:ext cx="5328592" cy="2769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>
                <a:latin typeface="Tahoma" pitchFamily="34" charset="0"/>
                <a:cs typeface="Tahoma" pitchFamily="34" charset="0"/>
              </a:rPr>
              <a:t>9. Безопасность жизнедеятельности населения МО МР «</a:t>
            </a:r>
            <a:r>
              <a:rPr lang="ru-RU" sz="1200" dirty="0" err="1" smtClean="0">
                <a:latin typeface="Tahoma" pitchFamily="34" charset="0"/>
                <a:cs typeface="Tahoma" pitchFamily="34" charset="0"/>
              </a:rPr>
              <a:t>Койгородский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16581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solidFill>
                  <a:srgbClr val="0066FF"/>
                </a:solidFill>
              </a:rPr>
              <a:t>Программные расходы бюджета на 2017 год</a:t>
            </a:r>
          </a:p>
        </p:txBody>
      </p:sp>
      <p:sp>
        <p:nvSpPr>
          <p:cNvPr id="5120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EC0B035-033E-4A87-9E55-1B609C1D47C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ru-RU" smtClean="0"/>
          </a:p>
        </p:txBody>
      </p:sp>
      <p:graphicFrame>
        <p:nvGraphicFramePr>
          <p:cNvPr id="2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2396519"/>
              </p:ext>
            </p:extLst>
          </p:nvPr>
        </p:nvGraphicFramePr>
        <p:xfrm>
          <a:off x="53965" y="836712"/>
          <a:ext cx="8824099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8050045" y="1047750"/>
            <a:ext cx="822661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тыс. </a:t>
            </a:r>
            <a:r>
              <a:rPr lang="ru-RU" sz="1200" dirty="0">
                <a:cs typeface="Tahoma" pitchFamily="34" charset="0"/>
              </a:rPr>
              <a:t>руб.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4600507"/>
              </p:ext>
            </p:extLst>
          </p:nvPr>
        </p:nvGraphicFramePr>
        <p:xfrm>
          <a:off x="899592" y="6021288"/>
          <a:ext cx="7078446" cy="60718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592288"/>
                <a:gridCol w="1008112"/>
                <a:gridCol w="1008112"/>
                <a:gridCol w="864098"/>
                <a:gridCol w="792086"/>
                <a:gridCol w="813750"/>
              </a:tblGrid>
              <a:tr h="212722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Общий объем программных расходов в %</a:t>
                      </a:r>
                      <a:r>
                        <a:rPr lang="ru-RU" sz="1000" baseline="0" dirty="0" smtClean="0"/>
                        <a:t> к общему объему расходов</a:t>
                      </a:r>
                      <a:endParaRPr lang="ru-RU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2015 год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2016 год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2017 год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2018 год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2019 год</a:t>
                      </a:r>
                      <a:endParaRPr lang="ru-RU" sz="1000" dirty="0"/>
                    </a:p>
                  </a:txBody>
                  <a:tcPr/>
                </a:tc>
              </a:tr>
              <a:tr h="363341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89,9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91,4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89,2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88,4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87,7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dirty="0">
                <a:solidFill>
                  <a:srgbClr val="0066FF"/>
                </a:solidFill>
              </a:rPr>
              <a:t>Муниципальное управление </a:t>
            </a:r>
            <a:r>
              <a:rPr lang="ru-RU" dirty="0" smtClean="0">
                <a:solidFill>
                  <a:srgbClr val="0066FF"/>
                </a:solidFill>
              </a:rPr>
              <a:t>МО </a:t>
            </a:r>
            <a:r>
              <a:rPr lang="ru-RU" dirty="0" err="1" smtClean="0">
                <a:solidFill>
                  <a:srgbClr val="0066FF"/>
                </a:solidFill>
              </a:rPr>
              <a:t>МР"Койгородский</a:t>
            </a:r>
            <a:r>
              <a:rPr lang="ru-RU" dirty="0">
                <a:solidFill>
                  <a:srgbClr val="0066FF"/>
                </a:solidFill>
              </a:rPr>
              <a:t>" на 2014-2020 годы</a:t>
            </a:r>
            <a:endParaRPr lang="ru-RU" dirty="0" smtClean="0">
              <a:solidFill>
                <a:srgbClr val="0066FF"/>
              </a:solidFill>
            </a:endParaRPr>
          </a:p>
        </p:txBody>
      </p:sp>
      <p:sp>
        <p:nvSpPr>
          <p:cNvPr id="52229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21EF933-95F5-4BB3-AFCA-7B4EB519A247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ru-RU" smtClean="0">
              <a:solidFill>
                <a:srgbClr val="000000"/>
              </a:solidFill>
            </a:endParaRPr>
          </a:p>
        </p:txBody>
      </p:sp>
      <p:graphicFrame>
        <p:nvGraphicFramePr>
          <p:cNvPr id="2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7755788"/>
              </p:ext>
            </p:extLst>
          </p:nvPr>
        </p:nvGraphicFramePr>
        <p:xfrm>
          <a:off x="4767263" y="1392238"/>
          <a:ext cx="4002087" cy="1409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500972"/>
              </p:ext>
            </p:extLst>
          </p:nvPr>
        </p:nvGraphicFramePr>
        <p:xfrm>
          <a:off x="4716463" y="1052513"/>
          <a:ext cx="41281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81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Финансирование (тыс. руб.)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762893"/>
              </p:ext>
            </p:extLst>
          </p:nvPr>
        </p:nvGraphicFramePr>
        <p:xfrm>
          <a:off x="252000" y="2998800"/>
          <a:ext cx="8496464" cy="2962649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6885066"/>
                <a:gridCol w="1611398"/>
              </a:tblGrid>
              <a:tr h="49376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Ключевые мероприятия на 2017 год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Финансирование</a:t>
                      </a:r>
                    </a:p>
                    <a:p>
                      <a:pPr algn="r"/>
                      <a:r>
                        <a:rPr lang="ru-RU" sz="1200" dirty="0" smtClean="0"/>
                        <a:t>(тыс. руб.)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514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Обновление объектов муниципальной собственности </a:t>
                      </a:r>
                      <a:endParaRPr lang="ru-RU" sz="1200" dirty="0" smtClean="0">
                        <a:solidFill>
                          <a:prstClr val="black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3 788,8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651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Предоставление грантов муниципальным образованиям сельских поселений, достигших наилучших результатов по увеличению налоговых и неналоговых доходов местного бюджета 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100,0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788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Оказание финансовой поддержки  социально ориентированным некоммерческим организациям в рамках конкурсного отбора проектов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25,0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Оказание финансовой поддержки некоммерческим организациям осуществляющим поддержку ветеранов (пенсионеров) войны, труда вооруженных сил и правоохранительных органов, инвалидов в рамках конкурсного отбора заявок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dk1"/>
                          </a:solidFill>
                        </a:rPr>
                        <a:t>150,0</a:t>
                      </a:r>
                      <a:endParaRPr lang="ru-RU" sz="1200" b="1" dirty="0" smtClean="0">
                        <a:solidFill>
                          <a:prstClr val="black"/>
                        </a:solidFill>
                      </a:endParaRPr>
                    </a:p>
                  </a:txBody>
                  <a:tcPr/>
                </a:tc>
              </a:tr>
              <a:tr h="3348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prstClr val="black"/>
                          </a:solidFill>
                        </a:rPr>
                        <a:t>Руководство и управление в сфере установленных функций органов местного самоуправления МО МР «</a:t>
                      </a:r>
                      <a:r>
                        <a:rPr lang="ru-RU" sz="1200" dirty="0" err="1" smtClean="0">
                          <a:solidFill>
                            <a:prstClr val="black"/>
                          </a:solidFill>
                        </a:rPr>
                        <a:t>Койгородский</a:t>
                      </a:r>
                      <a:r>
                        <a:rPr lang="ru-RU" sz="1200" dirty="0" smtClean="0">
                          <a:solidFill>
                            <a:prstClr val="black"/>
                          </a:solidFill>
                        </a:rPr>
                        <a:t>» в части финансового обеспечения деятельности центрального аппарата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dk1"/>
                          </a:solidFill>
                        </a:rPr>
                        <a:t>27 101,9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8" name="Таблица 27"/>
          <p:cNvGraphicFramePr>
            <a:graphicFrameLocks noGrp="1"/>
          </p:cNvGraphicFramePr>
          <p:nvPr/>
        </p:nvGraphicFramePr>
        <p:xfrm>
          <a:off x="1547813" y="1052513"/>
          <a:ext cx="41281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81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Цель программы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447793582"/>
              </p:ext>
            </p:extLst>
          </p:nvPr>
        </p:nvGraphicFramePr>
        <p:xfrm>
          <a:off x="324000" y="-172800"/>
          <a:ext cx="4248472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dirty="0">
                <a:solidFill>
                  <a:srgbClr val="0066FF"/>
                </a:solidFill>
              </a:rPr>
              <a:t>Развитие экономики в МО МР "</a:t>
            </a:r>
            <a:r>
              <a:rPr lang="ru-RU" dirty="0" err="1">
                <a:solidFill>
                  <a:srgbClr val="0066FF"/>
                </a:solidFill>
              </a:rPr>
              <a:t>Койгородский</a:t>
            </a:r>
            <a:r>
              <a:rPr lang="ru-RU" dirty="0">
                <a:solidFill>
                  <a:srgbClr val="0066FF"/>
                </a:solidFill>
              </a:rPr>
              <a:t>" на 2014-2020 годы</a:t>
            </a:r>
            <a:endParaRPr lang="ru-RU" dirty="0" smtClean="0">
              <a:solidFill>
                <a:srgbClr val="0066FF"/>
              </a:solidFill>
            </a:endParaRPr>
          </a:p>
        </p:txBody>
      </p:sp>
      <p:sp>
        <p:nvSpPr>
          <p:cNvPr id="52229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21EF933-95F5-4BB3-AFCA-7B4EB519A247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ru-RU" smtClean="0">
              <a:solidFill>
                <a:srgbClr val="000000"/>
              </a:solidFill>
            </a:endParaRPr>
          </a:p>
        </p:txBody>
      </p:sp>
      <p:graphicFrame>
        <p:nvGraphicFramePr>
          <p:cNvPr id="2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6486390"/>
              </p:ext>
            </p:extLst>
          </p:nvPr>
        </p:nvGraphicFramePr>
        <p:xfrm>
          <a:off x="4767263" y="1392238"/>
          <a:ext cx="4002087" cy="1409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1011408"/>
              </p:ext>
            </p:extLst>
          </p:nvPr>
        </p:nvGraphicFramePr>
        <p:xfrm>
          <a:off x="4716463" y="1052513"/>
          <a:ext cx="41281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81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Финансирование (тыс. руб.)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609200"/>
              </p:ext>
            </p:extLst>
          </p:nvPr>
        </p:nvGraphicFramePr>
        <p:xfrm>
          <a:off x="251520" y="3212976"/>
          <a:ext cx="8496464" cy="2139689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6885066"/>
                <a:gridCol w="1611398"/>
              </a:tblGrid>
              <a:tr h="49376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Ключевые мероприятия на 2017 год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Финансирование</a:t>
                      </a:r>
                    </a:p>
                    <a:p>
                      <a:pPr algn="r"/>
                      <a:r>
                        <a:rPr lang="ru-RU" sz="1200" dirty="0" smtClean="0"/>
                        <a:t>(тыс. руб.)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514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prstClr val="black"/>
                          </a:solidFill>
                        </a:rPr>
                        <a:t>Финансовая поддержка субъектов малого и среднего предпринимательства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200,0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651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Субсидирование затрат по функционированию информационно -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маркетингово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центра предпринимательства 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dk1"/>
                          </a:solidFill>
                        </a:rPr>
                        <a:t>119,3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788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Субсидирование части затрат на развитие крестьянских (фермерских) хозяйств, сельскохозяйственных потребительских кооперативов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dk1"/>
                          </a:solidFill>
                        </a:rPr>
                        <a:t>2</a:t>
                      </a:r>
                      <a:r>
                        <a:rPr lang="ru-RU" sz="1200" baseline="0" dirty="0" smtClean="0">
                          <a:solidFill>
                            <a:schemeClr val="dk1"/>
                          </a:solidFill>
                        </a:rPr>
                        <a:t> 200,0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Предоставление иных межбюджетных трансфертов бюджетам сельских поселений по содействию занятости населения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dk1"/>
                          </a:solidFill>
                        </a:rPr>
                        <a:t>104,9</a:t>
                      </a:r>
                      <a:endParaRPr lang="ru-RU" sz="1200" b="1" dirty="0" smtClean="0">
                        <a:solidFill>
                          <a:prstClr val="black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8" name="Таблица 27"/>
          <p:cNvGraphicFramePr>
            <a:graphicFrameLocks noGrp="1"/>
          </p:cNvGraphicFramePr>
          <p:nvPr/>
        </p:nvGraphicFramePr>
        <p:xfrm>
          <a:off x="1547813" y="1052513"/>
          <a:ext cx="41281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81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Цель программы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821818663"/>
              </p:ext>
            </p:extLst>
          </p:nvPr>
        </p:nvGraphicFramePr>
        <p:xfrm>
          <a:off x="324000" y="-172800"/>
          <a:ext cx="4248472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298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66FF"/>
                </a:solidFill>
              </a:rPr>
              <a:t>Краткий словарь используемых терминов и понятий</a:t>
            </a:r>
            <a:endParaRPr lang="ru-RU" dirty="0">
              <a:solidFill>
                <a:srgbClr val="0066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1052737"/>
            <a:ext cx="8712968" cy="4785926"/>
          </a:xfrm>
          <a:prstGeom prst="rect">
            <a:avLst/>
          </a:prstGeom>
          <a:solidFill>
            <a:schemeClr val="lt1">
              <a:alpha val="63000"/>
            </a:schemeClr>
          </a:solidFill>
          <a:ln>
            <a:solidFill>
              <a:srgbClr val="0066FF">
                <a:alpha val="24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средства, предоставляемые одним бюджетом бюджетной системы Российской Федерации другому бюджету на безвозмездной и безвозвратной основе без указания конкретных целей использования.</a:t>
            </a:r>
          </a:p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средства, предоставляемые одним бюджетом бюджетной системы Российской Федерации другому бюджету на безвозмездной и безвозвратной основе на финансирование делегированных другим публично-правовым образованиям полномочий.</a:t>
            </a:r>
          </a:p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средства, предоставляемые одним бюджетом бюджетной системы Российской Федерации другому бюджету на безвозмездной и безвозвратной основе на условиях долевого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софинансирования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расходов других бюджетов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документ стратегического планирования, содержащий комплекс планируемых мероприятий, взаимоувязанных по задачам, срокам осуществления, исполнителям и ресурсам и обеспечивающих наиболее эффективное достижение целей и решение задач социально-экономического развития муниципального образования.</a:t>
            </a:r>
          </a:p>
          <a:p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документ, содержащий требования к составу, качеству, объему, условиям, порядку и результатам оказания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услуг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(выполнения работ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обязательства, возникающие из муниципальных заимствований, гарантий по обязательствам третьих лиц, другие обязательства в соответствии с видами долговых обязательств, принятые на себя муниципальным образованием.</a:t>
            </a:r>
          </a:p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распорядитель бюджетных средств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орган государственной власти (местного самоуправления), орган управления государственным внебюджетным фондом, или наиболее значимое учреждение науки, образования, культуры и здравоохранения, напрямую получающий(ее) средства из бюджета и наделенный правом распределять их между подведомственными распорядителями и получателями бюджетных средств.</a:t>
            </a:r>
          </a:p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администратор источников финансирования дефицита бюджета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орган государственной власти (местного самоуправления), орган управления государственным внебюджетным фондом, иная организация, имеющий(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ая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в своем ведении администраторов источников финансирования дефицита бюджета.</a:t>
            </a:r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2473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dirty="0">
                <a:solidFill>
                  <a:srgbClr val="0066FF"/>
                </a:solidFill>
              </a:rPr>
              <a:t>Развитие транспортной системы в МО МР "</a:t>
            </a:r>
            <a:r>
              <a:rPr lang="ru-RU" dirty="0" err="1">
                <a:solidFill>
                  <a:srgbClr val="0066FF"/>
                </a:solidFill>
              </a:rPr>
              <a:t>Койгородский</a:t>
            </a:r>
            <a:r>
              <a:rPr lang="ru-RU" dirty="0">
                <a:solidFill>
                  <a:srgbClr val="0066FF"/>
                </a:solidFill>
              </a:rPr>
              <a:t>" на 2014-2020 годы</a:t>
            </a:r>
            <a:endParaRPr lang="ru-RU" dirty="0" smtClean="0">
              <a:solidFill>
                <a:srgbClr val="0066FF"/>
              </a:solidFill>
            </a:endParaRPr>
          </a:p>
        </p:txBody>
      </p:sp>
      <p:sp>
        <p:nvSpPr>
          <p:cNvPr id="52229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21EF933-95F5-4BB3-AFCA-7B4EB519A247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ru-RU" smtClean="0">
              <a:solidFill>
                <a:srgbClr val="000000"/>
              </a:solidFill>
            </a:endParaRPr>
          </a:p>
        </p:txBody>
      </p:sp>
      <p:graphicFrame>
        <p:nvGraphicFramePr>
          <p:cNvPr id="2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5773250"/>
              </p:ext>
            </p:extLst>
          </p:nvPr>
        </p:nvGraphicFramePr>
        <p:xfrm>
          <a:off x="4767263" y="1392238"/>
          <a:ext cx="4002087" cy="1409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673167"/>
              </p:ext>
            </p:extLst>
          </p:nvPr>
        </p:nvGraphicFramePr>
        <p:xfrm>
          <a:off x="4932040" y="1196752"/>
          <a:ext cx="41281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81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Финансирование (тыс. руб.)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807411"/>
              </p:ext>
            </p:extLst>
          </p:nvPr>
        </p:nvGraphicFramePr>
        <p:xfrm>
          <a:off x="251520" y="3212976"/>
          <a:ext cx="8496464" cy="2871209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6885066"/>
                <a:gridCol w="1611398"/>
              </a:tblGrid>
              <a:tr h="49376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Ключевые мероприятия на 2017 год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Финансирование</a:t>
                      </a:r>
                    </a:p>
                    <a:p>
                      <a:pPr algn="r"/>
                      <a:r>
                        <a:rPr lang="ru-RU" sz="1200" dirty="0" smtClean="0"/>
                        <a:t>(тыс. руб.)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514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prstClr val="black"/>
                          </a:solidFill>
                        </a:rPr>
                        <a:t>Субсидирование части недополученных доходов, понесенных организациями при осуществлении перевозок по пригородным внутрирайонным и внутрирайонным и междугородним внутрирайонным регулярным автобусным маршрутам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2 180,0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651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Оснащение образовательных учреждений  оборудованием, позволяющим в игровой форме формировать навыки безопасного поведения на улично-дорожной сети (в том числе обустройство мини-улиц и авто-городков)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80,0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788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Проведение мероприятий с детьми по профилактике детского дорожно-транспортного травматизма и обучение безопасному участию в дорожном движении («Безопасное колесо», «Внимание дети», акции «Безопасное лето», «Безопасность глазами детей» и другие»)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43,7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Мероприятия, финансирование которых предусматривается  за счет средств муниципального дорожного фонда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prstClr val="black"/>
                          </a:solidFill>
                        </a:rPr>
                        <a:t>2 809,0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8" name="Таблица 27"/>
          <p:cNvGraphicFramePr>
            <a:graphicFrameLocks noGrp="1"/>
          </p:cNvGraphicFramePr>
          <p:nvPr/>
        </p:nvGraphicFramePr>
        <p:xfrm>
          <a:off x="1547813" y="1052513"/>
          <a:ext cx="41281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81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Цель программы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353974091"/>
              </p:ext>
            </p:extLst>
          </p:nvPr>
        </p:nvGraphicFramePr>
        <p:xfrm>
          <a:off x="324000" y="-172800"/>
          <a:ext cx="4248472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0330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Заголовок 1"/>
          <p:cNvSpPr>
            <a:spLocks noGrp="1"/>
          </p:cNvSpPr>
          <p:nvPr>
            <p:ph type="title"/>
          </p:nvPr>
        </p:nvSpPr>
        <p:spPr>
          <a:xfrm>
            <a:off x="3635375" y="116633"/>
            <a:ext cx="5508625" cy="7920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dirty="0">
                <a:solidFill>
                  <a:srgbClr val="0066FF"/>
                </a:solidFill>
              </a:rPr>
              <a:t>Строительство, обеспечение жильем и услугами жилищно-коммунального хозяйства в МО МР "</a:t>
            </a:r>
            <a:r>
              <a:rPr lang="ru-RU" dirty="0" err="1">
                <a:solidFill>
                  <a:srgbClr val="0066FF"/>
                </a:solidFill>
              </a:rPr>
              <a:t>Койгородский</a:t>
            </a:r>
            <a:r>
              <a:rPr lang="ru-RU" dirty="0">
                <a:solidFill>
                  <a:srgbClr val="0066FF"/>
                </a:solidFill>
              </a:rPr>
              <a:t>" на 2014-2020 годы</a:t>
            </a:r>
            <a:endParaRPr lang="ru-RU" dirty="0" smtClean="0">
              <a:solidFill>
                <a:srgbClr val="0066FF"/>
              </a:solidFill>
            </a:endParaRPr>
          </a:p>
        </p:txBody>
      </p:sp>
      <p:sp>
        <p:nvSpPr>
          <p:cNvPr id="52229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21EF933-95F5-4BB3-AFCA-7B4EB519A247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ru-RU" smtClean="0">
              <a:solidFill>
                <a:srgbClr val="000000"/>
              </a:solidFill>
            </a:endParaRPr>
          </a:p>
        </p:txBody>
      </p:sp>
      <p:graphicFrame>
        <p:nvGraphicFramePr>
          <p:cNvPr id="2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6913830"/>
              </p:ext>
            </p:extLst>
          </p:nvPr>
        </p:nvGraphicFramePr>
        <p:xfrm>
          <a:off x="4767263" y="1392238"/>
          <a:ext cx="4002087" cy="1409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8397881"/>
              </p:ext>
            </p:extLst>
          </p:nvPr>
        </p:nvGraphicFramePr>
        <p:xfrm>
          <a:off x="4932040" y="1196752"/>
          <a:ext cx="41281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81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Финансирование (тыс. руб.)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473555"/>
              </p:ext>
            </p:extLst>
          </p:nvPr>
        </p:nvGraphicFramePr>
        <p:xfrm>
          <a:off x="251520" y="3068960"/>
          <a:ext cx="8496464" cy="3511289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6885066"/>
                <a:gridCol w="1611398"/>
              </a:tblGrid>
              <a:tr h="49376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Ключевые мероприятия на 2017 год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Финансирование</a:t>
                      </a:r>
                    </a:p>
                    <a:p>
                      <a:pPr algn="r"/>
                      <a:r>
                        <a:rPr lang="ru-RU" sz="1200" dirty="0" smtClean="0"/>
                        <a:t>(тыс. руб.)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514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prstClr val="black"/>
                          </a:solidFill>
                        </a:rPr>
                        <a:t>Предоставление социальных выплат молодым семьям на приобретение жилого помещения или создание объекта индивидуального жилищного строительства за счет средств местного бюджета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415,0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651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Предоставление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  за счет средств республиканского бюджета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1 305,9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788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Обеспечение жильем отдельных категорий граждан, установленных федеральными законами: № 5-ФЗ от 12.01.1995 г. «О ветеранах» и № 181-ФЗ «О социальной защите инвалидов в РФ», за счет средств, поступающих из федерального бюджета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744,8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Строительство объектов размещения (полигонов, площадок хранения) твердых бытовых и промышленных отходов для обеспечения экологической и эффективной утилизации отходов за счет средств местного бюджета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prstClr val="black"/>
                          </a:solidFill>
                        </a:rPr>
                        <a:t>1500,0</a:t>
                      </a: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Обеспечение мероприятий по переселению граждан из аварийного жилищного фонда за счет средств местного бюджета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prstClr val="black"/>
                          </a:solidFill>
                        </a:rPr>
                        <a:t>2 525,9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0280416"/>
              </p:ext>
            </p:extLst>
          </p:nvPr>
        </p:nvGraphicFramePr>
        <p:xfrm>
          <a:off x="2051720" y="1124744"/>
          <a:ext cx="41281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81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Цель программы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790141829"/>
              </p:ext>
            </p:extLst>
          </p:nvPr>
        </p:nvGraphicFramePr>
        <p:xfrm>
          <a:off x="324000" y="-172800"/>
          <a:ext cx="4248472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8129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Заголовок 1"/>
          <p:cNvSpPr>
            <a:spLocks noGrp="1"/>
          </p:cNvSpPr>
          <p:nvPr>
            <p:ph type="title"/>
          </p:nvPr>
        </p:nvSpPr>
        <p:spPr>
          <a:xfrm>
            <a:off x="3635375" y="116633"/>
            <a:ext cx="5508625" cy="7920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dirty="0">
                <a:solidFill>
                  <a:srgbClr val="0066FF"/>
                </a:solidFill>
              </a:rPr>
              <a:t>Развитие образования на территории МО МР "</a:t>
            </a:r>
            <a:r>
              <a:rPr lang="ru-RU" dirty="0" err="1">
                <a:solidFill>
                  <a:srgbClr val="0066FF"/>
                </a:solidFill>
              </a:rPr>
              <a:t>Койгородский</a:t>
            </a:r>
            <a:r>
              <a:rPr lang="ru-RU" dirty="0">
                <a:solidFill>
                  <a:srgbClr val="0066FF"/>
                </a:solidFill>
              </a:rPr>
              <a:t>" на 2014-2020 годы</a:t>
            </a:r>
            <a:endParaRPr lang="ru-RU" dirty="0" smtClean="0">
              <a:solidFill>
                <a:srgbClr val="0066FF"/>
              </a:solidFill>
            </a:endParaRPr>
          </a:p>
        </p:txBody>
      </p:sp>
      <p:sp>
        <p:nvSpPr>
          <p:cNvPr id="52229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21EF933-95F5-4BB3-AFCA-7B4EB519A247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ru-RU" smtClean="0">
              <a:solidFill>
                <a:srgbClr val="000000"/>
              </a:solidFill>
            </a:endParaRPr>
          </a:p>
        </p:txBody>
      </p:sp>
      <p:graphicFrame>
        <p:nvGraphicFramePr>
          <p:cNvPr id="2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9452777"/>
              </p:ext>
            </p:extLst>
          </p:nvPr>
        </p:nvGraphicFramePr>
        <p:xfrm>
          <a:off x="4767263" y="1392238"/>
          <a:ext cx="4002087" cy="1409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913657"/>
              </p:ext>
            </p:extLst>
          </p:nvPr>
        </p:nvGraphicFramePr>
        <p:xfrm>
          <a:off x="4932040" y="1196752"/>
          <a:ext cx="41281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81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Финансирование (тыс. руб.)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1870429"/>
              </p:ext>
            </p:extLst>
          </p:nvPr>
        </p:nvGraphicFramePr>
        <p:xfrm>
          <a:off x="251520" y="3068960"/>
          <a:ext cx="8496464" cy="2779769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6885066"/>
                <a:gridCol w="1611398"/>
              </a:tblGrid>
              <a:tr h="49376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Ключевые мероприятия на 2017 год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Финансирование</a:t>
                      </a:r>
                    </a:p>
                    <a:p>
                      <a:pPr algn="r"/>
                      <a:r>
                        <a:rPr lang="ru-RU" sz="1200" dirty="0" smtClean="0"/>
                        <a:t>(тыс. руб.)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514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prstClr val="black"/>
                          </a:solidFill>
                        </a:rPr>
                        <a:t>Оказание  муниципальных услуг (выполнение работ) дошкольными образовательными организациями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40 240,0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651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Оказание муниципальных услуг (выполнение работ) общеобразовательными организациями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119 823,4</a:t>
                      </a:r>
                    </a:p>
                  </a:txBody>
                  <a:tcPr/>
                </a:tc>
              </a:tr>
              <a:tr h="2788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Оказание муниципальных услуг (выполнение работ) организациями дополнительного образования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11 230,1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Организация питания обучающихся 1-4 классов в общеобразовательных организациях, реализующих программу начального общего образования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prstClr val="black"/>
                          </a:solidFill>
                        </a:rPr>
                        <a:t>2 612,1</a:t>
                      </a: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Организация оздоровления, отдыха детей и подростков МО МР «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Койгородский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» (лагеря с дневным пребыванием детей, профильные, палаточные лагеря, выездные детские оздоровительные лагеря, санатории)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prstClr val="black"/>
                          </a:solidFill>
                        </a:rPr>
                        <a:t>690,9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8860921"/>
              </p:ext>
            </p:extLst>
          </p:nvPr>
        </p:nvGraphicFramePr>
        <p:xfrm>
          <a:off x="2051720" y="1124744"/>
          <a:ext cx="41281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81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Цель программы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90018425"/>
              </p:ext>
            </p:extLst>
          </p:nvPr>
        </p:nvGraphicFramePr>
        <p:xfrm>
          <a:off x="324000" y="-172800"/>
          <a:ext cx="4248472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2205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Заголовок 1"/>
          <p:cNvSpPr>
            <a:spLocks noGrp="1"/>
          </p:cNvSpPr>
          <p:nvPr>
            <p:ph type="title"/>
          </p:nvPr>
        </p:nvSpPr>
        <p:spPr>
          <a:xfrm>
            <a:off x="3635375" y="116633"/>
            <a:ext cx="5508625" cy="792088"/>
          </a:xfrm>
        </p:spPr>
        <p:txBody>
          <a:bodyPr>
            <a:normAutofit/>
          </a:bodyPr>
          <a:lstStyle/>
          <a:p>
            <a:pPr eaLnBrk="1" hangingPunct="1"/>
            <a:r>
              <a:rPr lang="ru-RU" dirty="0">
                <a:solidFill>
                  <a:srgbClr val="0066FF"/>
                </a:solidFill>
              </a:rPr>
              <a:t>Развитие и сохранение культуры в МО МР «</a:t>
            </a:r>
            <a:r>
              <a:rPr lang="ru-RU" dirty="0" err="1">
                <a:solidFill>
                  <a:srgbClr val="0066FF"/>
                </a:solidFill>
              </a:rPr>
              <a:t>Койгородский</a:t>
            </a:r>
            <a:r>
              <a:rPr lang="ru-RU" dirty="0">
                <a:solidFill>
                  <a:srgbClr val="0066FF"/>
                </a:solidFill>
              </a:rPr>
              <a:t>» на 2014-2020 годы</a:t>
            </a:r>
            <a:endParaRPr lang="ru-RU" dirty="0" smtClean="0">
              <a:solidFill>
                <a:srgbClr val="0066FF"/>
              </a:solidFill>
            </a:endParaRPr>
          </a:p>
        </p:txBody>
      </p:sp>
      <p:sp>
        <p:nvSpPr>
          <p:cNvPr id="52229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21EF933-95F5-4BB3-AFCA-7B4EB519A247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ru-RU" smtClean="0">
              <a:solidFill>
                <a:srgbClr val="000000"/>
              </a:solidFill>
            </a:endParaRPr>
          </a:p>
        </p:txBody>
      </p:sp>
      <p:graphicFrame>
        <p:nvGraphicFramePr>
          <p:cNvPr id="2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81129"/>
              </p:ext>
            </p:extLst>
          </p:nvPr>
        </p:nvGraphicFramePr>
        <p:xfrm>
          <a:off x="4767263" y="1392238"/>
          <a:ext cx="4002087" cy="1409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0774980"/>
              </p:ext>
            </p:extLst>
          </p:nvPr>
        </p:nvGraphicFramePr>
        <p:xfrm>
          <a:off x="4932040" y="1196752"/>
          <a:ext cx="41281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81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Финансирование (тыс. руб.)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1125948"/>
              </p:ext>
            </p:extLst>
          </p:nvPr>
        </p:nvGraphicFramePr>
        <p:xfrm>
          <a:off x="251520" y="3068960"/>
          <a:ext cx="8496464" cy="282090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6885066"/>
                <a:gridCol w="1611398"/>
              </a:tblGrid>
              <a:tr h="49376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Ключевые мероприятия на 2017 год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Финансирование</a:t>
                      </a:r>
                    </a:p>
                    <a:p>
                      <a:pPr algn="r"/>
                      <a:r>
                        <a:rPr lang="ru-RU" sz="1200" dirty="0" smtClean="0"/>
                        <a:t>(тыс. руб.)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514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prstClr val="black"/>
                          </a:solidFill>
                        </a:rPr>
                        <a:t>Оказание муниципальных услуг (выполнение работ) библиотеками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8 551,6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651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Оказание муниципальных услуг (выполнение работ) музеями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1 042,6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788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Оказание муниципальных услуг (выполнение работ) учреждениями культурно-досугового типа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980,2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Оказание муниципальных услуг (выполнение работ) учреждениями кино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prstClr val="black"/>
                          </a:solidFill>
                        </a:rPr>
                        <a:t>1 255,6</a:t>
                      </a: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Оказание муниципальных услуг (выполнение работ) учреждениями по реализации дополнительных общеобразовательных программ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prstClr val="black"/>
                          </a:solidFill>
                        </a:rPr>
                        <a:t>2 393,4</a:t>
                      </a: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Обеспечение сельского населения специализированным автотранспортом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prstClr val="black"/>
                          </a:solidFill>
                        </a:rPr>
                        <a:t>300,0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6255973"/>
              </p:ext>
            </p:extLst>
          </p:nvPr>
        </p:nvGraphicFramePr>
        <p:xfrm>
          <a:off x="2051720" y="1124744"/>
          <a:ext cx="41281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81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Цель программы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554484516"/>
              </p:ext>
            </p:extLst>
          </p:nvPr>
        </p:nvGraphicFramePr>
        <p:xfrm>
          <a:off x="324000" y="-172800"/>
          <a:ext cx="4248472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2871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Заголовок 1"/>
          <p:cNvSpPr>
            <a:spLocks noGrp="1"/>
          </p:cNvSpPr>
          <p:nvPr>
            <p:ph type="title"/>
          </p:nvPr>
        </p:nvSpPr>
        <p:spPr>
          <a:xfrm>
            <a:off x="3635375" y="116633"/>
            <a:ext cx="5508625" cy="7920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dirty="0">
                <a:solidFill>
                  <a:srgbClr val="0066FF"/>
                </a:solidFill>
              </a:rPr>
              <a:t>Развитие физической культуры и спорта в  МО МР «</a:t>
            </a:r>
            <a:r>
              <a:rPr lang="ru-RU" dirty="0" err="1">
                <a:solidFill>
                  <a:srgbClr val="0066FF"/>
                </a:solidFill>
              </a:rPr>
              <a:t>Койгородский</a:t>
            </a:r>
            <a:r>
              <a:rPr lang="ru-RU" dirty="0">
                <a:solidFill>
                  <a:srgbClr val="0066FF"/>
                </a:solidFill>
              </a:rPr>
              <a:t>» на 2014-2020 годы</a:t>
            </a:r>
            <a:endParaRPr lang="ru-RU" dirty="0" smtClean="0">
              <a:solidFill>
                <a:srgbClr val="0066FF"/>
              </a:solidFill>
            </a:endParaRPr>
          </a:p>
        </p:txBody>
      </p:sp>
      <p:sp>
        <p:nvSpPr>
          <p:cNvPr id="52229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21EF933-95F5-4BB3-AFCA-7B4EB519A247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ru-RU" smtClean="0">
              <a:solidFill>
                <a:srgbClr val="000000"/>
              </a:solidFill>
            </a:endParaRPr>
          </a:p>
        </p:txBody>
      </p:sp>
      <p:graphicFrame>
        <p:nvGraphicFramePr>
          <p:cNvPr id="2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4867962"/>
              </p:ext>
            </p:extLst>
          </p:nvPr>
        </p:nvGraphicFramePr>
        <p:xfrm>
          <a:off x="4767263" y="1392238"/>
          <a:ext cx="4002087" cy="1409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264556"/>
              </p:ext>
            </p:extLst>
          </p:nvPr>
        </p:nvGraphicFramePr>
        <p:xfrm>
          <a:off x="4932040" y="1196752"/>
          <a:ext cx="41281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81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Финансирование (тыс. руб.)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3070918"/>
              </p:ext>
            </p:extLst>
          </p:nvPr>
        </p:nvGraphicFramePr>
        <p:xfrm>
          <a:off x="251520" y="3429000"/>
          <a:ext cx="8496464" cy="1408169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6885066"/>
                <a:gridCol w="1611398"/>
              </a:tblGrid>
              <a:tr h="49376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Ключевые мероприятия на 2017 год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Финансирование</a:t>
                      </a:r>
                    </a:p>
                    <a:p>
                      <a:pPr algn="r"/>
                      <a:r>
                        <a:rPr lang="ru-RU" sz="1200" dirty="0" smtClean="0"/>
                        <a:t>(тыс. руб.)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514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prstClr val="black"/>
                          </a:solidFill>
                        </a:rPr>
                        <a:t>Оказание муниципальных услуг (выполнение работ) учреждениями физкультурно-спортивной направленности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4 473,9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514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prstClr val="black"/>
                          </a:solidFill>
                        </a:rPr>
                        <a:t>Вовлечение всех категорий  населения  в массовые физкультурные и спортивные мероприятия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120,0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8856806"/>
              </p:ext>
            </p:extLst>
          </p:nvPr>
        </p:nvGraphicFramePr>
        <p:xfrm>
          <a:off x="2051720" y="1124744"/>
          <a:ext cx="41281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81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Цель программы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06209778"/>
              </p:ext>
            </p:extLst>
          </p:nvPr>
        </p:nvGraphicFramePr>
        <p:xfrm>
          <a:off x="324000" y="-172800"/>
          <a:ext cx="4248472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2799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Заголовок 1"/>
          <p:cNvSpPr>
            <a:spLocks noGrp="1"/>
          </p:cNvSpPr>
          <p:nvPr>
            <p:ph type="title"/>
          </p:nvPr>
        </p:nvSpPr>
        <p:spPr>
          <a:xfrm>
            <a:off x="3635375" y="116633"/>
            <a:ext cx="5508625" cy="7920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dirty="0">
                <a:solidFill>
                  <a:srgbClr val="0066FF"/>
                </a:solidFill>
              </a:rPr>
              <a:t>Развитие </a:t>
            </a:r>
            <a:r>
              <a:rPr lang="ru-RU" dirty="0" err="1">
                <a:solidFill>
                  <a:srgbClr val="0066FF"/>
                </a:solidFill>
              </a:rPr>
              <a:t>здоровьесберегающей</a:t>
            </a:r>
            <a:r>
              <a:rPr lang="ru-RU" dirty="0">
                <a:solidFill>
                  <a:srgbClr val="0066FF"/>
                </a:solidFill>
              </a:rPr>
              <a:t> деятельности на территории МО МР «</a:t>
            </a:r>
            <a:r>
              <a:rPr lang="ru-RU" dirty="0" err="1">
                <a:solidFill>
                  <a:srgbClr val="0066FF"/>
                </a:solidFill>
              </a:rPr>
              <a:t>Койгородский</a:t>
            </a:r>
            <a:r>
              <a:rPr lang="ru-RU" dirty="0">
                <a:solidFill>
                  <a:srgbClr val="0066FF"/>
                </a:solidFill>
              </a:rPr>
              <a:t>» на 2015-2020 годы</a:t>
            </a:r>
          </a:p>
        </p:txBody>
      </p:sp>
      <p:sp>
        <p:nvSpPr>
          <p:cNvPr id="52229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21EF933-95F5-4BB3-AFCA-7B4EB519A247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ru-RU" smtClean="0">
              <a:solidFill>
                <a:srgbClr val="000000"/>
              </a:solidFill>
            </a:endParaRPr>
          </a:p>
        </p:txBody>
      </p:sp>
      <p:graphicFrame>
        <p:nvGraphicFramePr>
          <p:cNvPr id="2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044116"/>
              </p:ext>
            </p:extLst>
          </p:nvPr>
        </p:nvGraphicFramePr>
        <p:xfrm>
          <a:off x="4767263" y="1392238"/>
          <a:ext cx="4002087" cy="1409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69768"/>
              </p:ext>
            </p:extLst>
          </p:nvPr>
        </p:nvGraphicFramePr>
        <p:xfrm>
          <a:off x="4932040" y="1196752"/>
          <a:ext cx="41281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81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Финансирование (тыс. руб.)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5411130"/>
              </p:ext>
            </p:extLst>
          </p:nvPr>
        </p:nvGraphicFramePr>
        <p:xfrm>
          <a:off x="251520" y="3429000"/>
          <a:ext cx="8496464" cy="950969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6885066"/>
                <a:gridCol w="1611398"/>
              </a:tblGrid>
              <a:tr h="49376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Ключевые мероприятия на 2017 год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Финансирование</a:t>
                      </a:r>
                    </a:p>
                    <a:p>
                      <a:pPr algn="r"/>
                      <a:r>
                        <a:rPr lang="ru-RU" sz="1200" dirty="0" smtClean="0"/>
                        <a:t>(тыс. руб.)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514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prstClr val="black"/>
                          </a:solidFill>
                        </a:rPr>
                        <a:t>Обустройство вертолетной площадки для приема вертолетов санитарной авиации, оборудованной согласно техническим требованиям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150,0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9974589"/>
              </p:ext>
            </p:extLst>
          </p:nvPr>
        </p:nvGraphicFramePr>
        <p:xfrm>
          <a:off x="2051720" y="1124744"/>
          <a:ext cx="41281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81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Цель программы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271238114"/>
              </p:ext>
            </p:extLst>
          </p:nvPr>
        </p:nvGraphicFramePr>
        <p:xfrm>
          <a:off x="324000" y="-172800"/>
          <a:ext cx="4248472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1321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Заголовок 1"/>
          <p:cNvSpPr>
            <a:spLocks noGrp="1"/>
          </p:cNvSpPr>
          <p:nvPr>
            <p:ph type="title"/>
          </p:nvPr>
        </p:nvSpPr>
        <p:spPr>
          <a:xfrm>
            <a:off x="3635375" y="116633"/>
            <a:ext cx="5508625" cy="7920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dirty="0">
                <a:solidFill>
                  <a:srgbClr val="0066FF"/>
                </a:solidFill>
              </a:rPr>
              <a:t>Муниципальная программа "Безопасность жизнедеятельности населения МО МР «</a:t>
            </a:r>
            <a:r>
              <a:rPr lang="ru-RU" dirty="0" err="1">
                <a:solidFill>
                  <a:srgbClr val="0066FF"/>
                </a:solidFill>
              </a:rPr>
              <a:t>Койгородский</a:t>
            </a:r>
            <a:r>
              <a:rPr lang="ru-RU" dirty="0">
                <a:solidFill>
                  <a:srgbClr val="0066FF"/>
                </a:solidFill>
              </a:rPr>
              <a:t>» на 2014-2020 годы</a:t>
            </a:r>
          </a:p>
        </p:txBody>
      </p:sp>
      <p:sp>
        <p:nvSpPr>
          <p:cNvPr id="52229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21EF933-95F5-4BB3-AFCA-7B4EB519A247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ru-RU" smtClean="0">
              <a:solidFill>
                <a:srgbClr val="000000"/>
              </a:solidFill>
            </a:endParaRPr>
          </a:p>
        </p:txBody>
      </p:sp>
      <p:graphicFrame>
        <p:nvGraphicFramePr>
          <p:cNvPr id="2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8450120"/>
              </p:ext>
            </p:extLst>
          </p:nvPr>
        </p:nvGraphicFramePr>
        <p:xfrm>
          <a:off x="4767263" y="1392238"/>
          <a:ext cx="4002087" cy="1409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9283805"/>
              </p:ext>
            </p:extLst>
          </p:nvPr>
        </p:nvGraphicFramePr>
        <p:xfrm>
          <a:off x="4932040" y="1196752"/>
          <a:ext cx="41281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81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Финансирование (тыс. руб.)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504269"/>
              </p:ext>
            </p:extLst>
          </p:nvPr>
        </p:nvGraphicFramePr>
        <p:xfrm>
          <a:off x="251520" y="3429000"/>
          <a:ext cx="8496464" cy="950969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6885066"/>
                <a:gridCol w="1611398"/>
              </a:tblGrid>
              <a:tr h="49376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Ключевые мероприятия на 2017 год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Финансирование</a:t>
                      </a:r>
                    </a:p>
                    <a:p>
                      <a:pPr algn="r"/>
                      <a:r>
                        <a:rPr lang="ru-RU" sz="1200" dirty="0" smtClean="0"/>
                        <a:t>(тыс. руб.)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514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prstClr val="black"/>
                          </a:solidFill>
                        </a:rPr>
                        <a:t>Создание резерва финансовых средств на предупреждение и ликвидацию последствий ЧС и стихийных бедствий, гражданская оборона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100,0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2777844"/>
              </p:ext>
            </p:extLst>
          </p:nvPr>
        </p:nvGraphicFramePr>
        <p:xfrm>
          <a:off x="2051720" y="1124744"/>
          <a:ext cx="41281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81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Цель программы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04591895"/>
              </p:ext>
            </p:extLst>
          </p:nvPr>
        </p:nvGraphicFramePr>
        <p:xfrm>
          <a:off x="324000" y="-172800"/>
          <a:ext cx="4248472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8882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solidFill>
                  <a:srgbClr val="0066FF"/>
                </a:solidFill>
              </a:rPr>
              <a:t>Непрограммные расходы бюджета на 2017 год</a:t>
            </a:r>
          </a:p>
        </p:txBody>
      </p:sp>
      <p:sp>
        <p:nvSpPr>
          <p:cNvPr id="5120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EC0B035-033E-4A87-9E55-1B609C1D47C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ru-RU" smtClean="0"/>
          </a:p>
        </p:txBody>
      </p:sp>
      <p:graphicFrame>
        <p:nvGraphicFramePr>
          <p:cNvPr id="2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6143546"/>
              </p:ext>
            </p:extLst>
          </p:nvPr>
        </p:nvGraphicFramePr>
        <p:xfrm>
          <a:off x="212396" y="836712"/>
          <a:ext cx="8824099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8050045" y="1047750"/>
            <a:ext cx="822661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тыс. </a:t>
            </a:r>
            <a:r>
              <a:rPr lang="ru-RU" sz="1200" dirty="0">
                <a:cs typeface="Tahoma" pitchFamily="34" charset="0"/>
              </a:rPr>
              <a:t>руб.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8417444"/>
              </p:ext>
            </p:extLst>
          </p:nvPr>
        </p:nvGraphicFramePr>
        <p:xfrm>
          <a:off x="899592" y="6021288"/>
          <a:ext cx="7078446" cy="60718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592288"/>
                <a:gridCol w="1008112"/>
                <a:gridCol w="1008112"/>
                <a:gridCol w="864098"/>
                <a:gridCol w="792086"/>
                <a:gridCol w="813750"/>
              </a:tblGrid>
              <a:tr h="212722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Общий объем программных расходов в %</a:t>
                      </a:r>
                      <a:r>
                        <a:rPr lang="ru-RU" sz="1000" baseline="0" dirty="0" smtClean="0"/>
                        <a:t> к общему объему расходов</a:t>
                      </a:r>
                      <a:endParaRPr lang="ru-RU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2015 год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2016 год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2017 год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2018 год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2019 год</a:t>
                      </a:r>
                      <a:endParaRPr lang="ru-RU" sz="1000" dirty="0"/>
                    </a:p>
                  </a:txBody>
                  <a:tcPr/>
                </a:tc>
              </a:tr>
              <a:tr h="363341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10,1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8,6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10,8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11,6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12,3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949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66FF"/>
                </a:solidFill>
              </a:rPr>
              <a:t>Проект «Народный бюджет»</a:t>
            </a:r>
            <a:endParaRPr lang="ru-RU" dirty="0">
              <a:solidFill>
                <a:srgbClr val="0066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48</a:t>
            </a:fld>
            <a:endParaRPr lang="ru-RU" dirty="0"/>
          </a:p>
        </p:txBody>
      </p:sp>
      <p:sp>
        <p:nvSpPr>
          <p:cNvPr id="3" name="Выноска со стрелкой вниз 2"/>
          <p:cNvSpPr/>
          <p:nvPr/>
        </p:nvSpPr>
        <p:spPr>
          <a:xfrm>
            <a:off x="539552" y="1196752"/>
            <a:ext cx="7920880" cy="1224136"/>
          </a:xfrm>
          <a:prstGeom prst="downArrowCallout">
            <a:avLst>
              <a:gd name="adj1" fmla="val 34921"/>
              <a:gd name="adj2" fmla="val 25000"/>
              <a:gd name="adj3" fmla="val 23347"/>
              <a:gd name="adj4" fmla="val 6497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 1 июля 2016 года МО МР «</a:t>
            </a:r>
            <a:r>
              <a:rPr lang="ru-RU" sz="1600" dirty="0" err="1" smtClean="0"/>
              <a:t>Койгородский</a:t>
            </a:r>
            <a:r>
              <a:rPr lang="ru-RU" sz="1600" dirty="0" smtClean="0"/>
              <a:t>» приступил к реализации проекта «Народный бюджет»</a:t>
            </a: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2492896"/>
            <a:ext cx="7920880" cy="738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latin typeface="Tahoma" pitchFamily="34" charset="0"/>
                <a:cs typeface="Tahoma" pitchFamily="34" charset="0"/>
              </a:rPr>
              <a:t>В целях выявления и реализации социально значимых проектов на территории муниципальных образований Койгородского района, направленных на привлечение граждан и организаций в решение вопросов местного значения</a:t>
            </a: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1187624" y="4221088"/>
            <a:ext cx="6768752" cy="864096"/>
          </a:xfrm>
          <a:prstGeom prst="downArrowCallout">
            <a:avLst>
              <a:gd name="adj1" fmla="val 34921"/>
              <a:gd name="adj2" fmla="val 25000"/>
              <a:gd name="adj3" fmla="val 23347"/>
              <a:gd name="adj4" fmla="val 6497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Нормативная правовая база проекта: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5085184"/>
            <a:ext cx="7920880" cy="11695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ahoma" pitchFamily="34" charset="0"/>
                <a:cs typeface="Tahoma" pitchFamily="34" charset="0"/>
              </a:rPr>
              <a:t>Указ Главы РК от 13 мая 2016 г. № 66</a:t>
            </a:r>
          </a:p>
          <a:p>
            <a:r>
              <a:rPr lang="ru-RU" sz="1400" dirty="0">
                <a:latin typeface="Tahoma" pitchFamily="34" charset="0"/>
                <a:cs typeface="Tahoma" pitchFamily="34" charset="0"/>
              </a:rPr>
              <a:t>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  «О проекте «Народный бюджет» в Республике Коми»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ahoma" pitchFamily="34" charset="0"/>
                <a:cs typeface="Tahoma" pitchFamily="34" charset="0"/>
              </a:rPr>
              <a:t>Постановление Правительства РК от 20 мая 2016 г. № 252</a:t>
            </a:r>
          </a:p>
          <a:p>
            <a:r>
              <a:rPr lang="ru-RU" sz="1400" dirty="0">
                <a:latin typeface="Tahoma" pitchFamily="34" charset="0"/>
                <a:cs typeface="Tahoma" pitchFamily="34" charset="0"/>
              </a:rPr>
              <a:t>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  «О мерах по реализации Указа Главы РК» от 13 мая 2016 г. №66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r>
              <a:rPr lang="ru-RU" sz="1400" dirty="0" smtClean="0">
                <a:latin typeface="Tahoma" pitchFamily="34" charset="0"/>
                <a:cs typeface="Tahoma" pitchFamily="34" charset="0"/>
              </a:rPr>
              <a:t>   «О проекте «Народный бюджет» в Республике Коми»</a:t>
            </a:r>
          </a:p>
        </p:txBody>
      </p:sp>
    </p:spTree>
    <p:extLst>
      <p:ext uri="{BB962C8B-B14F-4D97-AF65-F5344CB8AC3E}">
        <p14:creationId xmlns:p14="http://schemas.microsoft.com/office/powerpoint/2010/main" val="215624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0"/>
            <a:ext cx="6084169" cy="105251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66FF"/>
                </a:solidFill>
              </a:rPr>
              <a:t>Этапы реализации проекта</a:t>
            </a:r>
            <a:br>
              <a:rPr lang="ru-RU" dirty="0" smtClean="0">
                <a:solidFill>
                  <a:srgbClr val="0066FF"/>
                </a:solidFill>
              </a:rPr>
            </a:br>
            <a:r>
              <a:rPr lang="ru-RU" dirty="0" smtClean="0">
                <a:solidFill>
                  <a:srgbClr val="0066FF"/>
                </a:solidFill>
              </a:rPr>
              <a:t> «Народный бюджет»</a:t>
            </a:r>
            <a:endParaRPr lang="ru-RU" dirty="0">
              <a:solidFill>
                <a:srgbClr val="0066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style>
          <a:lnRef idx="1">
            <a:schemeClr val="accen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49</a:t>
            </a:fld>
            <a:endParaRPr lang="ru-RU" dirty="0"/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251519" y="1289745"/>
            <a:ext cx="4080259" cy="1080120"/>
          </a:xfrm>
          <a:prstGeom prst="down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2016 году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7040" y="2386499"/>
            <a:ext cx="4249216" cy="16312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I </a:t>
            </a:r>
            <a:r>
              <a:rPr lang="ru-RU" sz="1600" b="1" u="sng" dirty="0" smtClean="0"/>
              <a:t>этап</a:t>
            </a:r>
            <a:endParaRPr lang="ru-RU" sz="1600" b="1" u="sng" dirty="0"/>
          </a:p>
          <a:p>
            <a:r>
              <a:rPr lang="ru-RU" sz="1400" b="1" dirty="0"/>
              <a:t>до 20 августа - </a:t>
            </a:r>
            <a:r>
              <a:rPr lang="ru-RU" sz="1400" dirty="0"/>
              <a:t>назначение </a:t>
            </a:r>
          </a:p>
          <a:p>
            <a:r>
              <a:rPr lang="ru-RU" sz="1400" dirty="0"/>
              <a:t>и проведение собраний граждан в муниципальных образованиях, подготовка итоговых документов собраний граждан и реестров подписей, подтверждающих общественную значимость народного проекта </a:t>
            </a:r>
            <a:endParaRPr lang="ru-RU" sz="14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040" y="4174994"/>
            <a:ext cx="4249216" cy="738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u="sng" dirty="0" smtClean="0"/>
              <a:t>II </a:t>
            </a:r>
            <a:r>
              <a:rPr lang="ru-RU" sz="1400" b="1" u="sng" dirty="0"/>
              <a:t>этап</a:t>
            </a:r>
          </a:p>
          <a:p>
            <a:r>
              <a:rPr lang="ru-RU" sz="1400" b="1" dirty="0" smtClean="0"/>
              <a:t>до 25 </a:t>
            </a:r>
            <a:r>
              <a:rPr lang="ru-RU" sz="1400" b="1" dirty="0"/>
              <a:t>августа </a:t>
            </a:r>
            <a:r>
              <a:rPr lang="ru-RU" sz="1400" b="1" dirty="0" smtClean="0"/>
              <a:t>– </a:t>
            </a:r>
            <a:r>
              <a:rPr lang="ru-RU" sz="1400" dirty="0" smtClean="0"/>
              <a:t>рассмотрение и утверждение перечня одобренных народных проектов</a:t>
            </a:r>
            <a:endParaRPr lang="ru-RU" sz="14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3383" y="4941168"/>
            <a:ext cx="4249216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u="sng" dirty="0" smtClean="0"/>
              <a:t>III </a:t>
            </a:r>
            <a:r>
              <a:rPr lang="ru-RU" sz="1400" b="1" u="sng" dirty="0"/>
              <a:t>этап</a:t>
            </a:r>
          </a:p>
          <a:p>
            <a:r>
              <a:rPr lang="ru-RU" sz="1400" b="1" dirty="0" smtClean="0"/>
              <a:t>до 1 сентября – </a:t>
            </a:r>
            <a:r>
              <a:rPr lang="ru-RU" sz="1400" dirty="0" smtClean="0"/>
              <a:t>подготовка ОМСУ сельских поселений заявок для участия в отборе народных проектов</a:t>
            </a:r>
            <a:endParaRPr lang="ru-RU" sz="14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Выноска со стрелкой вниз 8"/>
          <p:cNvSpPr/>
          <p:nvPr/>
        </p:nvSpPr>
        <p:spPr>
          <a:xfrm>
            <a:off x="4871864" y="1306379"/>
            <a:ext cx="4080259" cy="1063486"/>
          </a:xfrm>
          <a:prstGeom prst="down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2017 году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87385" y="2386499"/>
            <a:ext cx="4249216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u="sng" dirty="0" smtClean="0"/>
              <a:t>IV </a:t>
            </a:r>
            <a:r>
              <a:rPr lang="ru-RU" sz="1400" b="1" u="sng" dirty="0"/>
              <a:t>этап</a:t>
            </a:r>
          </a:p>
          <a:p>
            <a:r>
              <a:rPr lang="ru-RU" sz="1400" b="1" dirty="0" smtClean="0"/>
              <a:t>до </a:t>
            </a:r>
            <a:r>
              <a:rPr lang="en-US" sz="1400" b="1" dirty="0" smtClean="0"/>
              <a:t>30</a:t>
            </a:r>
            <a:r>
              <a:rPr lang="ru-RU" sz="1400" b="1" dirty="0" smtClean="0"/>
              <a:t> марта </a:t>
            </a:r>
            <a:r>
              <a:rPr lang="ru-RU" sz="1400" b="1" dirty="0"/>
              <a:t>- </a:t>
            </a:r>
            <a:r>
              <a:rPr lang="ru-RU" sz="1400" dirty="0"/>
              <a:t>проведение Администрацией Главы РК отбора народных проектов, соответствующих критериям, предъявляемым к проекту «Народный бюджет», в установленном порядке</a:t>
            </a:r>
            <a:endParaRPr lang="ru-RU" sz="14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87385" y="3851829"/>
            <a:ext cx="4249216" cy="11695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u="sng" dirty="0" smtClean="0"/>
              <a:t>V </a:t>
            </a:r>
            <a:r>
              <a:rPr lang="ru-RU" sz="1400" b="1" u="sng" dirty="0"/>
              <a:t>этап</a:t>
            </a:r>
          </a:p>
          <a:p>
            <a:r>
              <a:rPr lang="ru-RU" sz="1400" b="1" dirty="0"/>
              <a:t>до 1 октября - </a:t>
            </a:r>
            <a:r>
              <a:rPr lang="ru-RU" sz="1400" dirty="0"/>
              <a:t>реализация ОМСУ </a:t>
            </a:r>
            <a:r>
              <a:rPr lang="ru-RU" sz="1400" dirty="0" smtClean="0"/>
              <a:t>сельских поселений народных </a:t>
            </a:r>
            <a:r>
              <a:rPr lang="ru-RU" sz="1400" dirty="0"/>
              <a:t>проектов, прошедших отбор, совместно с гражданами соответствующего муниципального образования</a:t>
            </a:r>
            <a:endParaRPr lang="ru-RU" sz="1400" dirty="0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48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260648"/>
            <a:ext cx="6012160" cy="1052513"/>
          </a:xfrm>
        </p:spPr>
        <p:txBody>
          <a:bodyPr/>
          <a:lstStyle/>
          <a:p>
            <a:r>
              <a:rPr lang="ru-RU" dirty="0" smtClean="0">
                <a:solidFill>
                  <a:srgbClr val="0066FF"/>
                </a:solidFill>
              </a:rPr>
              <a:t>Бюджет на 2017 год и на плановый период 2018 и 2019 годов разработан на основе:</a:t>
            </a:r>
            <a:endParaRPr lang="ru-RU" dirty="0">
              <a:solidFill>
                <a:srgbClr val="0066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z="1600" smtClean="0"/>
              <a:pPr>
                <a:defRPr/>
              </a:pPr>
              <a:t>5</a:t>
            </a:fld>
            <a:endParaRPr lang="ru-RU" sz="1600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703359343"/>
              </p:ext>
            </p:extLst>
          </p:nvPr>
        </p:nvGraphicFramePr>
        <p:xfrm>
          <a:off x="539552" y="1397000"/>
          <a:ext cx="7992888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654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7" y="0"/>
            <a:ext cx="5868144" cy="1052513"/>
          </a:xfrm>
        </p:spPr>
        <p:txBody>
          <a:bodyPr/>
          <a:lstStyle/>
          <a:p>
            <a:r>
              <a:rPr lang="ru-RU" dirty="0" smtClean="0">
                <a:solidFill>
                  <a:srgbClr val="0066FF"/>
                </a:solidFill>
              </a:rPr>
              <a:t>Перечень одобренных народных проектов на 2017 год</a:t>
            </a:r>
            <a:endParaRPr lang="ru-RU" dirty="0">
              <a:solidFill>
                <a:srgbClr val="0066FF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6484807"/>
              </p:ext>
            </p:extLst>
          </p:nvPr>
        </p:nvGraphicFramePr>
        <p:xfrm>
          <a:off x="395536" y="1428365"/>
          <a:ext cx="5184576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50</a:t>
            </a:fld>
            <a:endParaRPr lang="ru-RU" dirty="0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970988"/>
              </p:ext>
            </p:extLst>
          </p:nvPr>
        </p:nvGraphicFramePr>
        <p:xfrm>
          <a:off x="5868144" y="2060848"/>
          <a:ext cx="3120008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1896"/>
                <a:gridCol w="100811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Сферы</a:t>
                      </a:r>
                      <a:r>
                        <a:rPr lang="ru-RU" sz="1050" baseline="0" dirty="0" smtClean="0"/>
                        <a:t> деятельности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Количество проектов</a:t>
                      </a:r>
                      <a:endParaRPr lang="ru-RU" sz="105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Малое и среднее предпринимательство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1</a:t>
                      </a:r>
                      <a:endParaRPr lang="ru-RU" sz="105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Культура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2</a:t>
                      </a:r>
                      <a:endParaRPr lang="ru-RU" sz="105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Дорожная</a:t>
                      </a:r>
                      <a:r>
                        <a:rPr lang="ru-RU" sz="1050" baseline="0" dirty="0" smtClean="0"/>
                        <a:t> деятельность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2</a:t>
                      </a:r>
                      <a:endParaRPr lang="ru-RU" sz="105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Физическая культура и спорт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4</a:t>
                      </a:r>
                      <a:endParaRPr lang="ru-RU" sz="105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Занятость населения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2</a:t>
                      </a:r>
                      <a:endParaRPr lang="ru-RU" sz="105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Благоустройство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12</a:t>
                      </a:r>
                      <a:endParaRPr lang="ru-RU" sz="105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ИТОГО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23</a:t>
                      </a:r>
                      <a:endParaRPr lang="ru-RU" sz="105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014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66FF"/>
                </a:solidFill>
              </a:rPr>
              <a:t>Задачи и основные направления бюджетной политики на 2017 год и плановый </a:t>
            </a:r>
            <a:r>
              <a:rPr lang="ru-RU" dirty="0">
                <a:solidFill>
                  <a:srgbClr val="0066FF"/>
                </a:solidFill>
              </a:rPr>
              <a:t>период 2018 и 2019 годов: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51</a:t>
            </a:fld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407538932"/>
              </p:ext>
            </p:extLst>
          </p:nvPr>
        </p:nvGraphicFramePr>
        <p:xfrm>
          <a:off x="251520" y="1340768"/>
          <a:ext cx="878497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22873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66FF"/>
                </a:solidFill>
              </a:rPr>
              <a:t>Оценка МО МР «</a:t>
            </a:r>
            <a:r>
              <a:rPr lang="ru-RU" dirty="0" err="1" smtClean="0">
                <a:solidFill>
                  <a:srgbClr val="0066FF"/>
                </a:solidFill>
              </a:rPr>
              <a:t>Койгородский</a:t>
            </a:r>
            <a:r>
              <a:rPr lang="ru-RU" dirty="0" smtClean="0">
                <a:solidFill>
                  <a:srgbClr val="0066FF"/>
                </a:solidFill>
              </a:rPr>
              <a:t>» по качеству управления муниципальными финансами</a:t>
            </a:r>
            <a:endParaRPr lang="ru-RU" dirty="0">
              <a:solidFill>
                <a:srgbClr val="0066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52</a:t>
            </a:fld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675521017"/>
              </p:ext>
            </p:extLst>
          </p:nvPr>
        </p:nvGraphicFramePr>
        <p:xfrm>
          <a:off x="184473" y="-1154916"/>
          <a:ext cx="6840760" cy="7488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44008" y="2884587"/>
            <a:ext cx="1044116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>
                <a:latin typeface="Tahoma" pitchFamily="34" charset="0"/>
                <a:cs typeface="Tahoma" pitchFamily="34" charset="0"/>
              </a:rPr>
              <a:t>11 место </a:t>
            </a:r>
            <a:r>
              <a:rPr lang="ru-RU" sz="1000" dirty="0" smtClean="0">
                <a:latin typeface="Tahoma" pitchFamily="34" charset="0"/>
                <a:cs typeface="Tahoma" pitchFamily="34" charset="0"/>
              </a:rPr>
              <a:t>(комплексная оценка в баллах)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87824" y="3253919"/>
            <a:ext cx="1044116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>
                <a:latin typeface="Tahoma" pitchFamily="34" charset="0"/>
                <a:cs typeface="Tahoma" pitchFamily="34" charset="0"/>
              </a:rPr>
              <a:t>13 место </a:t>
            </a:r>
            <a:r>
              <a:rPr lang="ru-RU" sz="1000" dirty="0" smtClean="0">
                <a:latin typeface="Tahoma" pitchFamily="34" charset="0"/>
                <a:cs typeface="Tahoma" pitchFamily="34" charset="0"/>
              </a:rPr>
              <a:t>(комплексная оценка в баллах)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40621" y="1844824"/>
            <a:ext cx="1512168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>
                <a:latin typeface="Tahoma" pitchFamily="34" charset="0"/>
                <a:cs typeface="Tahoma" pitchFamily="34" charset="0"/>
              </a:rPr>
              <a:t>II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группа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60032" y="1484784"/>
            <a:ext cx="1512168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>
                <a:latin typeface="Tahoma" pitchFamily="34" charset="0"/>
                <a:cs typeface="Tahoma" pitchFamily="34" charset="0"/>
              </a:rPr>
              <a:t>II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группа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04248" y="1308912"/>
            <a:ext cx="2088232" cy="397031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u="sng" dirty="0" smtClean="0">
                <a:latin typeface="Tahoma" pitchFamily="34" charset="0"/>
                <a:cs typeface="Tahoma" pitchFamily="34" charset="0"/>
              </a:rPr>
              <a:t>I </a:t>
            </a:r>
            <a:r>
              <a:rPr lang="ru-RU" sz="1400" u="sng" dirty="0" smtClean="0">
                <a:latin typeface="Tahoma" pitchFamily="34" charset="0"/>
                <a:cs typeface="Tahoma" pitchFamily="34" charset="0"/>
              </a:rPr>
              <a:t>группа  </a:t>
            </a:r>
          </a:p>
          <a:p>
            <a:r>
              <a:rPr lang="ru-RU" sz="1400" dirty="0" smtClean="0">
                <a:latin typeface="Tahoma" pitchFamily="34" charset="0"/>
                <a:cs typeface="Tahoma" pitchFamily="34" charset="0"/>
              </a:rPr>
              <a:t>Высокое качество управления муниципальными финансами</a:t>
            </a:r>
          </a:p>
          <a:p>
            <a:endParaRPr lang="ru-RU" sz="1400" dirty="0" smtClean="0">
              <a:latin typeface="Tahoma" pitchFamily="34" charset="0"/>
              <a:cs typeface="Tahoma" pitchFamily="34" charset="0"/>
            </a:endParaRPr>
          </a:p>
          <a:p>
            <a:r>
              <a:rPr lang="en-US" sz="1400" u="sng" dirty="0" smtClean="0">
                <a:latin typeface="Tahoma" pitchFamily="34" charset="0"/>
                <a:cs typeface="Tahoma" pitchFamily="34" charset="0"/>
              </a:rPr>
              <a:t>II</a:t>
            </a:r>
            <a:r>
              <a:rPr lang="ru-RU" sz="1400" u="sng" dirty="0" smtClean="0">
                <a:latin typeface="Tahoma" pitchFamily="34" charset="0"/>
                <a:cs typeface="Tahoma" pitchFamily="34" charset="0"/>
              </a:rPr>
              <a:t> группа</a:t>
            </a:r>
          </a:p>
          <a:p>
            <a:r>
              <a:rPr lang="ru-RU" sz="1400" dirty="0" smtClean="0">
                <a:latin typeface="Tahoma" pitchFamily="34" charset="0"/>
                <a:cs typeface="Tahoma" pitchFamily="34" charset="0"/>
              </a:rPr>
              <a:t>Надлежащее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качество управления муниципальными финансами</a:t>
            </a:r>
          </a:p>
          <a:p>
            <a:endParaRPr lang="en-US" sz="1400" dirty="0" smtClean="0">
              <a:latin typeface="Tahoma" pitchFamily="34" charset="0"/>
              <a:cs typeface="Tahoma" pitchFamily="34" charset="0"/>
            </a:endParaRPr>
          </a:p>
          <a:p>
            <a:r>
              <a:rPr lang="en-US" sz="1400" u="sng" dirty="0" smtClean="0">
                <a:latin typeface="Tahoma" pitchFamily="34" charset="0"/>
                <a:cs typeface="Tahoma" pitchFamily="34" charset="0"/>
              </a:rPr>
              <a:t>III</a:t>
            </a:r>
            <a:r>
              <a:rPr lang="ru-RU" sz="1400" u="sng" dirty="0">
                <a:latin typeface="Tahoma" pitchFamily="34" charset="0"/>
                <a:cs typeface="Tahoma" pitchFamily="34" charset="0"/>
              </a:rPr>
              <a:t> </a:t>
            </a:r>
            <a:r>
              <a:rPr lang="ru-RU" sz="1400" u="sng" dirty="0" smtClean="0">
                <a:latin typeface="Tahoma" pitchFamily="34" charset="0"/>
                <a:cs typeface="Tahoma" pitchFamily="34" charset="0"/>
              </a:rPr>
              <a:t>группа</a:t>
            </a:r>
          </a:p>
          <a:p>
            <a:r>
              <a:rPr lang="ru-RU" sz="1400" dirty="0" smtClean="0">
                <a:latin typeface="Tahoma" pitchFamily="34" charset="0"/>
                <a:cs typeface="Tahoma" pitchFamily="34" charset="0"/>
              </a:rPr>
              <a:t>Ненадлежащее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качество управления муниципальными финансами</a:t>
            </a:r>
          </a:p>
          <a:p>
            <a:endParaRPr lang="ru-RU" sz="14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31640" y="3429000"/>
            <a:ext cx="1044116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>
                <a:latin typeface="Tahoma" pitchFamily="34" charset="0"/>
                <a:cs typeface="Tahoma" pitchFamily="34" charset="0"/>
              </a:rPr>
              <a:t>16 место </a:t>
            </a:r>
            <a:r>
              <a:rPr lang="ru-RU" sz="1000" dirty="0" smtClean="0">
                <a:latin typeface="Tahoma" pitchFamily="34" charset="0"/>
                <a:cs typeface="Tahoma" pitchFamily="34" charset="0"/>
              </a:rPr>
              <a:t>(комплексная оценка в баллах)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50726" y="5279230"/>
            <a:ext cx="8676456" cy="1318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rgbClr val="008000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Tahoma" pitchFamily="34" charset="0"/>
                <a:cs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Tahoma" pitchFamily="34" charset="0"/>
                <a:cs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Tahoma" pitchFamily="34" charset="0"/>
                <a:cs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Tahoma" pitchFamily="34" charset="0"/>
                <a:cs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Tahoma" pitchFamily="34" charset="0"/>
                <a:cs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Tahoma" pitchFamily="34" charset="0"/>
                <a:cs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Tahoma" pitchFamily="34" charset="0"/>
                <a:cs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r>
              <a:rPr lang="ru-RU" dirty="0" smtClean="0">
                <a:solidFill>
                  <a:srgbClr val="0066FF"/>
                </a:solidFill>
              </a:rPr>
              <a:t>Оценка МО МР «</a:t>
            </a:r>
            <a:r>
              <a:rPr lang="ru-RU" dirty="0" err="1" smtClean="0">
                <a:solidFill>
                  <a:srgbClr val="0066FF"/>
                </a:solidFill>
              </a:rPr>
              <a:t>Койгородский</a:t>
            </a:r>
            <a:r>
              <a:rPr lang="ru-RU" dirty="0" smtClean="0">
                <a:solidFill>
                  <a:srgbClr val="0066FF"/>
                </a:solidFill>
              </a:rPr>
              <a:t>» по уровню открытости бюджетных данных</a:t>
            </a:r>
          </a:p>
          <a:p>
            <a:r>
              <a:rPr lang="ru-RU" b="0" dirty="0" smtClean="0">
                <a:solidFill>
                  <a:schemeClr val="tx1"/>
                </a:solidFill>
              </a:rPr>
              <a:t>За первое полугодие 2016 года – 16 место.</a:t>
            </a:r>
            <a:endParaRPr lang="ru-RU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73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53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46634" y="1844824"/>
            <a:ext cx="6546601" cy="523220"/>
          </a:xfrm>
          <a:prstGeom prst="rect">
            <a:avLst/>
          </a:prstGeom>
          <a:solidFill>
            <a:schemeClr val="lt1">
              <a:alpha val="60000"/>
            </a:schemeClr>
          </a:solidFill>
          <a:ln>
            <a:solidFill>
              <a:srgbClr val="0066FF">
                <a:alpha val="15000"/>
              </a:srgb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Разработчиком презентации «Бюджет для граждан» является 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администрации МР «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Койгородский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481" y="1844824"/>
            <a:ext cx="2335926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50082" y="2368044"/>
            <a:ext cx="6546601" cy="3631763"/>
          </a:xfrm>
          <a:prstGeom prst="rect">
            <a:avLst/>
          </a:prstGeom>
          <a:solidFill>
            <a:schemeClr val="lt1">
              <a:alpha val="58000"/>
            </a:schemeClr>
          </a:solidFill>
          <a:ln>
            <a:solidFill>
              <a:srgbClr val="0066FF">
                <a:alpha val="10000"/>
              </a:srgb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</a:t>
            </a:r>
          </a:p>
          <a:p>
            <a:endParaRPr lang="ru-RU" sz="1600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руководителя администрации МР «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Койгородский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– начальник финансового управления 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Жабская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Татьяна Анатольевна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 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Койгородский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район, с. Койгородок, ул. Мира, д. 7, 168170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8(82132)9-17-84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Факс: 8(82132)9-16-59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 электронной почты: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koig_finupr@mail.ru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 работы: с 8-45 до 17-00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Перерыв на обед с 13-00 до 14-00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Выходные дни –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Вс.</a:t>
            </a: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Приемные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дни, часы: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Понедельник с 15.00 до 17.00 ,пятница — с 15.00 до 17.00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Адрес, место приема: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Кабинет №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Обратная связь: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http://kojgorodok.ru/lobby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/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7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66FF"/>
                </a:solidFill>
              </a:rPr>
              <a:t>Показатели социально-экономического</a:t>
            </a:r>
            <a:br>
              <a:rPr lang="ru-RU" dirty="0" smtClean="0">
                <a:solidFill>
                  <a:srgbClr val="0066FF"/>
                </a:solidFill>
              </a:rPr>
            </a:br>
            <a:r>
              <a:rPr lang="ru-RU" dirty="0" smtClean="0">
                <a:solidFill>
                  <a:srgbClr val="0066FF"/>
                </a:solidFill>
              </a:rPr>
              <a:t>развития МО МР «</a:t>
            </a:r>
            <a:r>
              <a:rPr lang="ru-RU" dirty="0" err="1" smtClean="0">
                <a:solidFill>
                  <a:srgbClr val="0066FF"/>
                </a:solidFill>
              </a:rPr>
              <a:t>Койгородский</a:t>
            </a:r>
            <a:r>
              <a:rPr lang="ru-RU" dirty="0" smtClean="0">
                <a:solidFill>
                  <a:srgbClr val="0066FF"/>
                </a:solidFill>
              </a:rPr>
              <a:t>»</a:t>
            </a:r>
            <a:endParaRPr lang="ru-RU" dirty="0">
              <a:solidFill>
                <a:srgbClr val="0066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2307" y="923727"/>
            <a:ext cx="91440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00" tIns="40799" rIns="81600" bIns="40799">
            <a:spAutoFit/>
          </a:bodyPr>
          <a:lstStyle>
            <a:lvl1pPr defTabSz="100647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661988" indent="-255588" defTabSz="1006475" eaLnBrk="0" hangingPunct="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Arial" charset="0"/>
              </a:defRPr>
            </a:lvl2pPr>
            <a:lvl3pPr marL="1020763" indent="-204788" defTabSz="1006475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427163" indent="-203200" defTabSz="1006475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1835150" indent="-203200" defTabSz="1006475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292350" indent="-203200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749550" indent="-203200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206750" indent="-203200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663950" indent="-203200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300" b="1" dirty="0">
                <a:latin typeface="Times New Roman" pitchFamily="18" charset="0"/>
              </a:rPr>
              <a:t>Прогнозирование налоговых и неналоговых доходов местного бюджета на очередной финансовый год и плановый период осуществляется на основе прогноза социально-экономического развития </a:t>
            </a:r>
            <a:r>
              <a:rPr lang="ru-RU" altLang="ru-RU" sz="1300" b="1" dirty="0" smtClean="0">
                <a:latin typeface="Times New Roman" pitchFamily="18" charset="0"/>
              </a:rPr>
              <a:t>МО МР «</a:t>
            </a:r>
            <a:r>
              <a:rPr lang="ru-RU" altLang="ru-RU" sz="1300" b="1" dirty="0" err="1" smtClean="0">
                <a:latin typeface="Times New Roman" pitchFamily="18" charset="0"/>
              </a:rPr>
              <a:t>Койгородский</a:t>
            </a:r>
            <a:r>
              <a:rPr lang="ru-RU" altLang="ru-RU" sz="1300" b="1" dirty="0" smtClean="0">
                <a:latin typeface="Times New Roman" pitchFamily="18" charset="0"/>
              </a:rPr>
              <a:t>»</a:t>
            </a:r>
            <a:endParaRPr lang="ru-RU" altLang="ru-RU" sz="1300" b="1" dirty="0">
              <a:latin typeface="Times New Roman" pitchFamily="18" charset="0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251520" y="1418159"/>
            <a:ext cx="3746500" cy="482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00" tIns="40799" rIns="81600" bIns="40799">
            <a:spAutoFit/>
          </a:bodyPr>
          <a:lstStyle>
            <a:lvl1pPr defTabSz="100647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661988" indent="-255588" defTabSz="1006475" eaLnBrk="0" hangingPunct="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Arial" charset="0"/>
              </a:defRPr>
            </a:lvl2pPr>
            <a:lvl3pPr marL="1020763" indent="-204788" defTabSz="1006475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427163" indent="-203200" defTabSz="1006475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1835150" indent="-203200" defTabSz="1006475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292350" indent="-203200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749550" indent="-203200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206750" indent="-203200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663950" indent="-203200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300" b="1" dirty="0">
                <a:latin typeface="Times New Roman" pitchFamily="18" charset="0"/>
              </a:rPr>
              <a:t>Численность населения (среднегодовая) </a:t>
            </a:r>
            <a:r>
              <a:rPr lang="ru-RU" altLang="ru-RU" sz="1300" b="1" dirty="0" smtClean="0">
                <a:latin typeface="Times New Roman" pitchFamily="18" charset="0"/>
              </a:rPr>
              <a:t>тыс. чел</a:t>
            </a:r>
            <a:r>
              <a:rPr lang="ru-RU" altLang="ru-RU" sz="1300" b="1" dirty="0">
                <a:latin typeface="Times New Roman" pitchFamily="18" charset="0"/>
              </a:rPr>
              <a:t>.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774534331"/>
              </p:ext>
            </p:extLst>
          </p:nvPr>
        </p:nvGraphicFramePr>
        <p:xfrm>
          <a:off x="251520" y="1769951"/>
          <a:ext cx="3403748" cy="2304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809634569"/>
              </p:ext>
            </p:extLst>
          </p:nvPr>
        </p:nvGraphicFramePr>
        <p:xfrm>
          <a:off x="4788023" y="1700734"/>
          <a:ext cx="3532783" cy="2376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4716016" y="1418159"/>
            <a:ext cx="4176464" cy="482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600" tIns="40799" rIns="81600" bIns="40799">
            <a:spAutoFit/>
          </a:bodyPr>
          <a:lstStyle>
            <a:lvl1pPr defTabSz="100647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661988" indent="-255588" defTabSz="1006475" eaLnBrk="0" hangingPunct="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Arial" charset="0"/>
              </a:defRPr>
            </a:lvl2pPr>
            <a:lvl3pPr marL="1020763" indent="-204788" defTabSz="1006475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427163" indent="-203200" defTabSz="1006475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1835150" indent="-203200" defTabSz="1006475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292350" indent="-203200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749550" indent="-203200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206750" indent="-203200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663950" indent="-203200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300" b="1" dirty="0" smtClean="0">
                <a:latin typeface="Times New Roman" pitchFamily="18" charset="0"/>
              </a:rPr>
              <a:t>Среднемесячная номинальная начисленная плата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300" b="1" dirty="0" smtClean="0">
                <a:latin typeface="Times New Roman" pitchFamily="18" charset="0"/>
              </a:rPr>
              <a:t>тыс. руб.</a:t>
            </a: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2397770720"/>
              </p:ext>
            </p:extLst>
          </p:nvPr>
        </p:nvGraphicFramePr>
        <p:xfrm>
          <a:off x="251520" y="4215506"/>
          <a:ext cx="3312368" cy="2381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42677464"/>
              </p:ext>
            </p:extLst>
          </p:nvPr>
        </p:nvGraphicFramePr>
        <p:xfrm>
          <a:off x="5159846" y="4215506"/>
          <a:ext cx="3166616" cy="2418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179512" y="4092437"/>
            <a:ext cx="3746500" cy="28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00" tIns="40799" rIns="81600" bIns="40799">
            <a:spAutoFit/>
          </a:bodyPr>
          <a:lstStyle>
            <a:lvl1pPr defTabSz="100647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661988" indent="-255588" defTabSz="1006475" eaLnBrk="0" hangingPunct="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Arial" charset="0"/>
              </a:defRPr>
            </a:lvl2pPr>
            <a:lvl3pPr marL="1020763" indent="-204788" defTabSz="1006475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427163" indent="-203200" defTabSz="1006475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1835150" indent="-203200" defTabSz="1006475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292350" indent="-203200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749550" indent="-203200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206750" indent="-203200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663950" indent="-203200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300" b="1" dirty="0" smtClean="0">
                <a:latin typeface="Times New Roman" pitchFamily="18" charset="0"/>
              </a:rPr>
              <a:t>Уровень безработицы (%)</a:t>
            </a:r>
            <a:endParaRPr lang="ru-RU" altLang="ru-RU" sz="1300" b="1" dirty="0">
              <a:latin typeface="Times New Roman" pitchFamily="18" charset="0"/>
            </a:endParaRP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5148064" y="3932931"/>
            <a:ext cx="3312368" cy="482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00" tIns="40799" rIns="81600" bIns="40799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300" b="1" dirty="0" smtClean="0">
                <a:latin typeface="Times New Roman" pitchFamily="18" charset="0"/>
              </a:rPr>
              <a:t>Инвестиции в основной капитал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300" b="1" dirty="0" smtClean="0">
                <a:latin typeface="Times New Roman" pitchFamily="18" charset="0"/>
              </a:rPr>
              <a:t>млн. руб.</a:t>
            </a:r>
            <a:endParaRPr lang="ru-RU" altLang="ru-RU" sz="13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55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66FF"/>
                </a:solidFill>
              </a:rPr>
              <a:t>Показатели социально-экономического</a:t>
            </a:r>
            <a:br>
              <a:rPr lang="ru-RU" dirty="0" smtClean="0">
                <a:solidFill>
                  <a:srgbClr val="0066FF"/>
                </a:solidFill>
              </a:rPr>
            </a:br>
            <a:r>
              <a:rPr lang="ru-RU" dirty="0" smtClean="0">
                <a:solidFill>
                  <a:srgbClr val="0066FF"/>
                </a:solidFill>
              </a:rPr>
              <a:t>развития МО МР «</a:t>
            </a:r>
            <a:r>
              <a:rPr lang="ru-RU" dirty="0" err="1" smtClean="0">
                <a:solidFill>
                  <a:srgbClr val="0066FF"/>
                </a:solidFill>
              </a:rPr>
              <a:t>Койгородский</a:t>
            </a:r>
            <a:r>
              <a:rPr lang="ru-RU" dirty="0" smtClean="0">
                <a:solidFill>
                  <a:srgbClr val="0066FF"/>
                </a:solidFill>
              </a:rPr>
              <a:t>»</a:t>
            </a:r>
            <a:endParaRPr lang="ru-RU" dirty="0">
              <a:solidFill>
                <a:srgbClr val="0066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2307" y="923727"/>
            <a:ext cx="91440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00" tIns="40799" rIns="81600" bIns="40799">
            <a:spAutoFit/>
          </a:bodyPr>
          <a:lstStyle>
            <a:lvl1pPr defTabSz="100647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661988" indent="-255588" defTabSz="1006475" eaLnBrk="0" hangingPunct="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Arial" charset="0"/>
              </a:defRPr>
            </a:lvl2pPr>
            <a:lvl3pPr marL="1020763" indent="-204788" defTabSz="1006475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427163" indent="-203200" defTabSz="1006475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1835150" indent="-203200" defTabSz="1006475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292350" indent="-203200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749550" indent="-203200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206750" indent="-203200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663950" indent="-203200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300" b="1" dirty="0">
                <a:latin typeface="Times New Roman" pitchFamily="18" charset="0"/>
              </a:rPr>
              <a:t>Прогнозирование налоговых и неналоговых доходов местного бюджета на очередной финансовый год и плановый период осуществляется на основе прогноза социально-экономического развития </a:t>
            </a:r>
            <a:r>
              <a:rPr lang="ru-RU" altLang="ru-RU" sz="1300" b="1" dirty="0" smtClean="0">
                <a:latin typeface="Times New Roman" pitchFamily="18" charset="0"/>
              </a:rPr>
              <a:t>МО МР «</a:t>
            </a:r>
            <a:r>
              <a:rPr lang="ru-RU" altLang="ru-RU" sz="1300" b="1" dirty="0" err="1" smtClean="0">
                <a:latin typeface="Times New Roman" pitchFamily="18" charset="0"/>
              </a:rPr>
              <a:t>Койгородский</a:t>
            </a:r>
            <a:r>
              <a:rPr lang="ru-RU" altLang="ru-RU" sz="1300" b="1" dirty="0" smtClean="0">
                <a:latin typeface="Times New Roman" pitchFamily="18" charset="0"/>
              </a:rPr>
              <a:t>»</a:t>
            </a:r>
            <a:endParaRPr lang="ru-RU" altLang="ru-RU" sz="1300" b="1" dirty="0">
              <a:latin typeface="Times New Roman" pitchFamily="18" charset="0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251520" y="1418159"/>
            <a:ext cx="3746500" cy="682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00" tIns="40799" rIns="81600" bIns="40799">
            <a:spAutoFit/>
          </a:bodyPr>
          <a:lstStyle>
            <a:lvl1pPr defTabSz="100647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661988" indent="-255588" defTabSz="1006475" eaLnBrk="0" hangingPunct="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Arial" charset="0"/>
              </a:defRPr>
            </a:lvl2pPr>
            <a:lvl3pPr marL="1020763" indent="-204788" defTabSz="1006475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427163" indent="-203200" defTabSz="1006475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1835150" indent="-203200" defTabSz="1006475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292350" indent="-203200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749550" indent="-203200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206750" indent="-203200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663950" indent="-203200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300" b="1" dirty="0" smtClean="0">
                <a:latin typeface="Times New Roman" pitchFamily="18" charset="0"/>
              </a:rPr>
              <a:t>Объем отгруженных товаров собственного производства, выполненных работ и услуг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300" b="1" dirty="0" smtClean="0">
                <a:latin typeface="Times New Roman" pitchFamily="18" charset="0"/>
              </a:rPr>
              <a:t> млн. руб.</a:t>
            </a:r>
            <a:endParaRPr lang="ru-RU" altLang="ru-RU" sz="1300" b="1" dirty="0">
              <a:solidFill>
                <a:srgbClr val="800000"/>
              </a:solidFill>
              <a:latin typeface="Times New Roman" pitchFamily="18" charset="0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40827926"/>
              </p:ext>
            </p:extLst>
          </p:nvPr>
        </p:nvGraphicFramePr>
        <p:xfrm>
          <a:off x="232148" y="1700734"/>
          <a:ext cx="3403748" cy="2304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2839489550"/>
              </p:ext>
            </p:extLst>
          </p:nvPr>
        </p:nvGraphicFramePr>
        <p:xfrm>
          <a:off x="4766270" y="1700734"/>
          <a:ext cx="3532783" cy="2376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4574307" y="1455192"/>
            <a:ext cx="3746500" cy="482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00" tIns="40799" rIns="81600" bIns="40799">
            <a:spAutoFit/>
          </a:bodyPr>
          <a:lstStyle>
            <a:lvl1pPr defTabSz="100647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661988" indent="-255588" defTabSz="1006475" eaLnBrk="0" hangingPunct="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Arial" charset="0"/>
              </a:defRPr>
            </a:lvl2pPr>
            <a:lvl3pPr marL="1020763" indent="-204788" defTabSz="1006475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427163" indent="-203200" defTabSz="1006475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1835150" indent="-203200" defTabSz="1006475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292350" indent="-203200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749550" indent="-203200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206750" indent="-203200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663950" indent="-203200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300" b="1" dirty="0" smtClean="0">
                <a:latin typeface="Times New Roman" pitchFamily="18" charset="0"/>
              </a:rPr>
              <a:t>Оборот розничной  торговли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300" b="1" dirty="0" smtClean="0">
                <a:latin typeface="Times New Roman" pitchFamily="18" charset="0"/>
              </a:rPr>
              <a:t>млн. руб.</a:t>
            </a:r>
            <a:endParaRPr lang="ru-RU" altLang="ru-RU" sz="1300" b="1" dirty="0">
              <a:latin typeface="Times New Roman" pitchFamily="18" charset="0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2505668757"/>
              </p:ext>
            </p:extLst>
          </p:nvPr>
        </p:nvGraphicFramePr>
        <p:xfrm>
          <a:off x="251520" y="4215506"/>
          <a:ext cx="3312368" cy="2381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3321027719"/>
              </p:ext>
            </p:extLst>
          </p:nvPr>
        </p:nvGraphicFramePr>
        <p:xfrm>
          <a:off x="5159846" y="4215506"/>
          <a:ext cx="3166616" cy="2418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179512" y="3933056"/>
            <a:ext cx="3746500" cy="482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00" tIns="40799" rIns="81600" bIns="40799">
            <a:spAutoFit/>
          </a:bodyPr>
          <a:lstStyle>
            <a:lvl1pPr defTabSz="100647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661988" indent="-255588" defTabSz="1006475" eaLnBrk="0" hangingPunct="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Arial" charset="0"/>
              </a:defRPr>
            </a:lvl2pPr>
            <a:lvl3pPr marL="1020763" indent="-204788" defTabSz="1006475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427163" indent="-203200" defTabSz="1006475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1835150" indent="-203200" defTabSz="1006475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292350" indent="-203200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749550" indent="-203200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206750" indent="-203200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663950" indent="-203200" defTabSz="10064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300" b="1" dirty="0" smtClean="0">
                <a:latin typeface="Times New Roman" pitchFamily="18" charset="0"/>
              </a:rPr>
              <a:t>Объем платных услуг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300" b="1" dirty="0" smtClean="0">
                <a:latin typeface="Times New Roman" pitchFamily="18" charset="0"/>
              </a:rPr>
              <a:t>млн. руб.</a:t>
            </a:r>
            <a:endParaRPr lang="ru-RU" altLang="ru-RU" sz="1300" b="1" dirty="0">
              <a:latin typeface="Times New Roman" pitchFamily="18" charset="0"/>
            </a:endParaRP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5148064" y="3932931"/>
            <a:ext cx="3312368" cy="482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00" tIns="40799" rIns="81600" bIns="40799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300" b="1" dirty="0" smtClean="0">
                <a:latin typeface="Times New Roman" pitchFamily="18" charset="0"/>
              </a:rPr>
              <a:t>Объем строительства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300" b="1" dirty="0" smtClean="0">
                <a:latin typeface="Times New Roman" pitchFamily="18" charset="0"/>
              </a:rPr>
              <a:t>Тыс. кв. м.</a:t>
            </a:r>
            <a:endParaRPr lang="ru-RU" altLang="ru-RU" sz="13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77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66FF"/>
                </a:solidFill>
              </a:rPr>
              <a:t>Основные параметры  бюджета сформированы исходя из следующих приоритетов</a:t>
            </a:r>
            <a:endParaRPr lang="ru-RU" dirty="0">
              <a:solidFill>
                <a:srgbClr val="0066FF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274062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699792" y="1772816"/>
            <a:ext cx="5904656" cy="615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700" dirty="0" smtClean="0"/>
              <a:t>Обеспечение сбалансированности бюджетной системы МО МР «</a:t>
            </a:r>
            <a:r>
              <a:rPr lang="ru-RU" sz="1700" dirty="0" err="1" smtClean="0"/>
              <a:t>Койгородский</a:t>
            </a:r>
            <a:r>
              <a:rPr lang="ru-RU" sz="1700" dirty="0" smtClean="0"/>
              <a:t>»</a:t>
            </a:r>
            <a:endParaRPr lang="ru-RU" sz="1700" dirty="0"/>
          </a:p>
        </p:txBody>
      </p:sp>
      <p:sp>
        <p:nvSpPr>
          <p:cNvPr id="7" name="TextBox 6"/>
          <p:cNvSpPr txBox="1"/>
          <p:nvPr/>
        </p:nvSpPr>
        <p:spPr>
          <a:xfrm>
            <a:off x="2686472" y="2564904"/>
            <a:ext cx="5904656" cy="8771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700" dirty="0" smtClean="0"/>
              <a:t>Безусловное исполнение социально значимых расходных обязательств, в том числе выполнение задач, поставленных майскими указами Президента РФ</a:t>
            </a:r>
            <a:endParaRPr lang="ru-RU" sz="1700" dirty="0"/>
          </a:p>
        </p:txBody>
      </p:sp>
      <p:sp>
        <p:nvSpPr>
          <p:cNvPr id="8" name="TextBox 7"/>
          <p:cNvSpPr txBox="1"/>
          <p:nvPr/>
        </p:nvSpPr>
        <p:spPr>
          <a:xfrm>
            <a:off x="2671614" y="3573016"/>
            <a:ext cx="5904656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dirty="0" smtClean="0"/>
              <a:t>Оптимизация неэффективных расходов, в том числе консолидация расходов на реализацию приоритетных проектов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732584" y="4653136"/>
            <a:ext cx="5904656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dirty="0" smtClean="0"/>
              <a:t>Поддержка </a:t>
            </a:r>
            <a:r>
              <a:rPr lang="ru-RU" dirty="0" err="1" smtClean="0"/>
              <a:t>сельхозтоваропроизводителей</a:t>
            </a:r>
            <a:r>
              <a:rPr lang="ru-RU" dirty="0" smtClean="0"/>
              <a:t>, субъектов малого и среднего предпринимательства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750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1" y="188640"/>
            <a:ext cx="6012160" cy="863873"/>
          </a:xfrm>
        </p:spPr>
        <p:txBody>
          <a:bodyPr/>
          <a:lstStyle/>
          <a:p>
            <a:r>
              <a:rPr lang="ru-RU" sz="1600" dirty="0" smtClean="0">
                <a:solidFill>
                  <a:srgbClr val="0066FF"/>
                </a:solidFill>
              </a:rPr>
              <a:t>Доходная часть бюджета МО МР «Койгородский» спрогнозирована с учетом изменений, вносимых в нормативно-правовые акты Российской Федерации, Республики Коми и муниципального образования</a:t>
            </a:r>
            <a:endParaRPr lang="ru-RU" sz="1600" dirty="0">
              <a:solidFill>
                <a:srgbClr val="0066FF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3621255"/>
              </p:ext>
            </p:extLst>
          </p:nvPr>
        </p:nvGraphicFramePr>
        <p:xfrm>
          <a:off x="457200" y="1600201"/>
          <a:ext cx="8229600" cy="4277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1772816"/>
            <a:ext cx="7920880" cy="8771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700" dirty="0" smtClean="0"/>
              <a:t>Дифференцированный норматив отчислений от акцизов на нефтепродукты:</a:t>
            </a:r>
          </a:p>
          <a:p>
            <a:pPr lvl="0"/>
            <a:r>
              <a:rPr lang="ru-RU" sz="1700" dirty="0" smtClean="0"/>
              <a:t>2016-2018 г.г. -  0,1477 %</a:t>
            </a:r>
          </a:p>
          <a:p>
            <a:pPr lvl="0"/>
            <a:r>
              <a:rPr lang="ru-RU" sz="1700" dirty="0" smtClean="0"/>
              <a:t>2017-2019 г.г. - 0,1463 %</a:t>
            </a:r>
            <a:endParaRPr lang="ru-RU" sz="1700" dirty="0"/>
          </a:p>
        </p:txBody>
      </p:sp>
      <p:sp>
        <p:nvSpPr>
          <p:cNvPr id="8" name="TextBox 7"/>
          <p:cNvSpPr txBox="1"/>
          <p:nvPr/>
        </p:nvSpPr>
        <p:spPr>
          <a:xfrm>
            <a:off x="626418" y="2780928"/>
            <a:ext cx="7776864" cy="2862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dirty="0" smtClean="0"/>
              <a:t>Изменение размера акцизов на автомобильный и прямогонный бензин, дизельное топливо, моторные масла для дизельных и (или) карбюраторных (инжекторных)  двигателей и нормативов отчислений по ним, в том числе:</a:t>
            </a:r>
          </a:p>
          <a:p>
            <a:pPr lvl="0"/>
            <a:r>
              <a:rPr lang="ru-RU" dirty="0" smtClean="0"/>
              <a:t>- Норматива отчислений акцизов на нефтепродукты в бюджеты субъектов РФ с 88% (в 2016 году) до 61,7% в 2017 году, 57,4% в 2018 году, 60,2% в 2019 году (в соответствии с проектом Федерального закона «О внесении изменений в Бюджетный кодекс Российской Федерации и признании утратившими силу отдельных положений законодательных актов Российской Федерации»)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723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юджет_для_граждан 2015-20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Шрифты Мо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rtlCol="0">
        <a:spAutoFit/>
      </a:bodyPr>
      <a:lstStyle>
        <a:defPPr>
          <a:defRPr sz="1400" dirty="0" smtClean="0">
            <a:latin typeface="Tahoma" pitchFamily="34" charset="0"/>
            <a:cs typeface="Tahoma" pitchFamily="34" charset="0"/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Бюджет_для_граждан 2015-2017</Template>
  <TotalTime>12992</TotalTime>
  <Words>4915</Words>
  <Application>Microsoft Office PowerPoint</Application>
  <PresentationFormat>Экран (4:3)</PresentationFormat>
  <Paragraphs>1153</Paragraphs>
  <Slides>53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4" baseType="lpstr">
      <vt:lpstr>Бюджет_для_граждан 2015-2017</vt:lpstr>
      <vt:lpstr>«Бюджет для граждан»  по бюджету  МР «Койгородский»  на 2017 год и плановый период 2018 и 2019 годов</vt:lpstr>
      <vt:lpstr>Экономико – географическое положение МО МР «Койгородский»</vt:lpstr>
      <vt:lpstr>Краткий словарь используемых терминов и понятий</vt:lpstr>
      <vt:lpstr>Краткий словарь используемых терминов и понятий</vt:lpstr>
      <vt:lpstr>Бюджет на 2017 год и на плановый период 2018 и 2019 годов разработан на основе:</vt:lpstr>
      <vt:lpstr>Показатели социально-экономического развития МО МР «Койгородский»</vt:lpstr>
      <vt:lpstr>Показатели социально-экономического развития МО МР «Койгородский»</vt:lpstr>
      <vt:lpstr>Основные параметры  бюджета сформированы исходя из следующих приоритетов</vt:lpstr>
      <vt:lpstr>Доходная часть бюджета МО МР «Койгородский» спрогнозирована с учетом изменений, вносимых в нормативно-правовые акты Российской Федерации, Республики Коми и муниципального образования</vt:lpstr>
      <vt:lpstr>Основные характеристики бюджета</vt:lpstr>
      <vt:lpstr>Презентация PowerPoint</vt:lpstr>
      <vt:lpstr>Муниципальный долг</vt:lpstr>
      <vt:lpstr>Динамика доходов и расходов бюджета</vt:lpstr>
      <vt:lpstr>Структура доходов бюджета МО МР «Койгородский» в 2013-2019 годах.</vt:lpstr>
      <vt:lpstr>Презентация PowerPoint</vt:lpstr>
      <vt:lpstr>Презентация PowerPoint</vt:lpstr>
      <vt:lpstr>Структура налоговых и неналоговых доходов бюджета МО МР «Койгородский» в 2013-2019 годах</vt:lpstr>
      <vt:lpstr>Презентация PowerPoint</vt:lpstr>
      <vt:lpstr>Структура налоговых и неналоговых доходов в 2017-2019 годах</vt:lpstr>
      <vt:lpstr>Налог на доходы физических лиц в 2015-2019 годах </vt:lpstr>
      <vt:lpstr>Налог на совокупный доход в 2015-2019 годах.</vt:lpstr>
      <vt:lpstr>Доходы от использования имущества, находящегося в муниципальной собственности в 2015-2019 годах</vt:lpstr>
      <vt:lpstr>Муниципальный дорожный фонд МО МР «Койгородский»</vt:lpstr>
      <vt:lpstr>Информация об основных (крупных) налогоплательщиках на территории МО МР «Койгородский»</vt:lpstr>
      <vt:lpstr>Особенности формирования расходной части бюджета МО МР «Койгородский» на 2017 год</vt:lpstr>
      <vt:lpstr>Динамика расходов МО МР Койгородский» по отраслям (в процентах)</vt:lpstr>
      <vt:lpstr>Структура расходов бюджета</vt:lpstr>
      <vt:lpstr>  Сеть муниципальных учреждений</vt:lpstr>
      <vt:lpstr>Исполнение «майских» Указов Президента РФ</vt:lpstr>
      <vt:lpstr>Майские указы Президента Российской Федерации</vt:lpstr>
      <vt:lpstr>Социально – значимые расходы бюджета МО МР «Койгородский»</vt:lpstr>
      <vt:lpstr>Презентация PowerPoint</vt:lpstr>
      <vt:lpstr>Презентация PowerPoint</vt:lpstr>
      <vt:lpstr>Бюджетные инвестиции на 2017 год</vt:lpstr>
      <vt:lpstr>Объем межбюджетных трансфертов, предоставленных бюджетам поселений</vt:lpstr>
      <vt:lpstr>Муниципальные программы МО МР «Койгородский»</vt:lpstr>
      <vt:lpstr>Программные расходы бюджета на 2017 год</vt:lpstr>
      <vt:lpstr>Муниципальное управление МО МР"Койгородский" на 2014-2020 годы</vt:lpstr>
      <vt:lpstr>Развитие экономики в МО МР "Койгородский" на 2014-2020 годы</vt:lpstr>
      <vt:lpstr>Развитие транспортной системы в МО МР "Койгородский" на 2014-2020 годы</vt:lpstr>
      <vt:lpstr>Строительство, обеспечение жильем и услугами жилищно-коммунального хозяйства в МО МР "Койгородский" на 2014-2020 годы</vt:lpstr>
      <vt:lpstr>Развитие образования на территории МО МР "Койгородский" на 2014-2020 годы</vt:lpstr>
      <vt:lpstr>Развитие и сохранение культуры в МО МР «Койгородский» на 2014-2020 годы</vt:lpstr>
      <vt:lpstr>Развитие физической культуры и спорта в  МО МР «Койгородский» на 2014-2020 годы</vt:lpstr>
      <vt:lpstr>Развитие здоровьесберегающей деятельности на территории МО МР «Койгородский» на 2015-2020 годы</vt:lpstr>
      <vt:lpstr>Муниципальная программа "Безопасность жизнедеятельности населения МО МР «Койгородский» на 2014-2020 годы</vt:lpstr>
      <vt:lpstr>Непрограммные расходы бюджета на 2017 год</vt:lpstr>
      <vt:lpstr>Проект «Народный бюджет»</vt:lpstr>
      <vt:lpstr>Этапы реализации проекта  «Народный бюджет»</vt:lpstr>
      <vt:lpstr>Перечень одобренных народных проектов на 2017 год</vt:lpstr>
      <vt:lpstr>Задачи и основные направления бюджетной политики на 2017 год и плановый период 2018 и 2019 годов:</vt:lpstr>
      <vt:lpstr>Оценка МО МР «Койгородский» по качеству управления муниципальными финансами</vt:lpstr>
      <vt:lpstr>Презентация PowerPoint</vt:lpstr>
    </vt:vector>
  </TitlesOfParts>
  <Company>Финансовое управление администрации МОГО "Ухта"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привет</dc:title>
  <dc:creator>Броткина О.В.</dc:creator>
  <cp:lastModifiedBy>Татьяна </cp:lastModifiedBy>
  <cp:revision>1390</cp:revision>
  <cp:lastPrinted>2017-05-17T06:48:36Z</cp:lastPrinted>
  <dcterms:created xsi:type="dcterms:W3CDTF">2013-11-20T11:05:04Z</dcterms:created>
  <dcterms:modified xsi:type="dcterms:W3CDTF">2016-12-30T09:35:56Z</dcterms:modified>
</cp:coreProperties>
</file>