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theme/themeOverride1.xml" ContentType="application/vnd.openxmlformats-officedocument.themeOverride+xml"/>
  <Override PartName="/ppt/charts/chart17.xml" ContentType="application/vnd.openxmlformats-officedocument.drawingml.chart+xml"/>
  <Override PartName="/ppt/drawings/drawing6.xml" ContentType="application/vnd.openxmlformats-officedocument.drawingml.chartshapes+xml"/>
  <Override PartName="/ppt/charts/chart18.xml" ContentType="application/vnd.openxmlformats-officedocument.drawingml.chart+xml"/>
  <Override PartName="/ppt/drawings/drawing7.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drawings/drawing8.xml" ContentType="application/vnd.openxmlformats-officedocument.drawingml.chartshapes+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drawings/drawing9.xml" ContentType="application/vnd.openxmlformats-officedocument.drawingml.chartshapes+xml"/>
  <Override PartName="/ppt/charts/chart63.xml" ContentType="application/vnd.openxmlformats-officedocument.drawingml.chart+xml"/>
  <Override PartName="/ppt/drawings/drawing10.xml" ContentType="application/vnd.openxmlformats-officedocument.drawingml.chartshapes+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theme/themeOverride2.xml" ContentType="application/vnd.openxmlformats-officedocument.themeOverride+xml"/>
  <Override PartName="/ppt/charts/chart70.xml" ContentType="application/vnd.openxmlformats-officedocument.drawingml.chart+xml"/>
  <Override PartName="/ppt/theme/themeOverride3.xml" ContentType="application/vnd.openxmlformats-officedocument.themeOverride+xml"/>
  <Override PartName="/ppt/charts/chart71.xml" ContentType="application/vnd.openxmlformats-officedocument.drawingml.chart+xml"/>
  <Override PartName="/ppt/theme/themeOverride4.xml" ContentType="application/vnd.openxmlformats-officedocument.themeOverrid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drawings/drawing1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drawings/drawing12.xml" ContentType="application/vnd.openxmlformats-officedocument.drawingml.chartshapes+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drawings/drawing13.xml" ContentType="application/vnd.openxmlformats-officedocument.drawingml.chartshapes+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drawings/drawing14.xml" ContentType="application/vnd.openxmlformats-officedocument.drawingml.chartshapes+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drawings/drawing15.xml" ContentType="application/vnd.openxmlformats-officedocument.drawingml.chartshapes+xml"/>
  <Override PartName="/ppt/charts/chart93.xml" ContentType="application/vnd.openxmlformats-officedocument.drawingml.chart+xml"/>
  <Override PartName="/ppt/charts/chart9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48" r:id="rId1"/>
  </p:sldMasterIdLst>
  <p:notesMasterIdLst>
    <p:notesMasterId r:id="rId119"/>
  </p:notesMasterIdLst>
  <p:sldIdLst>
    <p:sldId id="754" r:id="rId2"/>
    <p:sldId id="799" r:id="rId3"/>
    <p:sldId id="696" r:id="rId4"/>
    <p:sldId id="834" r:id="rId5"/>
    <p:sldId id="697" r:id="rId6"/>
    <p:sldId id="698" r:id="rId7"/>
    <p:sldId id="715" r:id="rId8"/>
    <p:sldId id="702" r:id="rId9"/>
    <p:sldId id="703" r:id="rId10"/>
    <p:sldId id="699" r:id="rId11"/>
    <p:sldId id="700" r:id="rId12"/>
    <p:sldId id="716" r:id="rId13"/>
    <p:sldId id="720" r:id="rId14"/>
    <p:sldId id="717" r:id="rId15"/>
    <p:sldId id="718" r:id="rId16"/>
    <p:sldId id="719" r:id="rId17"/>
    <p:sldId id="809" r:id="rId18"/>
    <p:sldId id="810" r:id="rId19"/>
    <p:sldId id="704" r:id="rId20"/>
    <p:sldId id="707" r:id="rId21"/>
    <p:sldId id="708" r:id="rId22"/>
    <p:sldId id="709" r:id="rId23"/>
    <p:sldId id="710" r:id="rId24"/>
    <p:sldId id="824" r:id="rId25"/>
    <p:sldId id="711" r:id="rId26"/>
    <p:sldId id="713" r:id="rId27"/>
    <p:sldId id="714" r:id="rId28"/>
    <p:sldId id="815" r:id="rId29"/>
    <p:sldId id="817" r:id="rId30"/>
    <p:sldId id="722" r:id="rId31"/>
    <p:sldId id="818" r:id="rId32"/>
    <p:sldId id="819" r:id="rId33"/>
    <p:sldId id="800" r:id="rId34"/>
    <p:sldId id="811" r:id="rId35"/>
    <p:sldId id="813" r:id="rId36"/>
    <p:sldId id="814" r:id="rId37"/>
    <p:sldId id="793" r:id="rId38"/>
    <p:sldId id="794" r:id="rId39"/>
    <p:sldId id="795" r:id="rId40"/>
    <p:sldId id="796" r:id="rId41"/>
    <p:sldId id="797" r:id="rId42"/>
    <p:sldId id="798" r:id="rId43"/>
    <p:sldId id="786" r:id="rId44"/>
    <p:sldId id="787" r:id="rId45"/>
    <p:sldId id="788" r:id="rId46"/>
    <p:sldId id="789" r:id="rId47"/>
    <p:sldId id="779" r:id="rId48"/>
    <p:sldId id="780" r:id="rId49"/>
    <p:sldId id="781" r:id="rId50"/>
    <p:sldId id="782" r:id="rId51"/>
    <p:sldId id="783" r:id="rId52"/>
    <p:sldId id="784" r:id="rId53"/>
    <p:sldId id="785" r:id="rId54"/>
    <p:sldId id="790" r:id="rId55"/>
    <p:sldId id="791" r:id="rId56"/>
    <p:sldId id="792" r:id="rId57"/>
    <p:sldId id="775" r:id="rId58"/>
    <p:sldId id="776" r:id="rId59"/>
    <p:sldId id="778" r:id="rId60"/>
    <p:sldId id="768" r:id="rId61"/>
    <p:sldId id="769" r:id="rId62"/>
    <p:sldId id="771" r:id="rId63"/>
    <p:sldId id="772" r:id="rId64"/>
    <p:sldId id="773" r:id="rId65"/>
    <p:sldId id="774" r:id="rId66"/>
    <p:sldId id="762" r:id="rId67"/>
    <p:sldId id="763" r:id="rId68"/>
    <p:sldId id="764" r:id="rId69"/>
    <p:sldId id="765" r:id="rId70"/>
    <p:sldId id="766" r:id="rId71"/>
    <p:sldId id="767" r:id="rId72"/>
    <p:sldId id="723" r:id="rId73"/>
    <p:sldId id="724" r:id="rId74"/>
    <p:sldId id="726" r:id="rId75"/>
    <p:sldId id="727" r:id="rId76"/>
    <p:sldId id="730" r:id="rId77"/>
    <p:sldId id="731" r:id="rId78"/>
    <p:sldId id="732" r:id="rId79"/>
    <p:sldId id="733" r:id="rId80"/>
    <p:sldId id="734" r:id="rId81"/>
    <p:sldId id="735" r:id="rId82"/>
    <p:sldId id="736" r:id="rId83"/>
    <p:sldId id="737" r:id="rId84"/>
    <p:sldId id="738" r:id="rId85"/>
    <p:sldId id="739" r:id="rId86"/>
    <p:sldId id="740" r:id="rId87"/>
    <p:sldId id="741" r:id="rId88"/>
    <p:sldId id="742" r:id="rId89"/>
    <p:sldId id="743" r:id="rId90"/>
    <p:sldId id="744" r:id="rId91"/>
    <p:sldId id="745" r:id="rId92"/>
    <p:sldId id="746" r:id="rId93"/>
    <p:sldId id="747" r:id="rId94"/>
    <p:sldId id="748" r:id="rId95"/>
    <p:sldId id="749" r:id="rId96"/>
    <p:sldId id="750" r:id="rId97"/>
    <p:sldId id="751" r:id="rId98"/>
    <p:sldId id="752" r:id="rId99"/>
    <p:sldId id="753" r:id="rId100"/>
    <p:sldId id="758" r:id="rId101"/>
    <p:sldId id="755" r:id="rId102"/>
    <p:sldId id="756" r:id="rId103"/>
    <p:sldId id="757" r:id="rId104"/>
    <p:sldId id="759" r:id="rId105"/>
    <p:sldId id="760" r:id="rId106"/>
    <p:sldId id="761" r:id="rId107"/>
    <p:sldId id="827" r:id="rId108"/>
    <p:sldId id="828" r:id="rId109"/>
    <p:sldId id="829" r:id="rId110"/>
    <p:sldId id="830" r:id="rId111"/>
    <p:sldId id="831" r:id="rId112"/>
    <p:sldId id="832" r:id="rId113"/>
    <p:sldId id="820" r:id="rId114"/>
    <p:sldId id="823" r:id="rId115"/>
    <p:sldId id="826" r:id="rId116"/>
    <p:sldId id="821" r:id="rId117"/>
    <p:sldId id="680" r:id="rId118"/>
  </p:sldIdLst>
  <p:sldSz cx="9144000" cy="6858000" type="screen4x3"/>
  <p:notesSz cx="6794500" cy="9982200"/>
  <p:defaultTex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2C4"/>
    <a:srgbClr val="57D3FF"/>
    <a:srgbClr val="F8A764"/>
    <a:srgbClr val="FAC090"/>
    <a:srgbClr val="C55E5B"/>
    <a:srgbClr val="D5F4FF"/>
    <a:srgbClr val="FFFFFF"/>
    <a:srgbClr val="8BE1FF"/>
    <a:srgbClr val="D465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95" autoAdjust="0"/>
    <p:restoredTop sz="99527" autoAdjust="0"/>
  </p:normalViewPr>
  <p:slideViewPr>
    <p:cSldViewPr>
      <p:cViewPr>
        <p:scale>
          <a:sx n="84" d="100"/>
          <a:sy n="84" d="100"/>
        </p:scale>
        <p:origin x="-88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yp001\Desktop\&#1054;&#1090;&#1095;&#1077;&#1090;%20kz\6%20&#1076;&#1086;&#1083;&#1075;.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yp001\Desktop\&#1054;&#1090;&#1095;&#1077;&#1090;%20kz\6%20&#1076;&#1086;&#1083;&#1075;.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rk.local\documents\003_&#1052;&#1080;&#1085;&#1080;&#1089;&#1090;&#1077;&#1088;&#1089;&#1090;&#1074;&#1086;_&#1101;&#1082;&#1086;&#1085;&#1086;&#1084;&#1080;&#1082;&#1080;_&#1056;&#1050;\&#1054;&#1090;&#1076;&#1077;&#1083;_&#1075;&#1086;&#1089;&#1091;&#1076;&#1072;&#1088;&#1089;&#1090;&#1074;&#1077;&#1085;&#1085;&#1099;&#1093;_&#1087;&#1088;&#1086;&#1075;&#1088;&#1072;&#1084;&#1084;\!!!&#1043;&#1054;&#1057;&#1055;&#1056;&#1054;&#1043;&#1056;&#1040;&#1052;&#1052;&#1067;\!!!&#1043;&#1054;&#1044;&#1054;&#1042;&#1067;&#1045;%20&#1054;&#1058;&#1063;&#1045;&#1058;&#1067;\&#1043;&#1086;&#1076;&#1086;&#1074;&#1099;&#1077;%20&#1086;&#1090;&#1095;&#1077;&#1090;&#1099;%20&#1087;&#1086;%20&#1043;&#1055;%20&#1056;&#1050;%20&#1079;&#1072;%202015%20&#1075;&#1086;&#1076;\!!!%20&#1042;&#1099;&#1074;&#1086;&#1076;&#1099;%20&#1086;%20&#1088;&#1077;&#1072;&#1083;&#1080;&#1079;&#1072;&#1094;&#1080;&#1080;%20&#1043;&#1055;.xlsx" TargetMode="External"/><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rk.local\documents\003_&#1052;&#1080;&#1085;&#1080;&#1089;&#1090;&#1077;&#1088;&#1089;&#1090;&#1074;&#1086;_&#1101;&#1082;&#1086;&#1085;&#1086;&#1084;&#1080;&#1082;&#1080;_&#1056;&#1050;\&#1054;&#1090;&#1076;&#1077;&#1083;_&#1075;&#1086;&#1089;&#1091;&#1076;&#1072;&#1088;&#1089;&#1090;&#1074;&#1077;&#1085;&#1085;&#1099;&#1093;_&#1087;&#1088;&#1086;&#1075;&#1088;&#1072;&#1084;&#1084;\!!!&#1043;&#1054;&#1057;&#1055;&#1056;&#1054;&#1043;&#1056;&#1040;&#1052;&#1052;&#1067;\!!!&#1043;&#1054;&#1044;&#1054;&#1042;&#1067;&#1045;%20&#1054;&#1058;&#1063;&#1045;&#1058;&#1067;\&#1043;&#1086;&#1076;&#1086;&#1074;&#1099;&#1077;%20&#1086;&#1090;&#1095;&#1077;&#1090;&#1099;%20&#1087;&#1086;%20&#1043;&#1055;%20&#1056;&#1050;%20&#1079;&#1072;%202015%20&#1075;&#1086;&#1076;\!!!%20&#1042;&#1099;&#1074;&#1086;&#1076;&#1099;%20&#1086;%20&#1088;&#1077;&#1072;&#1083;&#1080;&#1079;&#1072;&#1094;&#1080;&#1080;%20&#1043;&#1055;.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rk.local\documents\003_&#1052;&#1080;&#1085;&#1080;&#1089;&#1090;&#1077;&#1088;&#1089;&#1090;&#1074;&#1086;_&#1101;&#1082;&#1086;&#1085;&#1086;&#1084;&#1080;&#1082;&#1080;_&#1056;&#1050;\&#1054;&#1090;&#1076;&#1077;&#1083;_&#1075;&#1086;&#1089;&#1091;&#1076;&#1072;&#1088;&#1089;&#1090;&#1074;&#1077;&#1085;&#1085;&#1099;&#1093;_&#1087;&#1088;&#1086;&#1075;&#1088;&#1072;&#1084;&#1084;\!!!&#1043;&#1054;&#1057;&#1055;&#1056;&#1054;&#1043;&#1056;&#1040;&#1052;&#1052;&#1067;\!!!&#1043;&#1054;&#1044;&#1054;&#1042;&#1067;&#1045;%20&#1054;&#1058;&#1063;&#1045;&#1058;&#1067;\&#1043;&#1086;&#1076;&#1086;&#1074;&#1099;&#1077;%20&#1086;&#1090;&#1095;&#1077;&#1090;&#1099;%20&#1087;&#1086;%20&#1043;&#1055;%20&#1056;&#1050;%20&#1079;&#1072;%202015%20&#1075;&#1086;&#1076;\!!!%20&#1042;&#1099;&#1074;&#1086;&#1076;&#1099;%20&#1086;%20&#1088;&#1077;&#1072;&#1083;&#1080;&#1079;&#1072;&#1094;&#1080;&#1080;%20&#1043;&#1055;.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8.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56.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7.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3.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4.xml"/></Relationships>
</file>

<file path=ppt/charts/_rels/chart72.xml.rels><?xml version="1.0" encoding="UTF-8" standalone="yes"?>
<Relationships xmlns="http://schemas.openxmlformats.org/package/2006/relationships"><Relationship Id="rId1" Type="http://schemas.openxmlformats.org/officeDocument/2006/relationships/oleObject" Target="file:///D:\&#1052;&#1086;&#1080;%20&#1076;&#1086;&#1082;&#1091;&#1084;&#1077;&#1085;&#1090;&#1099;\&#1040;&#1075;&#1088;&#1086;&#1087;&#1088;&#1086;&#1084;&#1099;&#1096;&#1083;&#1077;&#1085;&#1085;&#1099;&#1081;%20&#1082;&#1086;&#1084;&#1087;&#1083;&#1077;&#1082;&#1089;\2016%20&#1075;&#1086;&#1076;\&#1057;&#1083;&#1091;&#1078;&#1077;&#1073;&#1082;&#1080;\&#1054;&#1052;&#1041;&#1055;\&#1052;&#1072;&#1090;&#1077;&#1088;&#1080;&#1072;&#1083;&#1099;%20&#1087;&#1086;%20&#1089;&#1077;&#1083;&#1100;&#1089;&#1082;&#1086;&#1084;&#1091;%20&#1093;&#1086;&#1079;&#1103;&#1081;&#1089;&#1090;&#1074;&#1091;%20&#1076;&#1080;&#1072;&#1075;&#1088;&#1072;&#1084;&#1084;&#1099;.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D:\&#1052;&#1086;&#1080;%20&#1076;&#1086;&#1082;&#1091;&#1084;&#1077;&#1085;&#1090;&#1099;\&#1040;&#1075;&#1088;&#1086;&#1087;&#1088;&#1086;&#1084;&#1099;&#1096;&#1083;&#1077;&#1085;&#1085;&#1099;&#1081;%20&#1082;&#1086;&#1084;&#1087;&#1083;&#1077;&#1082;&#1089;\2016%20&#1075;&#1086;&#1076;\&#1057;&#1083;&#1091;&#1078;&#1077;&#1073;&#1082;&#1080;\&#1054;&#1052;&#1041;&#1055;\&#1052;&#1072;&#1090;&#1077;&#1088;&#1080;&#1072;&#1083;&#1099;%20&#1087;&#1086;%20&#1089;&#1077;&#1083;&#1100;&#1089;&#1082;&#1086;&#1084;&#1091;%20&#1093;&#1086;&#1079;&#1103;&#1081;&#1089;&#1090;&#1074;&#1091;%20&#1076;&#1080;&#1072;&#1075;&#1088;&#1072;&#1084;&#1084;&#1099;.xlsx" TargetMode="Externa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68.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75.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78.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81.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84.xlsx"/></Relationships>
</file>

<file path=ppt/charts/_rels/chart9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1468864344558308"/>
          <c:y val="9.0682264260200054E-2"/>
          <c:w val="0.74361162676347692"/>
          <c:h val="0.83024571343924747"/>
        </c:manualLayout>
      </c:layout>
      <c:barChart>
        <c:barDir val="bar"/>
        <c:grouping val="clustered"/>
        <c:varyColors val="0"/>
        <c:ser>
          <c:idx val="0"/>
          <c:order val="0"/>
          <c:tx>
            <c:strRef>
              <c:f>Лист1!$B$1</c:f>
              <c:strCache>
                <c:ptCount val="1"/>
                <c:pt idx="0">
                  <c:v>Фактическое значение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Валовый региональный
продукт за 2014 год,
млн. руб.</c:v>
                </c:pt>
                <c:pt idx="1">
                  <c:v>Фонд оплаты труда,  
млн. руб.  </c:v>
                </c:pt>
                <c:pt idx="2">
                  <c:v>Прибыль организаций,
млн. руб.</c:v>
                </c:pt>
              </c:strCache>
            </c:strRef>
          </c:cat>
          <c:val>
            <c:numRef>
              <c:f>Лист1!$B$2:$B$4</c:f>
              <c:numCache>
                <c:formatCode>General</c:formatCode>
                <c:ptCount val="3"/>
                <c:pt idx="0">
                  <c:v>480862.7</c:v>
                </c:pt>
                <c:pt idx="1">
                  <c:v>170747.9</c:v>
                </c:pt>
                <c:pt idx="2">
                  <c:v>81806.100000000006</c:v>
                </c:pt>
              </c:numCache>
            </c:numRef>
          </c:val>
        </c:ser>
        <c:ser>
          <c:idx val="1"/>
          <c:order val="1"/>
          <c:tx>
            <c:strRef>
              <c:f>Лист1!$C$1</c:f>
              <c:strCache>
                <c:ptCount val="1"/>
                <c:pt idx="0">
                  <c:v>Прогнозируемое значение</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Валовый региональный
продукт за 2014 год,
млн. руб.</c:v>
                </c:pt>
                <c:pt idx="1">
                  <c:v>Фонд оплаты труда,  
млн. руб.  </c:v>
                </c:pt>
                <c:pt idx="2">
                  <c:v>Прибыль организаций,
млн. руб.</c:v>
                </c:pt>
              </c:strCache>
            </c:strRef>
          </c:cat>
          <c:val>
            <c:numRef>
              <c:f>Лист1!$C$2:$C$4</c:f>
              <c:numCache>
                <c:formatCode>General</c:formatCode>
                <c:ptCount val="3"/>
                <c:pt idx="0">
                  <c:v>495762.7</c:v>
                </c:pt>
                <c:pt idx="1">
                  <c:v>171585</c:v>
                </c:pt>
              </c:numCache>
            </c:numRef>
          </c:val>
        </c:ser>
        <c:dLbls>
          <c:showLegendKey val="0"/>
          <c:showVal val="0"/>
          <c:showCatName val="0"/>
          <c:showSerName val="0"/>
          <c:showPercent val="0"/>
          <c:showBubbleSize val="0"/>
        </c:dLbls>
        <c:gapWidth val="100"/>
        <c:axId val="40229504"/>
        <c:axId val="40227968"/>
      </c:barChart>
      <c:valAx>
        <c:axId val="40227968"/>
        <c:scaling>
          <c:orientation val="minMax"/>
        </c:scaling>
        <c:delete val="0"/>
        <c:axPos val="b"/>
        <c:majorGridlines/>
        <c:numFmt formatCode="General" sourceLinked="1"/>
        <c:majorTickMark val="out"/>
        <c:minorTickMark val="none"/>
        <c:tickLblPos val="nextTo"/>
        <c:txPr>
          <a:bodyPr/>
          <a:lstStyle/>
          <a:p>
            <a:pPr>
              <a:defRPr sz="1400"/>
            </a:pPr>
            <a:endParaRPr lang="ru-RU"/>
          </a:p>
        </c:txPr>
        <c:crossAx val="40229504"/>
        <c:crosses val="autoZero"/>
        <c:crossBetween val="between"/>
      </c:valAx>
      <c:catAx>
        <c:axId val="40229504"/>
        <c:scaling>
          <c:orientation val="minMax"/>
        </c:scaling>
        <c:delete val="0"/>
        <c:axPos val="l"/>
        <c:numFmt formatCode="General" sourceLinked="0"/>
        <c:majorTickMark val="out"/>
        <c:minorTickMark val="none"/>
        <c:tickLblPos val="low"/>
        <c:txPr>
          <a:bodyPr/>
          <a:lstStyle/>
          <a:p>
            <a:pPr indent="-457200">
              <a:defRPr sz="1200">
                <a:latin typeface="Times New Roman" panose="02020603050405020304" pitchFamily="18" charset="0"/>
                <a:cs typeface="Times New Roman" panose="02020603050405020304" pitchFamily="18" charset="0"/>
              </a:defRPr>
            </a:pPr>
            <a:endParaRPr lang="ru-RU"/>
          </a:p>
        </c:txPr>
        <c:crossAx val="4022796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69419618058310983"/>
          <c:y val="0.16924855571603156"/>
          <c:w val="0.25363575674131444"/>
          <c:h val="0.2413261553313999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indent="457200">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Лист1!$B$2:$B$4</c:f>
              <c:numCache>
                <c:formatCode>#,##0.00</c:formatCode>
                <c:ptCount val="3"/>
                <c:pt idx="0">
                  <c:v>7581.5087000000003</c:v>
                </c:pt>
                <c:pt idx="1">
                  <c:v>63619.913399999998</c:v>
                </c:pt>
                <c:pt idx="2">
                  <c:v>56038.404699999999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Лист1!$C$2:$C$4</c:f>
              <c:numCache>
                <c:formatCode>#,##0.00</c:formatCode>
                <c:ptCount val="3"/>
                <c:pt idx="0">
                  <c:v>7452.2951999999996</c:v>
                </c:pt>
                <c:pt idx="1">
                  <c:v>67587.936300000001</c:v>
                </c:pt>
                <c:pt idx="2">
                  <c:v>60097.089599999999</c:v>
                </c:pt>
              </c:numCache>
            </c:numRef>
          </c:val>
        </c:ser>
        <c:dLbls>
          <c:showLegendKey val="0"/>
          <c:showVal val="0"/>
          <c:showCatName val="0"/>
          <c:showSerName val="0"/>
          <c:showPercent val="0"/>
          <c:showBubbleSize val="0"/>
        </c:dLbls>
        <c:gapWidth val="100"/>
        <c:axId val="77547776"/>
        <c:axId val="77546240"/>
      </c:barChart>
      <c:valAx>
        <c:axId val="77546240"/>
        <c:scaling>
          <c:orientation val="minMax"/>
        </c:scaling>
        <c:delete val="0"/>
        <c:axPos val="b"/>
        <c:majorGridlines/>
        <c:numFmt formatCode="#,##0.00" sourceLinked="1"/>
        <c:majorTickMark val="out"/>
        <c:minorTickMark val="none"/>
        <c:tickLblPos val="nextTo"/>
        <c:txPr>
          <a:bodyPr/>
          <a:lstStyle/>
          <a:p>
            <a:pPr>
              <a:defRPr sz="1400"/>
            </a:pPr>
            <a:endParaRPr lang="ru-RU"/>
          </a:p>
        </c:txPr>
        <c:crossAx val="77547776"/>
        <c:crosses val="autoZero"/>
        <c:crossBetween val="between"/>
      </c:valAx>
      <c:catAx>
        <c:axId val="77547776"/>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7754624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1252552689803992"/>
          <c:y val="0.51860856456562299"/>
          <c:w val="0.12766493595200501"/>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Лист1!$B$2:$B$4</c:f>
              <c:numCache>
                <c:formatCode>#,##0.00</c:formatCode>
                <c:ptCount val="3"/>
                <c:pt idx="0">
                  <c:v>8665.2157000000007</c:v>
                </c:pt>
                <c:pt idx="1">
                  <c:v>76084.891799999998</c:v>
                </c:pt>
                <c:pt idx="2">
                  <c:v>67419.676099999997</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Лист1!$C$2:$C$4</c:f>
              <c:numCache>
                <c:formatCode>#,##0.00</c:formatCode>
                <c:ptCount val="3"/>
                <c:pt idx="0">
                  <c:v>10382.298000000001</c:v>
                </c:pt>
                <c:pt idx="1">
                  <c:v>82508.301699999996</c:v>
                </c:pt>
                <c:pt idx="2">
                  <c:v>72100.315300000002</c:v>
                </c:pt>
              </c:numCache>
            </c:numRef>
          </c:val>
        </c:ser>
        <c:dLbls>
          <c:showLegendKey val="0"/>
          <c:showVal val="0"/>
          <c:showCatName val="0"/>
          <c:showSerName val="0"/>
          <c:showPercent val="0"/>
          <c:showBubbleSize val="0"/>
        </c:dLbls>
        <c:gapWidth val="100"/>
        <c:axId val="80295040"/>
        <c:axId val="80293248"/>
      </c:barChart>
      <c:valAx>
        <c:axId val="80293248"/>
        <c:scaling>
          <c:orientation val="minMax"/>
        </c:scaling>
        <c:delete val="0"/>
        <c:axPos val="b"/>
        <c:majorGridlines/>
        <c:numFmt formatCode="#,##0.00" sourceLinked="1"/>
        <c:majorTickMark val="out"/>
        <c:minorTickMark val="none"/>
        <c:tickLblPos val="nextTo"/>
        <c:txPr>
          <a:bodyPr/>
          <a:lstStyle/>
          <a:p>
            <a:pPr>
              <a:defRPr sz="1400"/>
            </a:pPr>
            <a:endParaRPr lang="ru-RU"/>
          </a:p>
        </c:txPr>
        <c:crossAx val="80295040"/>
        <c:crosses val="autoZero"/>
        <c:crossBetween val="between"/>
      </c:valAx>
      <c:catAx>
        <c:axId val="80295040"/>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8029324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033556995290656"/>
          <c:y val="0.5248820212276607"/>
          <c:w val="0.13683476332097935"/>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2.8032937238651971E-2"/>
          <c:w val="0.82835031604158038"/>
          <c:h val="0.8827813458079125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800 группа</c:v>
                </c:pt>
                <c:pt idx="1">
                  <c:v>700 группа</c:v>
                </c:pt>
                <c:pt idx="2">
                  <c:v>600 группа</c:v>
                </c:pt>
                <c:pt idx="3">
                  <c:v>500 группа</c:v>
                </c:pt>
                <c:pt idx="4">
                  <c:v>400 группа</c:v>
                </c:pt>
                <c:pt idx="5">
                  <c:v>300 группа</c:v>
                </c:pt>
                <c:pt idx="6">
                  <c:v>200 группа</c:v>
                </c:pt>
                <c:pt idx="7">
                  <c:v>100 группа</c:v>
                </c:pt>
              </c:strCache>
            </c:strRef>
          </c:cat>
          <c:val>
            <c:numRef>
              <c:f>Лист1!$B$2:$B$9</c:f>
              <c:numCache>
                <c:formatCode>#,##0.00</c:formatCode>
                <c:ptCount val="8"/>
                <c:pt idx="0">
                  <c:v>3480.9452000000001</c:v>
                </c:pt>
                <c:pt idx="1">
                  <c:v>2035.1333999999999</c:v>
                </c:pt>
                <c:pt idx="2">
                  <c:v>14694.1191</c:v>
                </c:pt>
                <c:pt idx="3">
                  <c:v>20520.865600000001</c:v>
                </c:pt>
                <c:pt idx="4">
                  <c:v>2134.6612</c:v>
                </c:pt>
                <c:pt idx="5">
                  <c:v>13680.086799999999</c:v>
                </c:pt>
                <c:pt idx="6">
                  <c:v>3248.7294999999999</c:v>
                </c:pt>
                <c:pt idx="7">
                  <c:v>3825.3726000000001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800 группа</c:v>
                </c:pt>
                <c:pt idx="1">
                  <c:v>700 группа</c:v>
                </c:pt>
                <c:pt idx="2">
                  <c:v>600 группа</c:v>
                </c:pt>
                <c:pt idx="3">
                  <c:v>500 группа</c:v>
                </c:pt>
                <c:pt idx="4">
                  <c:v>400 группа</c:v>
                </c:pt>
                <c:pt idx="5">
                  <c:v>300 группа</c:v>
                </c:pt>
                <c:pt idx="6">
                  <c:v>200 группа</c:v>
                </c:pt>
                <c:pt idx="7">
                  <c:v>100 группа</c:v>
                </c:pt>
              </c:strCache>
            </c:strRef>
          </c:cat>
          <c:val>
            <c:numRef>
              <c:f>Лист1!$C$2:$C$9</c:f>
              <c:numCache>
                <c:formatCode>#,##0.00</c:formatCode>
                <c:ptCount val="8"/>
                <c:pt idx="0">
                  <c:v>4003.7505000000001</c:v>
                </c:pt>
                <c:pt idx="1">
                  <c:v>2273.0720999999999</c:v>
                </c:pt>
                <c:pt idx="2">
                  <c:v>15373.613799999999</c:v>
                </c:pt>
                <c:pt idx="3">
                  <c:v>21162.534100000001</c:v>
                </c:pt>
                <c:pt idx="4">
                  <c:v>2477.9540999999999</c:v>
                </c:pt>
                <c:pt idx="5">
                  <c:v>14071.573</c:v>
                </c:pt>
                <c:pt idx="6">
                  <c:v>4277.5982999999997</c:v>
                </c:pt>
                <c:pt idx="7">
                  <c:v>3947.8404</c:v>
                </c:pt>
              </c:numCache>
            </c:numRef>
          </c:val>
        </c:ser>
        <c:dLbls>
          <c:showLegendKey val="0"/>
          <c:showVal val="0"/>
          <c:showCatName val="0"/>
          <c:showSerName val="0"/>
          <c:showPercent val="0"/>
          <c:showBubbleSize val="0"/>
        </c:dLbls>
        <c:gapWidth val="46"/>
        <c:axId val="84195584"/>
        <c:axId val="84194048"/>
      </c:barChart>
      <c:valAx>
        <c:axId val="84194048"/>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84195584"/>
        <c:crosses val="autoZero"/>
        <c:crossBetween val="between"/>
      </c:valAx>
      <c:catAx>
        <c:axId val="84195584"/>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8419404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1252552689803992"/>
          <c:y val="0.12212934964288767"/>
          <c:w val="0.12766493595200501"/>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9.6968487519651536E-2"/>
          <c:w val="0.47425981950812596"/>
          <c:h val="0.75071129844020379"/>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0"/>
              <c:layout>
                <c:manualLayout>
                  <c:x val="7.8587672898468838E-2"/>
                  <c:y val="-2.396232990854897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6.3129491280007818E-2"/>
                  <c:y val="8.745622632492888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2098611331945711E-2"/>
                  <c:y val="0.1188649177869125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2698440168605921E-2"/>
                  <c:y val="-7.8619736695922683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0920088881870256E-2"/>
                  <c:y val="0.1299442423064104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3.7346586053324557E-3"/>
                  <c:y val="0.25082594989445617"/>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Содержание и обеспечение деятельности государственных органов Республики Коми, органов исполнительной власти Республики Коми и отдельных государственных учреждений Республики Коми</c:v>
                </c:pt>
                <c:pt idx="1">
                  <c:v>Подготовка и проведение выборов депутатов Государственного Совета Республики Коми</c:v>
                </c:pt>
                <c:pt idx="2">
                  <c:v>
</c:v>
                </c:pt>
              </c:strCache>
            </c:strRef>
          </c:cat>
          <c:val>
            <c:numRef>
              <c:f>Лист1!$B$2:$B$4</c:f>
              <c:numCache>
                <c:formatCode>General</c:formatCode>
                <c:ptCount val="3"/>
                <c:pt idx="0">
                  <c:v>28.4</c:v>
                </c:pt>
                <c:pt idx="1">
                  <c:v>79.2</c:v>
                </c:pt>
                <c:pt idx="2">
                  <c:v>1228</c:v>
                </c:pt>
              </c:numCache>
            </c:numRef>
          </c:val>
        </c:ser>
        <c:dLbls>
          <c:showLegendKey val="0"/>
          <c:showVal val="0"/>
          <c:showCatName val="0"/>
          <c:showSerName val="0"/>
          <c:showPercent val="0"/>
          <c:showBubbleSize val="0"/>
          <c:showLeaderLines val="1"/>
        </c:dLbls>
        <c:firstSliceAng val="28"/>
      </c:pieChart>
      <c:spPr>
        <a:noFill/>
        <a:ln>
          <a:noFill/>
        </a:ln>
        <a:effectLst/>
      </c:spPr>
    </c:plotArea>
    <c:legend>
      <c:legendPos val="r"/>
      <c:layout>
        <c:manualLayout>
          <c:xMode val="edge"/>
          <c:yMode val="edge"/>
          <c:x val="0.52019545935219202"/>
          <c:y val="0"/>
          <c:w val="0.47980454064780792"/>
          <c:h val="0.997046508721253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30"/>
      <c:depthPercent val="80"/>
      <c:rAngAx val="1"/>
    </c:view3D>
    <c:floor>
      <c:thickness val="0"/>
      <c:spPr>
        <a:solidFill>
          <a:schemeClr val="accent3">
            <a:lumMod val="20000"/>
            <a:lumOff val="80000"/>
          </a:schemeClr>
        </a:solidFill>
      </c:spPr>
    </c:floor>
    <c:sideWall>
      <c:thickness val="0"/>
      <c:spPr>
        <a:solidFill>
          <a:schemeClr val="accent3">
            <a:lumMod val="20000"/>
            <a:lumOff val="80000"/>
          </a:schemeClr>
        </a:solidFill>
        <a:effectLst>
          <a:outerShdw blurRad="50800" dist="50800" dir="5400000" algn="ctr" rotWithShape="0">
            <a:schemeClr val="accent1">
              <a:lumMod val="20000"/>
              <a:lumOff val="80000"/>
            </a:schemeClr>
          </a:outerShdw>
        </a:effectLst>
      </c:spPr>
    </c:sideWall>
    <c:backWall>
      <c:thickness val="0"/>
      <c:spPr>
        <a:solidFill>
          <a:schemeClr val="accent3">
            <a:lumMod val="20000"/>
            <a:lumOff val="80000"/>
          </a:schemeClr>
        </a:solidFill>
        <a:effectLst>
          <a:outerShdw blurRad="50800" dist="50800" dir="5400000" algn="ctr" rotWithShape="0">
            <a:schemeClr val="accent1">
              <a:lumMod val="20000"/>
              <a:lumOff val="80000"/>
            </a:schemeClr>
          </a:outerShdw>
        </a:effectLst>
      </c:spPr>
    </c:backWall>
    <c:plotArea>
      <c:layout>
        <c:manualLayout>
          <c:layoutTarget val="inner"/>
          <c:xMode val="edge"/>
          <c:yMode val="edge"/>
          <c:x val="0.25833033768464886"/>
          <c:y val="3.059599280635485E-2"/>
          <c:w val="0.74166966231535114"/>
          <c:h val="0.75528608800411057"/>
        </c:manualLayout>
      </c:layout>
      <c:bar3DChart>
        <c:barDir val="col"/>
        <c:grouping val="stacked"/>
        <c:varyColors val="0"/>
        <c:ser>
          <c:idx val="0"/>
          <c:order val="0"/>
          <c:tx>
            <c:strRef>
              <c:f>Лист2!$A$2</c:f>
              <c:strCache>
                <c:ptCount val="1"/>
                <c:pt idx="0">
                  <c:v>Бюджетные кредиты</c:v>
                </c:pt>
              </c:strCache>
            </c:strRef>
          </c:tx>
          <c:invertIfNegative val="0"/>
          <c:dLbls>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Лист2!$B$2:$E$2</c:f>
              <c:numCache>
                <c:formatCode>0.00</c:formatCode>
                <c:ptCount val="4"/>
                <c:pt idx="0">
                  <c:v>645.89300000000003</c:v>
                </c:pt>
                <c:pt idx="1">
                  <c:v>3125.0030000000002</c:v>
                </c:pt>
                <c:pt idx="2">
                  <c:v>8102.7258185000001</c:v>
                </c:pt>
                <c:pt idx="3">
                  <c:v>8102.7258185000001</c:v>
                </c:pt>
              </c:numCache>
            </c:numRef>
          </c:val>
        </c:ser>
        <c:ser>
          <c:idx val="1"/>
          <c:order val="1"/>
          <c:tx>
            <c:strRef>
              <c:f>Лист2!$A$3</c:f>
              <c:strCache>
                <c:ptCount val="1"/>
                <c:pt idx="0">
                  <c:v>Кредиты кредитных организаций</c:v>
                </c:pt>
              </c:strCache>
            </c:strRef>
          </c:tx>
          <c:invertIfNegative val="0"/>
          <c:dLbls>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Лист2!$B$3:$E$3</c:f>
              <c:numCache>
                <c:formatCode>0.00</c:formatCode>
                <c:ptCount val="4"/>
                <c:pt idx="0">
                  <c:v>13055</c:v>
                </c:pt>
                <c:pt idx="1">
                  <c:v>13055</c:v>
                </c:pt>
                <c:pt idx="2">
                  <c:v>5774.75</c:v>
                </c:pt>
                <c:pt idx="3">
                  <c:v>4280</c:v>
                </c:pt>
              </c:numCache>
            </c:numRef>
          </c:val>
        </c:ser>
        <c:ser>
          <c:idx val="2"/>
          <c:order val="2"/>
          <c:tx>
            <c:strRef>
              <c:f>Лист2!$A$4</c:f>
              <c:strCache>
                <c:ptCount val="1"/>
                <c:pt idx="0">
                  <c:v>Государственные гарантии</c:v>
                </c:pt>
              </c:strCache>
            </c:strRef>
          </c:tx>
          <c:invertIfNegative val="0"/>
          <c:dLbls>
            <c:spPr>
              <a:noFill/>
              <a:ln>
                <a:noFill/>
              </a:ln>
              <a:effectLst/>
            </c:spPr>
            <c:txPr>
              <a:bodyPr/>
              <a:lstStyle/>
              <a:p>
                <a:pPr>
                  <a:defRPr sz="1100" b="1" i="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Лист2!$B$4:$E$4</c:f>
              <c:numCache>
                <c:formatCode>0.00</c:formatCode>
                <c:ptCount val="4"/>
                <c:pt idx="0">
                  <c:v>674.24709999999993</c:v>
                </c:pt>
                <c:pt idx="1">
                  <c:v>700.27629999999999</c:v>
                </c:pt>
                <c:pt idx="2">
                  <c:v>662.36901</c:v>
                </c:pt>
                <c:pt idx="3">
                  <c:v>660.86088586999995</c:v>
                </c:pt>
              </c:numCache>
            </c:numRef>
          </c:val>
        </c:ser>
        <c:ser>
          <c:idx val="3"/>
          <c:order val="3"/>
          <c:tx>
            <c:strRef>
              <c:f>Лист2!$A$5</c:f>
              <c:strCache>
                <c:ptCount val="1"/>
                <c:pt idx="0">
                  <c:v>Ценные бумаги</c:v>
                </c:pt>
              </c:strCache>
            </c:strRef>
          </c:tx>
          <c:spPr>
            <a:effectLst>
              <a:innerShdw blurRad="63500" dist="50800" dir="16200000">
                <a:prstClr val="black">
                  <a:alpha val="50000"/>
                </a:prstClr>
              </a:innerShdw>
            </a:effectLst>
          </c:spPr>
          <c:invertIfNegative val="0"/>
          <c:dLbls>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Лист2!$B$5:$E$5</c:f>
              <c:numCache>
                <c:formatCode>0.00</c:formatCode>
                <c:ptCount val="4"/>
                <c:pt idx="0">
                  <c:v>11860</c:v>
                </c:pt>
                <c:pt idx="1">
                  <c:v>11860</c:v>
                </c:pt>
                <c:pt idx="2">
                  <c:v>20730</c:v>
                </c:pt>
                <c:pt idx="3">
                  <c:v>20730</c:v>
                </c:pt>
              </c:numCache>
            </c:numRef>
          </c:val>
        </c:ser>
        <c:dLbls>
          <c:showLegendKey val="0"/>
          <c:showVal val="1"/>
          <c:showCatName val="0"/>
          <c:showSerName val="0"/>
          <c:showPercent val="0"/>
          <c:showBubbleSize val="0"/>
        </c:dLbls>
        <c:gapWidth val="70"/>
        <c:gapDepth val="30"/>
        <c:shape val="box"/>
        <c:axId val="65287680"/>
        <c:axId val="65289216"/>
        <c:axId val="0"/>
      </c:bar3DChart>
      <c:catAx>
        <c:axId val="65287680"/>
        <c:scaling>
          <c:orientation val="minMax"/>
        </c:scaling>
        <c:delete val="0"/>
        <c:axPos val="b"/>
        <c:numFmt formatCode="General" sourceLinked="1"/>
        <c:majorTickMark val="none"/>
        <c:minorTickMark val="none"/>
        <c:tickLblPos val="nextTo"/>
        <c:crossAx val="65289216"/>
        <c:crosses val="autoZero"/>
        <c:auto val="1"/>
        <c:lblAlgn val="ctr"/>
        <c:lblOffset val="100"/>
        <c:noMultiLvlLbl val="0"/>
      </c:catAx>
      <c:valAx>
        <c:axId val="65289216"/>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65287680"/>
        <c:crosses val="autoZero"/>
        <c:crossBetween val="between"/>
      </c:valAx>
      <c:dTable>
        <c:showHorzBorder val="1"/>
        <c:showVertBorder val="1"/>
        <c:showOutline val="1"/>
        <c:showKeys val="1"/>
        <c:txPr>
          <a:bodyPr/>
          <a:lstStyle/>
          <a:p>
            <a:pPr rtl="0">
              <a:defRPr sz="1100"/>
            </a:pPr>
            <a:endParaRPr lang="ru-RU"/>
          </a:p>
        </c:txPr>
      </c:dTable>
      <c:spPr>
        <a:solidFill>
          <a:schemeClr val="accent3">
            <a:lumMod val="20000"/>
            <a:lumOff val="80000"/>
          </a:schemeClr>
        </a:solidFill>
        <a:ln>
          <a:solidFill>
            <a:schemeClr val="accent3"/>
          </a:solidFill>
        </a:ln>
      </c:spPr>
    </c:plotArea>
    <c:plotVisOnly val="1"/>
    <c:dispBlanksAs val="gap"/>
    <c:showDLblsOverMax val="0"/>
  </c:chart>
  <c:spPr>
    <a:solidFill>
      <a:schemeClr val="lt1"/>
    </a:solidFill>
    <a:ln w="9525" cap="flat" cmpd="sng" algn="ctr">
      <a:solidFill>
        <a:schemeClr val="accent3"/>
      </a:solidFill>
      <a:prstDash val="solid"/>
    </a:ln>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depthPercent val="80"/>
      <c:rAngAx val="1"/>
    </c:view3D>
    <c:floor>
      <c:thickness val="0"/>
      <c:spPr>
        <a:solidFill>
          <a:schemeClr val="accent3">
            <a:lumMod val="20000"/>
            <a:lumOff val="80000"/>
          </a:schemeClr>
        </a:solidFill>
      </c:spPr>
    </c:floor>
    <c:sideWall>
      <c:thickness val="0"/>
      <c:spPr>
        <a:solidFill>
          <a:schemeClr val="accent3">
            <a:lumMod val="20000"/>
            <a:lumOff val="80000"/>
          </a:schemeClr>
        </a:solidFill>
      </c:spPr>
    </c:sideWall>
    <c:backWall>
      <c:thickness val="0"/>
      <c:spPr>
        <a:solidFill>
          <a:schemeClr val="accent3">
            <a:lumMod val="20000"/>
            <a:lumOff val="80000"/>
          </a:schemeClr>
        </a:solidFill>
      </c:spPr>
    </c:backWall>
    <c:plotArea>
      <c:layout>
        <c:manualLayout>
          <c:layoutTarget val="inner"/>
          <c:xMode val="edge"/>
          <c:yMode val="edge"/>
          <c:x val="0.16092188906024404"/>
          <c:y val="5.2601959570629714E-2"/>
          <c:w val="0.76470632204028999"/>
          <c:h val="0.74765885622318229"/>
        </c:manualLayout>
      </c:layout>
      <c:bar3DChart>
        <c:barDir val="col"/>
        <c:grouping val="stacked"/>
        <c:varyColors val="0"/>
        <c:ser>
          <c:idx val="0"/>
          <c:order val="0"/>
          <c:tx>
            <c:strRef>
              <c:f>'[6 долг.xlsx]Лист2'!$A$2</c:f>
              <c:strCache>
                <c:ptCount val="1"/>
                <c:pt idx="0">
                  <c:v>Бюджетные кредиты</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долг.xlsx]Лист2'!$F$2:$H$2</c:f>
              <c:numCache>
                <c:formatCode>0.00</c:formatCode>
                <c:ptCount val="3"/>
                <c:pt idx="0">
                  <c:v>12814.555</c:v>
                </c:pt>
                <c:pt idx="1">
                  <c:v>7324.2120000000004</c:v>
                </c:pt>
                <c:pt idx="2">
                  <c:v>1949.3203999999998</c:v>
                </c:pt>
              </c:numCache>
            </c:numRef>
          </c:val>
        </c:ser>
        <c:ser>
          <c:idx val="1"/>
          <c:order val="1"/>
          <c:tx>
            <c:strRef>
              <c:f>'[6 долг.xlsx]Лист2'!$A$3</c:f>
              <c:strCache>
                <c:ptCount val="1"/>
                <c:pt idx="0">
                  <c:v>Кредиты кредитных организаций</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долг.xlsx]Лист2'!$F$3:$H$3</c:f>
              <c:numCache>
                <c:formatCode>0.00</c:formatCode>
                <c:ptCount val="3"/>
                <c:pt idx="0">
                  <c:v>10000</c:v>
                </c:pt>
                <c:pt idx="1">
                  <c:v>24725</c:v>
                </c:pt>
                <c:pt idx="2">
                  <c:v>32100</c:v>
                </c:pt>
              </c:numCache>
            </c:numRef>
          </c:val>
        </c:ser>
        <c:ser>
          <c:idx val="2"/>
          <c:order val="2"/>
          <c:tx>
            <c:strRef>
              <c:f>'[6 долг.xlsx]Лист2'!$A$4</c:f>
              <c:strCache>
                <c:ptCount val="1"/>
                <c:pt idx="0">
                  <c:v>Государственные гарантии</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долг.xlsx]Лист2'!$F$4:$H$4</c:f>
              <c:numCache>
                <c:formatCode>0.00</c:formatCode>
                <c:ptCount val="3"/>
                <c:pt idx="0">
                  <c:v>601.67600000000004</c:v>
                </c:pt>
                <c:pt idx="1">
                  <c:v>563.01059999999995</c:v>
                </c:pt>
                <c:pt idx="2">
                  <c:v>388.96040000000005</c:v>
                </c:pt>
              </c:numCache>
            </c:numRef>
          </c:val>
        </c:ser>
        <c:ser>
          <c:idx val="3"/>
          <c:order val="3"/>
          <c:tx>
            <c:strRef>
              <c:f>'[6 долг.xlsx]Лист2'!$A$5</c:f>
              <c:strCache>
                <c:ptCount val="1"/>
                <c:pt idx="0">
                  <c:v>Ценные бумаги</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долг.xlsx]Лист2'!$F$5:$H$5</c:f>
              <c:numCache>
                <c:formatCode>0.00</c:formatCode>
                <c:ptCount val="3"/>
                <c:pt idx="0">
                  <c:v>17035</c:v>
                </c:pt>
                <c:pt idx="1">
                  <c:v>16150</c:v>
                </c:pt>
                <c:pt idx="2">
                  <c:v>20950</c:v>
                </c:pt>
              </c:numCache>
            </c:numRef>
          </c:val>
        </c:ser>
        <c:dLbls>
          <c:showLegendKey val="0"/>
          <c:showVal val="0"/>
          <c:showCatName val="0"/>
          <c:showSerName val="0"/>
          <c:showPercent val="0"/>
          <c:showBubbleSize val="0"/>
        </c:dLbls>
        <c:gapWidth val="70"/>
        <c:gapDepth val="30"/>
        <c:shape val="box"/>
        <c:axId val="85500672"/>
        <c:axId val="85502208"/>
        <c:axId val="0"/>
      </c:bar3DChart>
      <c:dateAx>
        <c:axId val="85500672"/>
        <c:scaling>
          <c:orientation val="minMax"/>
        </c:scaling>
        <c:delete val="0"/>
        <c:axPos val="b"/>
        <c:numFmt formatCode="m/d/yyyy" sourceLinked="1"/>
        <c:majorTickMark val="out"/>
        <c:minorTickMark val="none"/>
        <c:tickLblPos val="nextTo"/>
        <c:txPr>
          <a:bodyPr/>
          <a:lstStyle/>
          <a:p>
            <a:pPr>
              <a:defRPr sz="1400"/>
            </a:pPr>
            <a:endParaRPr lang="ru-RU"/>
          </a:p>
        </c:txPr>
        <c:crossAx val="85502208"/>
        <c:crosses val="autoZero"/>
        <c:auto val="1"/>
        <c:lblOffset val="100"/>
        <c:baseTimeUnit val="years"/>
      </c:dateAx>
      <c:valAx>
        <c:axId val="85502208"/>
        <c:scaling>
          <c:orientation val="minMax"/>
        </c:scaling>
        <c:delete val="0"/>
        <c:axPos val="l"/>
        <c:majorGridlines/>
        <c:numFmt formatCode="0.00" sourceLinked="1"/>
        <c:majorTickMark val="out"/>
        <c:minorTickMark val="none"/>
        <c:tickLblPos val="nextTo"/>
        <c:txPr>
          <a:bodyPr/>
          <a:lstStyle/>
          <a:p>
            <a:pPr>
              <a:defRPr sz="1400"/>
            </a:pPr>
            <a:endParaRPr lang="ru-RU"/>
          </a:p>
        </c:txPr>
        <c:crossAx val="85500672"/>
        <c:crosses val="autoZero"/>
        <c:crossBetween val="between"/>
      </c:valAx>
    </c:plotArea>
    <c:legend>
      <c:legendPos val="r"/>
      <c:layout>
        <c:manualLayout>
          <c:xMode val="edge"/>
          <c:yMode val="edge"/>
          <c:x val="0.12650880132094561"/>
          <c:y val="0.863408194885253"/>
          <c:w val="0.81682295991736376"/>
          <c:h val="0.136591805114747"/>
        </c:manualLayout>
      </c:layout>
      <c:overlay val="0"/>
      <c:txPr>
        <a:bodyPr/>
        <a:lstStyle/>
        <a:p>
          <a:pPr>
            <a:defRPr sz="1400" b="0"/>
          </a:pPr>
          <a:endParaRPr lang="ru-RU"/>
        </a:p>
      </c:txPr>
    </c:legend>
    <c:plotVisOnly val="1"/>
    <c:dispBlanksAs val="gap"/>
    <c:showDLblsOverMax val="0"/>
  </c:chart>
  <c:spPr>
    <a:solidFill>
      <a:schemeClr val="accent3">
        <a:lumMod val="20000"/>
        <a:lumOff val="80000"/>
      </a:schemeClr>
    </a:solidFill>
    <a:ln w="9525" cap="flat" cmpd="sng" algn="ctr">
      <a:solidFill>
        <a:schemeClr val="accent3"/>
      </a:solidFill>
      <a:prstDash val="solid"/>
    </a:ln>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100"/>
      <c:rAngAx val="0"/>
      <c:perspective val="30"/>
    </c:view3D>
    <c:floor>
      <c:thickness val="0"/>
    </c:floor>
    <c:sideWall>
      <c:thickness val="0"/>
    </c:sideWall>
    <c:backWall>
      <c:thickness val="0"/>
    </c:backWall>
    <c:plotArea>
      <c:layout/>
      <c:pie3DChart>
        <c:varyColors val="1"/>
        <c:ser>
          <c:idx val="0"/>
          <c:order val="0"/>
          <c:explosion val="12"/>
          <c:dPt>
            <c:idx val="0"/>
            <c:bubble3D val="0"/>
            <c:spPr>
              <a:solidFill>
                <a:srgbClr val="F57E1B"/>
              </a:solidFill>
            </c:spPr>
          </c:dPt>
          <c:dPt>
            <c:idx val="1"/>
            <c:bubble3D val="0"/>
            <c:spPr>
              <a:solidFill>
                <a:srgbClr val="378EA6"/>
              </a:solidFill>
            </c:spPr>
          </c:dPt>
          <c:dPt>
            <c:idx val="2"/>
            <c:bubble3D val="0"/>
            <c:spPr>
              <a:solidFill>
                <a:srgbClr val="FFF259"/>
              </a:solidFill>
            </c:spPr>
          </c:dPt>
          <c:dPt>
            <c:idx val="3"/>
            <c:bubble3D val="0"/>
            <c:spPr>
              <a:solidFill>
                <a:srgbClr val="7030A0"/>
              </a:solidFill>
            </c:spPr>
          </c:dPt>
          <c:dLbls>
            <c:dLbl>
              <c:idx val="0"/>
              <c:layout>
                <c:manualLayout>
                  <c:x val="3.4045492230886307E-2"/>
                  <c:y val="-1.6279301484811277E-2"/>
                </c:manualLayout>
              </c:layout>
              <c:tx>
                <c:rich>
                  <a:bodyPr/>
                  <a:lstStyle/>
                  <a:p>
                    <a:r>
                      <a:rPr lang="ru-RU" sz="1050" dirty="0"/>
                      <a:t> "Развитие образования"
30,5%</a:t>
                    </a:r>
                    <a:endParaRPr lang="ru-RU" dirty="0"/>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1.7258998284045406E-2"/>
                  <c:y val="-8.2034352095408918E-3"/>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4417519674991069E-2"/>
                  <c:y val="-3.0899146055048798E-2"/>
                </c:manualLayout>
              </c:layout>
              <c:tx>
                <c:rich>
                  <a:bodyPr/>
                  <a:lstStyle/>
                  <a:p>
                    <a:r>
                      <a:rPr lang="ru-RU" sz="1050" dirty="0"/>
                      <a:t> "Развитие здравоохранения"
22,4%</a:t>
                    </a:r>
                    <a:endParaRPr lang="ru-RU" dirty="0"/>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1.7409402025144124E-2"/>
                  <c:y val="-2.9753869211336756E-2"/>
                </c:manualLayout>
              </c:layout>
              <c:tx>
                <c:rich>
                  <a:bodyPr/>
                  <a:lstStyle/>
                  <a:p>
                    <a:r>
                      <a:rPr lang="ru-RU" sz="1050" dirty="0"/>
                      <a:t>Другие программы
31%</a:t>
                    </a:r>
                    <a:endParaRPr lang="ru-RU" dirty="0"/>
                  </a:p>
                </c:rich>
              </c:tx>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050"/>
                </a:pPr>
                <a:endParaRPr lang="ru-RU"/>
              </a:p>
            </c:txPr>
            <c:showLegendKey val="0"/>
            <c:showVal val="0"/>
            <c:showCatName val="1"/>
            <c:showSerName val="0"/>
            <c:showPercent val="1"/>
            <c:showBubbleSize val="0"/>
            <c:showLeaderLines val="0"/>
            <c:extLst>
              <c:ext xmlns:c15="http://schemas.microsoft.com/office/drawing/2012/chart" uri="{CE6537A1-D6FC-4f65-9D91-7224C49458BB}"/>
            </c:extLst>
          </c:dLbls>
          <c:cat>
            <c:strRef>
              <c:f>'5'!$B$28:$B$31</c:f>
              <c:strCache>
                <c:ptCount val="4"/>
                <c:pt idx="0">
                  <c:v> "Развитие образования"</c:v>
                </c:pt>
                <c:pt idx="1">
                  <c:v>"Социальная защита населения"</c:v>
                </c:pt>
                <c:pt idx="2">
                  <c:v> "Развитие здравоохранения"</c:v>
                </c:pt>
                <c:pt idx="3">
                  <c:v>Другие программы</c:v>
                </c:pt>
              </c:strCache>
            </c:strRef>
          </c:cat>
          <c:val>
            <c:numRef>
              <c:f>'5'!$C$28:$C$31</c:f>
              <c:numCache>
                <c:formatCode>#,##0.00</c:formatCode>
                <c:ptCount val="4"/>
                <c:pt idx="0">
                  <c:v>18285813.300000001</c:v>
                </c:pt>
                <c:pt idx="1">
                  <c:v>9631321.2200000007</c:v>
                </c:pt>
                <c:pt idx="2">
                  <c:v>13165182.1</c:v>
                </c:pt>
                <c:pt idx="3">
                  <c:v>18556678.220000003</c:v>
                </c:pt>
              </c:numCache>
            </c:numRef>
          </c:val>
        </c:ser>
        <c:dLbls>
          <c:showLegendKey val="0"/>
          <c:showVal val="0"/>
          <c:showCatName val="1"/>
          <c:showSerName val="0"/>
          <c:showPercent val="1"/>
          <c:showBubbleSize val="0"/>
          <c:showLeaderLines val="0"/>
        </c:dLbls>
      </c:pie3DChart>
      <c:spPr>
        <a:ln>
          <a:noFill/>
        </a:ln>
      </c:spPr>
    </c:plotArea>
    <c:plotVisOnly val="1"/>
    <c:dispBlanksAs val="zero"/>
    <c:showDLblsOverMax val="0"/>
  </c:chart>
  <c:spPr>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c:spPr>
  <c:txPr>
    <a:bodyPr/>
    <a:lstStyle/>
    <a:p>
      <a:pPr>
        <a:defRPr>
          <a:solidFill>
            <a:sysClr val="windowText" lastClr="000000"/>
          </a:solidFill>
          <a:latin typeface="+mn-lt"/>
          <a:ea typeface="+mn-ea"/>
          <a:cs typeface="+mn-cs"/>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221379408233916"/>
          <c:y val="7.6033103790345516E-2"/>
          <c:w val="0.56147172512526844"/>
          <c:h val="0.88051592828731939"/>
        </c:manualLayout>
      </c:layout>
      <c:doughnutChart>
        <c:varyColors val="1"/>
        <c:ser>
          <c:idx val="0"/>
          <c:order val="0"/>
          <c:dPt>
            <c:idx val="0"/>
            <c:bubble3D val="0"/>
            <c:spPr>
              <a:solidFill>
                <a:schemeClr val="accent5">
                  <a:lumMod val="75000"/>
                </a:schemeClr>
              </a:solidFill>
            </c:spPr>
          </c:dPt>
          <c:dPt>
            <c:idx val="1"/>
            <c:bubble3D val="0"/>
            <c:spPr>
              <a:solidFill>
                <a:schemeClr val="accent6">
                  <a:lumMod val="75000"/>
                </a:schemeClr>
              </a:solidFill>
            </c:spPr>
          </c:dPt>
          <c:dLbls>
            <c:delete val="1"/>
          </c:dLbls>
          <c:cat>
            <c:strRef>
              <c:f>('1'!$A$3,'1'!$A$5:$A$6)</c:f>
              <c:strCache>
                <c:ptCount val="3"/>
                <c:pt idx="0">
                  <c:v>Республиканский бюджет Республики Коми</c:v>
                </c:pt>
                <c:pt idx="1">
                  <c:v>Государственные внебюджетные фонды</c:v>
                </c:pt>
                <c:pt idx="2">
                  <c:v>Иные источники</c:v>
                </c:pt>
              </c:strCache>
            </c:strRef>
          </c:cat>
          <c:val>
            <c:numRef>
              <c:f>('1'!$B$3,'1'!$B$5:$B$6)</c:f>
              <c:numCache>
                <c:formatCode>#,##0.00</c:formatCode>
                <c:ptCount val="3"/>
                <c:pt idx="0">
                  <c:v>51656501.32</c:v>
                </c:pt>
                <c:pt idx="1">
                  <c:v>14227596.300000001</c:v>
                </c:pt>
                <c:pt idx="2">
                  <c:v>2165123.79</c:v>
                </c:pt>
              </c:numCache>
            </c:numRef>
          </c:val>
        </c:ser>
        <c:dLbls>
          <c:showLegendKey val="0"/>
          <c:showVal val="0"/>
          <c:showCatName val="1"/>
          <c:showSerName val="0"/>
          <c:showPercent val="1"/>
          <c:showBubbleSize val="0"/>
          <c:showLeaderLines val="1"/>
        </c:dLbls>
        <c:firstSliceAng val="279"/>
        <c:holeSize val="50"/>
      </c:doughnutChart>
    </c:plotArea>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216307452609711"/>
          <c:y val="0.21925039712148389"/>
          <c:w val="0.52661646325629707"/>
          <c:h val="0.55063806679337501"/>
        </c:manualLayout>
      </c:layout>
      <c:pieChart>
        <c:varyColors val="1"/>
        <c:ser>
          <c:idx val="0"/>
          <c:order val="0"/>
          <c:dPt>
            <c:idx val="0"/>
            <c:bubble3D val="0"/>
            <c:spPr>
              <a:solidFill>
                <a:schemeClr val="accent5">
                  <a:lumMod val="75000"/>
                </a:schemeClr>
              </a:solidFill>
            </c:spPr>
          </c:dPt>
          <c:dLbls>
            <c:delete val="1"/>
          </c:dLbls>
          <c:cat>
            <c:strRef>
              <c:f>'1'!$A$3:$A$4</c:f>
              <c:strCache>
                <c:ptCount val="2"/>
                <c:pt idx="0">
                  <c:v>Республиканский бюджет Республики Коми</c:v>
                </c:pt>
                <c:pt idx="1">
                  <c:v>Федеральный бюджет</c:v>
                </c:pt>
              </c:strCache>
            </c:strRef>
          </c:cat>
          <c:val>
            <c:numRef>
              <c:f>'1'!$B$3:$B$4</c:f>
              <c:numCache>
                <c:formatCode>#,##0.00</c:formatCode>
                <c:ptCount val="2"/>
                <c:pt idx="0">
                  <c:v>55567226.300000004</c:v>
                </c:pt>
                <c:pt idx="1">
                  <c:v>4356050.9000000004</c:v>
                </c:pt>
              </c:numCache>
            </c:numRef>
          </c:val>
        </c:ser>
        <c:dLbls>
          <c:showLegendKey val="0"/>
          <c:showVal val="0"/>
          <c:showCatName val="1"/>
          <c:showSerName val="0"/>
          <c:showPercent val="1"/>
          <c:showBubbleSize val="0"/>
          <c:showLeaderLines val="1"/>
        </c:dLbls>
        <c:firstSliceAng val="83"/>
      </c:pieChart>
    </c:plotArea>
    <c:plotVisOnly val="1"/>
    <c:dispBlanksAs val="gap"/>
    <c:showDLblsOverMax val="0"/>
  </c:chart>
  <c:spPr>
    <a:ln>
      <a:noFill/>
    </a:ln>
  </c:sp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68024544068187E-3"/>
          <c:y val="9.1755966508771755E-2"/>
          <c:w val="0.37047056217698809"/>
          <c:h val="0.77834205290321279"/>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2.2782799586621667E-2"/>
                  <c:y val="-8.63648988496227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1172127560795015E-2"/>
                  <c:y val="-0.1457507246669562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5499026705302805E-2"/>
                  <c:y val="-0.1378712971286019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4.9524036839657976E-2"/>
                  <c:y val="-5.0161093211865349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Профилактика заболеваний и формирование здорового образа жизни. Развитие первичной медико-санитарной помощи</c:v>
                </c:pt>
                <c:pt idx="1">
                  <c:v>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c:v>
                </c:pt>
                <c:pt idx="2">
                  <c:v>Охрана здоровья матери и ребенка</c:v>
                </c:pt>
                <c:pt idx="3">
                  <c:v>Развитие медицинской реабилитации и санаторно-курортного лечения, в том числе детям</c:v>
                </c:pt>
                <c:pt idx="4">
                  <c:v>Оказание паллиативной помощи, в том числе детям</c:v>
                </c:pt>
                <c:pt idx="5">
                  <c:v>Кадровое обеспечение системы здравоохранения</c:v>
                </c:pt>
                <c:pt idx="6">
                  <c:v>Совершенствование системы лекарственного обеспечения, в том числе в амбулаторных условиях</c:v>
                </c:pt>
                <c:pt idx="7">
                  <c:v>Обеспечение реализации государственной программы</c:v>
                </c:pt>
              </c:strCache>
            </c:strRef>
          </c:cat>
          <c:val>
            <c:numRef>
              <c:f>Лист1!$B$2:$B$9</c:f>
              <c:numCache>
                <c:formatCode>General</c:formatCode>
                <c:ptCount val="8"/>
                <c:pt idx="0">
                  <c:v>793.8</c:v>
                </c:pt>
                <c:pt idx="1">
                  <c:v>2559</c:v>
                </c:pt>
                <c:pt idx="2">
                  <c:v>671.2</c:v>
                </c:pt>
                <c:pt idx="3">
                  <c:v>1225.3</c:v>
                </c:pt>
                <c:pt idx="4">
                  <c:v>198.2</c:v>
                </c:pt>
                <c:pt idx="5">
                  <c:v>66.8</c:v>
                </c:pt>
                <c:pt idx="6">
                  <c:v>1314.5</c:v>
                </c:pt>
                <c:pt idx="7">
                  <c:v>7233.4</c:v>
                </c:pt>
              </c:numCache>
            </c:numRef>
          </c:val>
        </c:ser>
        <c:dLbls>
          <c:showLegendKey val="0"/>
          <c:showVal val="0"/>
          <c:showCatName val="0"/>
          <c:showSerName val="0"/>
          <c:showPercent val="0"/>
          <c:showBubbleSize val="0"/>
          <c:showLeaderLines val="1"/>
        </c:dLbls>
        <c:firstSliceAng val="340"/>
      </c:pieChart>
      <c:spPr>
        <a:noFill/>
        <a:ln>
          <a:noFill/>
        </a:ln>
        <a:effectLst/>
      </c:spPr>
    </c:plotArea>
    <c:legend>
      <c:legendPos val="r"/>
      <c:layout>
        <c:manualLayout>
          <c:xMode val="edge"/>
          <c:yMode val="edge"/>
          <c:x val="0.44998507939289295"/>
          <c:y val="1.7243791093918853E-2"/>
          <c:w val="0.55001492060710711"/>
          <c:h val="0.964177717627334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1468864344558308"/>
          <c:y val="9.0682264260200054E-2"/>
          <c:w val="0.74361162676347692"/>
          <c:h val="0.83024571343924747"/>
        </c:manualLayout>
      </c:layout>
      <c:barChart>
        <c:barDir val="bar"/>
        <c:grouping val="clustered"/>
        <c:varyColors val="0"/>
        <c:ser>
          <c:idx val="0"/>
          <c:order val="0"/>
          <c:tx>
            <c:strRef>
              <c:f>Лист1!$B$1</c:f>
              <c:strCache>
                <c:ptCount val="1"/>
                <c:pt idx="0">
                  <c:v>Фактическое значение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Численность населения
(среднегодовая),
тыс. человек
</c:v>
                </c:pt>
                <c:pt idx="1">
                  <c:v>Индекс 
потребительских цен
</c:v>
                </c:pt>
              </c:strCache>
            </c:strRef>
          </c:cat>
          <c:val>
            <c:numRef>
              <c:f>Лист1!$B$2:$B$3</c:f>
              <c:numCache>
                <c:formatCode>0.0</c:formatCode>
                <c:ptCount val="2"/>
                <c:pt idx="0" formatCode="General">
                  <c:v>860.6</c:v>
                </c:pt>
                <c:pt idx="1">
                  <c:v>113.2</c:v>
                </c:pt>
              </c:numCache>
            </c:numRef>
          </c:val>
        </c:ser>
        <c:ser>
          <c:idx val="1"/>
          <c:order val="1"/>
          <c:tx>
            <c:strRef>
              <c:f>Лист1!$C$1</c:f>
              <c:strCache>
                <c:ptCount val="1"/>
                <c:pt idx="0">
                  <c:v>Прогнозируемое значение</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Численность населения
(среднегодовая),
тыс. человек
</c:v>
                </c:pt>
                <c:pt idx="1">
                  <c:v>Индекс 
потребительских цен
</c:v>
                </c:pt>
              </c:strCache>
            </c:strRef>
          </c:cat>
          <c:val>
            <c:numRef>
              <c:f>Лист1!$C$2:$C$3</c:f>
              <c:numCache>
                <c:formatCode>0.0</c:formatCode>
                <c:ptCount val="2"/>
                <c:pt idx="0" formatCode="General">
                  <c:v>860.4</c:v>
                </c:pt>
                <c:pt idx="1">
                  <c:v>115.4</c:v>
                </c:pt>
              </c:numCache>
            </c:numRef>
          </c:val>
        </c:ser>
        <c:dLbls>
          <c:showLegendKey val="0"/>
          <c:showVal val="0"/>
          <c:showCatName val="0"/>
          <c:showSerName val="0"/>
          <c:showPercent val="0"/>
          <c:showBubbleSize val="0"/>
        </c:dLbls>
        <c:gapWidth val="100"/>
        <c:axId val="41829888"/>
        <c:axId val="41828352"/>
      </c:barChart>
      <c:valAx>
        <c:axId val="41828352"/>
        <c:scaling>
          <c:orientation val="minMax"/>
        </c:scaling>
        <c:delete val="0"/>
        <c:axPos val="b"/>
        <c:majorGridlines/>
        <c:numFmt formatCode="General" sourceLinked="1"/>
        <c:majorTickMark val="out"/>
        <c:minorTickMark val="none"/>
        <c:tickLblPos val="nextTo"/>
        <c:txPr>
          <a:bodyPr/>
          <a:lstStyle/>
          <a:p>
            <a:pPr>
              <a:defRPr sz="1400"/>
            </a:pPr>
            <a:endParaRPr lang="ru-RU"/>
          </a:p>
        </c:txPr>
        <c:crossAx val="41829888"/>
        <c:crosses val="autoZero"/>
        <c:crossBetween val="between"/>
      </c:valAx>
      <c:catAx>
        <c:axId val="41829888"/>
        <c:scaling>
          <c:orientation val="minMax"/>
        </c:scaling>
        <c:delete val="0"/>
        <c:axPos val="l"/>
        <c:numFmt formatCode="General" sourceLinked="0"/>
        <c:majorTickMark val="out"/>
        <c:minorTickMark val="none"/>
        <c:tickLblPos val="low"/>
        <c:txPr>
          <a:bodyPr/>
          <a:lstStyle/>
          <a:p>
            <a:pPr indent="-457200">
              <a:defRPr sz="1200">
                <a:latin typeface="Times New Roman" panose="02020603050405020304" pitchFamily="18" charset="0"/>
                <a:cs typeface="Times New Roman" panose="02020603050405020304" pitchFamily="18" charset="0"/>
              </a:defRPr>
            </a:pPr>
            <a:endParaRPr lang="ru-RU"/>
          </a:p>
        </c:txPr>
        <c:crossAx val="4182835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68632259035670262"/>
          <c:y val="3.207258580464236E-2"/>
          <c:w val="0.26150947743039993"/>
          <c:h val="0.35634989832047648"/>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indent="457200">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542912024291135"/>
          <c:y val="4.7249272044708212E-4"/>
          <c:w val="0.49610896065422028"/>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Смертность от дорожно-транспортных происшествий, случаев на 100 тыс. человек населения</c:v>
                </c:pt>
                <c:pt idx="1">
                  <c:v>Смертность от туберкулёза, случаев на 100 тыс. человек населения</c:v>
                </c:pt>
                <c:pt idx="2">
                  <c:v>Смертность от всех причин (коэффициент смертности), количество умерших на 1 тыс. человек населения</c:v>
                </c:pt>
                <c:pt idx="3">
                  <c:v>Младенческая смертность, случаев на 1000 родившихся живыми</c:v>
                </c:pt>
              </c:strCache>
            </c:strRef>
          </c:cat>
          <c:val>
            <c:numRef>
              <c:f>Лист1!$B$2:$B$5</c:f>
              <c:numCache>
                <c:formatCode>General</c:formatCode>
                <c:ptCount val="4"/>
                <c:pt idx="0">
                  <c:v>14.9</c:v>
                </c:pt>
                <c:pt idx="1">
                  <c:v>10.8</c:v>
                </c:pt>
                <c:pt idx="2">
                  <c:v>12.3</c:v>
                </c:pt>
                <c:pt idx="3">
                  <c:v>4.3</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Смертность от дорожно-транспортных происшествий, случаев на 100 тыс. человек населения</c:v>
                </c:pt>
                <c:pt idx="1">
                  <c:v>Смертность от туберкулёза, случаев на 100 тыс. человек населения</c:v>
                </c:pt>
                <c:pt idx="2">
                  <c:v>Смертность от всех причин (коэффициент смертности), количество умерших на 1 тыс. человек населения</c:v>
                </c:pt>
                <c:pt idx="3">
                  <c:v>Младенческая смертность, случаев на 1000 родившихся живыми</c:v>
                </c:pt>
              </c:strCache>
            </c:strRef>
          </c:cat>
          <c:val>
            <c:numRef>
              <c:f>Лист1!$C$2:$C$5</c:f>
              <c:numCache>
                <c:formatCode>General</c:formatCode>
                <c:ptCount val="4"/>
                <c:pt idx="0">
                  <c:v>12.3</c:v>
                </c:pt>
                <c:pt idx="1">
                  <c:v>12.9</c:v>
                </c:pt>
                <c:pt idx="2">
                  <c:v>11.9</c:v>
                </c:pt>
                <c:pt idx="3">
                  <c:v>5.8</c:v>
                </c:pt>
              </c:numCache>
            </c:numRef>
          </c:val>
        </c:ser>
        <c:dLbls>
          <c:showLegendKey val="0"/>
          <c:showVal val="0"/>
          <c:showCatName val="0"/>
          <c:showSerName val="0"/>
          <c:showPercent val="0"/>
          <c:showBubbleSize val="0"/>
        </c:dLbls>
        <c:gapWidth val="100"/>
        <c:axId val="87428096"/>
        <c:axId val="87426560"/>
      </c:barChart>
      <c:valAx>
        <c:axId val="87426560"/>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7428096"/>
        <c:crosses val="autoZero"/>
        <c:crossBetween val="between"/>
      </c:valAx>
      <c:catAx>
        <c:axId val="8742809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8742656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901559548939006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13449.8</c:v>
                </c:pt>
                <c:pt idx="1">
                  <c:v>14062.2</c:v>
                </c:pt>
              </c:numCache>
            </c:numRef>
          </c:val>
        </c:ser>
        <c:dLbls>
          <c:showLegendKey val="0"/>
          <c:showVal val="0"/>
          <c:showCatName val="0"/>
          <c:showSerName val="0"/>
          <c:showPercent val="0"/>
          <c:showBubbleSize val="0"/>
        </c:dLbls>
        <c:gapWidth val="39"/>
        <c:gapDepth val="500"/>
        <c:shape val="cylinder"/>
        <c:axId val="87466752"/>
        <c:axId val="87468288"/>
        <c:axId val="0"/>
      </c:bar3DChart>
      <c:catAx>
        <c:axId val="8746675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87468288"/>
        <c:crosses val="autoZero"/>
        <c:auto val="1"/>
        <c:lblAlgn val="ctr"/>
        <c:lblOffset val="100"/>
        <c:noMultiLvlLbl val="0"/>
      </c:catAx>
      <c:valAx>
        <c:axId val="87468288"/>
        <c:scaling>
          <c:orientation val="minMax"/>
          <c:min val="0"/>
        </c:scaling>
        <c:delete val="0"/>
        <c:axPos val="b"/>
        <c:numFmt formatCode="General" sourceLinked="1"/>
        <c:majorTickMark val="out"/>
        <c:minorTickMark val="none"/>
        <c:tickLblPos val="none"/>
        <c:crossAx val="87466752"/>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55435625766108"/>
          <c:y val="4.7249272044708212E-4"/>
          <c:w val="0.49134835211463201"/>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Смертность от болезней системы кровообращения, случаев на 100 тыс. человек населения</c:v>
                </c:pt>
                <c:pt idx="1">
                  <c:v>Смертность от новообразований (в  том числе злокачественных), случаев на 100 тыс. человек населения</c:v>
                </c:pt>
              </c:strCache>
            </c:strRef>
          </c:cat>
          <c:val>
            <c:numRef>
              <c:f>Лист1!$B$2:$B$3</c:f>
              <c:numCache>
                <c:formatCode>General</c:formatCode>
                <c:ptCount val="2"/>
                <c:pt idx="0">
                  <c:v>575.9</c:v>
                </c:pt>
                <c:pt idx="1">
                  <c:v>205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Смертность от болезней системы кровообращения, случаев на 100 тыс. человек населения</c:v>
                </c:pt>
                <c:pt idx="1">
                  <c:v>Смертность от новообразований (в  том числе злокачественных), случаев на 100 тыс. человек населения</c:v>
                </c:pt>
              </c:strCache>
            </c:strRef>
          </c:cat>
          <c:val>
            <c:numRef>
              <c:f>Лист1!$C$2:$C$3</c:f>
              <c:numCache>
                <c:formatCode>General</c:formatCode>
                <c:ptCount val="2"/>
                <c:pt idx="0">
                  <c:v>509</c:v>
                </c:pt>
                <c:pt idx="1">
                  <c:v>189.4</c:v>
                </c:pt>
              </c:numCache>
            </c:numRef>
          </c:val>
        </c:ser>
        <c:dLbls>
          <c:showLegendKey val="0"/>
          <c:showVal val="0"/>
          <c:showCatName val="0"/>
          <c:showSerName val="0"/>
          <c:showPercent val="0"/>
          <c:showBubbleSize val="0"/>
        </c:dLbls>
        <c:gapWidth val="100"/>
        <c:axId val="87634688"/>
        <c:axId val="87555072"/>
      </c:barChart>
      <c:valAx>
        <c:axId val="8755507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7634688"/>
        <c:crosses val="autoZero"/>
        <c:crossBetween val="between"/>
      </c:valAx>
      <c:catAx>
        <c:axId val="87634688"/>
        <c:scaling>
          <c:orientation val="minMax"/>
        </c:scaling>
        <c:delete val="0"/>
        <c:axPos val="l"/>
        <c:numFmt formatCode="General"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ru-RU"/>
          </a:p>
        </c:txPr>
        <c:crossAx val="8755507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34911164424565527"/>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18285.8</c:v>
                </c:pt>
                <c:pt idx="1">
                  <c:v>18514.2</c:v>
                </c:pt>
              </c:numCache>
            </c:numRef>
          </c:val>
        </c:ser>
        <c:dLbls>
          <c:showLegendKey val="0"/>
          <c:showVal val="0"/>
          <c:showCatName val="0"/>
          <c:showSerName val="0"/>
          <c:showPercent val="0"/>
          <c:showBubbleSize val="0"/>
        </c:dLbls>
        <c:gapWidth val="39"/>
        <c:gapDepth val="500"/>
        <c:shape val="cylinder"/>
        <c:axId val="85870080"/>
        <c:axId val="85871616"/>
        <c:axId val="0"/>
      </c:bar3DChart>
      <c:catAx>
        <c:axId val="85870080"/>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85871616"/>
        <c:crosses val="autoZero"/>
        <c:auto val="1"/>
        <c:lblAlgn val="ctr"/>
        <c:lblOffset val="100"/>
        <c:noMultiLvlLbl val="0"/>
      </c:catAx>
      <c:valAx>
        <c:axId val="85871616"/>
        <c:scaling>
          <c:orientation val="minMax"/>
          <c:min val="0"/>
        </c:scaling>
        <c:delete val="0"/>
        <c:axPos val="b"/>
        <c:numFmt formatCode="General" sourceLinked="1"/>
        <c:majorTickMark val="out"/>
        <c:minorTickMark val="none"/>
        <c:tickLblPos val="none"/>
        <c:crossAx val="8587008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1.2098611331945711E-2"/>
                  <c:y val="0.1188649177869125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2698440168605921E-2"/>
                  <c:y val="-7.8619736695922683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0920088881870256E-2"/>
                  <c:y val="0.1299442423064104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3.7346586053324557E-3"/>
                  <c:y val="0.25082594989445617"/>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Развитие системы дошкольного и общего образования в Республике Коми</c:v>
                </c:pt>
                <c:pt idx="1">
                  <c:v>Развитие системы профессионального образования в Республике Коми</c:v>
                </c:pt>
                <c:pt idx="2">
                  <c:v>Дети и молодежь Республики Коми</c:v>
                </c:pt>
                <c:pt idx="3">
                  <c:v>Оздоровление и отдых детей, проживающих в Республике Коми</c:v>
                </c:pt>
                <c:pt idx="4">
                  <c:v>Допризывная подготовка граждан Российской Федерации в Республике Коми к военной службе</c:v>
                </c:pt>
                <c:pt idx="5">
                  <c:v>Обеспечение реализации государственной программы</c:v>
                </c:pt>
              </c:strCache>
            </c:strRef>
          </c:cat>
          <c:val>
            <c:numRef>
              <c:f>Лист1!$B$2:$B$7</c:f>
              <c:numCache>
                <c:formatCode>General</c:formatCode>
                <c:ptCount val="6"/>
                <c:pt idx="0">
                  <c:v>13702.4</c:v>
                </c:pt>
                <c:pt idx="1">
                  <c:v>2090.5</c:v>
                </c:pt>
                <c:pt idx="2">
                  <c:v>2269.8000000000002</c:v>
                </c:pt>
                <c:pt idx="3">
                  <c:v>338</c:v>
                </c:pt>
                <c:pt idx="4">
                  <c:v>3</c:v>
                </c:pt>
                <c:pt idx="5">
                  <c:v>110.5</c:v>
                </c:pt>
              </c:numCache>
            </c:numRef>
          </c:val>
        </c:ser>
        <c:dLbls>
          <c:showLegendKey val="0"/>
          <c:showVal val="0"/>
          <c:showCatName val="0"/>
          <c:showSerName val="0"/>
          <c:showPercent val="0"/>
          <c:showBubbleSize val="0"/>
          <c:showLeaderLines val="1"/>
        </c:dLbls>
        <c:firstSliceAng val="96"/>
      </c:pieChart>
      <c:spPr>
        <a:noFill/>
        <a:ln>
          <a:noFill/>
        </a:ln>
        <a:effectLst/>
      </c:spPr>
    </c:plotArea>
    <c:legend>
      <c:legendPos val="r"/>
      <c:layout>
        <c:manualLayout>
          <c:xMode val="edge"/>
          <c:yMode val="edge"/>
          <c:x val="0.42556407766791932"/>
          <c:y val="7.175785377852073E-2"/>
          <c:w val="0.57443592233208063"/>
          <c:h val="0.90004339795578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51661868753055107"/>
          <c:y val="4.7249272044708212E-4"/>
          <c:w val="0.48724034165669661"/>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Удельный вес населения в возрасте 5-18 лет, охваченных 
общим образованием, в общей численности населения в возрасте 
5-18 лет, %</c:v>
                </c:pt>
                <c:pt idx="1">
                  <c:v>Удельный вес выпускников государственных образовательных организаций профессионального образования очной формы 
обучения, трудоустроившихся в течение одного года после 
окончания обучения по полученной специальности
(профессии), в общей их численности, %</c:v>
                </c:pt>
                <c:pt idx="2">
                  <c:v>Удельный вес численности руководящих и педагогических работников организаций дошкольного, общего и дополнительного образования, прошедших повышение квалификации или профессиональную переподготовку от общей численности , %</c:v>
                </c:pt>
              </c:strCache>
            </c:strRef>
          </c:cat>
          <c:val>
            <c:numRef>
              <c:f>Лист1!$B$2:$B$4</c:f>
              <c:numCache>
                <c:formatCode>General</c:formatCode>
                <c:ptCount val="3"/>
                <c:pt idx="0">
                  <c:v>78.75</c:v>
                </c:pt>
                <c:pt idx="1">
                  <c:v>54</c:v>
                </c:pt>
                <c:pt idx="2">
                  <c:v>35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Удельный вес населения в возрасте 5-18 лет, охваченных 
общим образованием, в общей численности населения в возрасте 
5-18 лет, %</c:v>
                </c:pt>
                <c:pt idx="1">
                  <c:v>Удельный вес выпускников государственных образовательных организаций профессионального образования очной формы 
обучения, трудоустроившихся в течение одного года после 
окончания обучения по полученной специальности
(профессии), в общей их численности, %</c:v>
                </c:pt>
                <c:pt idx="2">
                  <c:v>Удельный вес численности руководящих и педагогических работников организаций дошкольного, общего и дополнительного образования, прошедших повышение квалификации или профессиональную переподготовку от общей численности , %</c:v>
                </c:pt>
              </c:strCache>
            </c:strRef>
          </c:cat>
          <c:val>
            <c:numRef>
              <c:f>Лист1!$C$2:$C$4</c:f>
              <c:numCache>
                <c:formatCode>General</c:formatCode>
                <c:ptCount val="3"/>
                <c:pt idx="0">
                  <c:v>77.849999999999994</c:v>
                </c:pt>
                <c:pt idx="1">
                  <c:v>54</c:v>
                </c:pt>
                <c:pt idx="2">
                  <c:v>35</c:v>
                </c:pt>
              </c:numCache>
            </c:numRef>
          </c:val>
        </c:ser>
        <c:dLbls>
          <c:showLegendKey val="0"/>
          <c:showVal val="0"/>
          <c:showCatName val="0"/>
          <c:showSerName val="0"/>
          <c:showPercent val="0"/>
          <c:showBubbleSize val="0"/>
        </c:dLbls>
        <c:gapWidth val="100"/>
        <c:axId val="86054016"/>
        <c:axId val="86052224"/>
      </c:barChart>
      <c:valAx>
        <c:axId val="8605222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6054016"/>
        <c:crosses val="autoZero"/>
        <c:crossBetween val="between"/>
      </c:valAx>
      <c:catAx>
        <c:axId val="86054016"/>
        <c:scaling>
          <c:orientation val="minMax"/>
        </c:scaling>
        <c:delete val="0"/>
        <c:axPos val="l"/>
        <c:numFmt formatCode="General"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ru-RU"/>
          </a:p>
        </c:txPr>
        <c:crossAx val="8605222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4055205987213543"/>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9631.2999999999993</c:v>
                </c:pt>
                <c:pt idx="1">
                  <c:v>9921.2999999999993</c:v>
                </c:pt>
              </c:numCache>
            </c:numRef>
          </c:val>
        </c:ser>
        <c:dLbls>
          <c:showLegendKey val="0"/>
          <c:showVal val="0"/>
          <c:showCatName val="0"/>
          <c:showSerName val="0"/>
          <c:showPercent val="0"/>
          <c:showBubbleSize val="0"/>
        </c:dLbls>
        <c:gapWidth val="39"/>
        <c:gapDepth val="500"/>
        <c:shape val="cylinder"/>
        <c:axId val="88103936"/>
        <c:axId val="88408832"/>
        <c:axId val="0"/>
      </c:bar3DChart>
      <c:catAx>
        <c:axId val="88103936"/>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88408832"/>
        <c:crosses val="autoZero"/>
        <c:auto val="1"/>
        <c:lblAlgn val="ctr"/>
        <c:lblOffset val="100"/>
        <c:noMultiLvlLbl val="0"/>
      </c:catAx>
      <c:valAx>
        <c:axId val="88408832"/>
        <c:scaling>
          <c:orientation val="minMax"/>
          <c:max val="11000"/>
          <c:min val="0"/>
        </c:scaling>
        <c:delete val="0"/>
        <c:axPos val="b"/>
        <c:numFmt formatCode="General" sourceLinked="1"/>
        <c:majorTickMark val="out"/>
        <c:minorTickMark val="none"/>
        <c:tickLblPos val="none"/>
        <c:crossAx val="88103936"/>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2.2782799586621667E-2"/>
                  <c:y val="-0.1192336268192423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3.5593129285768625E-2"/>
                  <c:y val="7.1504207865792688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Государственные социальные обязательства в сфере социальной защиты населения</c:v>
                </c:pt>
                <c:pt idx="1">
                  <c:v>Система социального обслуживания населения</c:v>
                </c:pt>
                <c:pt idx="2">
                  <c:v>Обеспечение реализации государственной программы
</c:v>
                </c:pt>
                <c:pt idx="3">
                  <c:v>Поддержка социально ориентированных некоммерческих организаций</c:v>
                </c:pt>
              </c:strCache>
            </c:strRef>
          </c:cat>
          <c:val>
            <c:numRef>
              <c:f>Лист1!$B$2:$B$5</c:f>
              <c:numCache>
                <c:formatCode>General</c:formatCode>
                <c:ptCount val="4"/>
                <c:pt idx="0">
                  <c:v>7160</c:v>
                </c:pt>
                <c:pt idx="1">
                  <c:v>2575.3000000000002</c:v>
                </c:pt>
                <c:pt idx="2">
                  <c:v>153.80000000000001</c:v>
                </c:pt>
                <c:pt idx="3">
                  <c:v>32.200000000000003</c:v>
                </c:pt>
              </c:numCache>
            </c:numRef>
          </c:val>
        </c:ser>
        <c:dLbls>
          <c:showLegendKey val="0"/>
          <c:showVal val="0"/>
          <c:showCatName val="0"/>
          <c:showSerName val="0"/>
          <c:showPercent val="0"/>
          <c:showBubbleSize val="0"/>
          <c:showLeaderLines val="1"/>
        </c:dLbls>
        <c:firstSliceAng val="115"/>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33371754990186275"/>
          <c:y val="9.0682264260200054E-2"/>
          <c:w val="0.5939747435470133"/>
          <c:h val="0.8302457134392474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Республиканский бюджет</c:v>
                </c:pt>
                <c:pt idx="1">
                  <c:v>Федеральный бюджет</c:v>
                </c:pt>
              </c:strCache>
            </c:strRef>
          </c:cat>
          <c:val>
            <c:numRef>
              <c:f>Лист1!$B$2:$B$3</c:f>
              <c:numCache>
                <c:formatCode>General</c:formatCode>
                <c:ptCount val="2"/>
                <c:pt idx="0">
                  <c:v>8095.2</c:v>
                </c:pt>
                <c:pt idx="1">
                  <c:v>1536.1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Республиканский бюджет</c:v>
                </c:pt>
                <c:pt idx="1">
                  <c:v>Федеральный бюджет</c:v>
                </c:pt>
              </c:strCache>
            </c:strRef>
          </c:cat>
          <c:val>
            <c:numRef>
              <c:f>Лист1!$C$2:$C$3</c:f>
              <c:numCache>
                <c:formatCode>0.0</c:formatCode>
                <c:ptCount val="2"/>
                <c:pt idx="0">
                  <c:v>8323.1</c:v>
                </c:pt>
                <c:pt idx="1">
                  <c:v>1598.2</c:v>
                </c:pt>
              </c:numCache>
            </c:numRef>
          </c:val>
        </c:ser>
        <c:dLbls>
          <c:showLegendKey val="0"/>
          <c:showVal val="0"/>
          <c:showCatName val="0"/>
          <c:showSerName val="0"/>
          <c:showPercent val="0"/>
          <c:showBubbleSize val="0"/>
        </c:dLbls>
        <c:gapWidth val="100"/>
        <c:axId val="88537728"/>
        <c:axId val="88536192"/>
      </c:barChart>
      <c:valAx>
        <c:axId val="8853619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8537728"/>
        <c:crosses val="autoZero"/>
        <c:crossBetween val="between"/>
      </c:valAx>
      <c:catAx>
        <c:axId val="88537728"/>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8853619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5378973043399209"/>
          <c:y val="4.7963465091191503E-2"/>
          <c:w val="8.6400695539435482E-2"/>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540493211559949"/>
          <c:y val="4.7249272044708212E-4"/>
          <c:w val="0.46127444715688415"/>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отдельных категорий граждан, получивших социальную поддержку, к общему количеству граждан, обратившихся и имеющих право на получение данной поддержки, %</c:v>
                </c:pt>
                <c:pt idx="1">
                  <c:v>Доля граждан, обеспеченных социальным обслуживанием на дому, к общему числу обратившихся за таким обслуживанием, %</c:v>
                </c:pt>
                <c:pt idx="2">
                  <c:v>Доля граждан, получивших социальные услуги в стационарных учреждениях социального обслуживания населения, в общем числе граждан, обратившихся за получением социальных услуг в стационарные учреждения социального обслуживания населения, %</c:v>
                </c:pt>
                <c:pt idx="3">
                  <c:v>Количество зарегистрированных в текущем периоде социально ориентированных некоммерческих организаций, за исключением государственных и муниципальных учреждений, осуществляющих деятельность по социальной поддержке и защите граждан, единиц</c:v>
                </c:pt>
              </c:strCache>
            </c:strRef>
          </c:cat>
          <c:val>
            <c:numRef>
              <c:f>Лист1!$B$2:$B$5</c:f>
              <c:numCache>
                <c:formatCode>General</c:formatCode>
                <c:ptCount val="4"/>
                <c:pt idx="0">
                  <c:v>100</c:v>
                </c:pt>
                <c:pt idx="1">
                  <c:v>100</c:v>
                </c:pt>
                <c:pt idx="2">
                  <c:v>97.4</c:v>
                </c:pt>
                <c:pt idx="3">
                  <c:v>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отдельных категорий граждан, получивших социальную поддержку, к общему количеству граждан, обратившихся и имеющих право на получение данной поддержки, %</c:v>
                </c:pt>
                <c:pt idx="1">
                  <c:v>Доля граждан, обеспеченных социальным обслуживанием на дому, к общему числу обратившихся за таким обслуживанием, %</c:v>
                </c:pt>
                <c:pt idx="2">
                  <c:v>Доля граждан, получивших социальные услуги в стационарных учреждениях социального обслуживания населения, в общем числе граждан, обратившихся за получением социальных услуг в стационарные учреждения социального обслуживания населения, %</c:v>
                </c:pt>
                <c:pt idx="3">
                  <c:v>Количество зарегистрированных в текущем периоде социально ориентированных некоммерческих организаций, за исключением государственных и муниципальных учреждений, осуществляющих деятельность по социальной поддержке и защите граждан, единиц</c:v>
                </c:pt>
              </c:strCache>
            </c:strRef>
          </c:cat>
          <c:val>
            <c:numRef>
              <c:f>Лист1!$C$2:$C$5</c:f>
              <c:numCache>
                <c:formatCode>General</c:formatCode>
                <c:ptCount val="4"/>
                <c:pt idx="0">
                  <c:v>100</c:v>
                </c:pt>
                <c:pt idx="1">
                  <c:v>100</c:v>
                </c:pt>
                <c:pt idx="2">
                  <c:v>94.6</c:v>
                </c:pt>
                <c:pt idx="3">
                  <c:v>1</c:v>
                </c:pt>
              </c:numCache>
            </c:numRef>
          </c:val>
        </c:ser>
        <c:dLbls>
          <c:showLegendKey val="0"/>
          <c:showVal val="0"/>
          <c:showCatName val="0"/>
          <c:showSerName val="0"/>
          <c:showPercent val="0"/>
          <c:showBubbleSize val="0"/>
        </c:dLbls>
        <c:gapWidth val="100"/>
        <c:axId val="88618496"/>
        <c:axId val="88616960"/>
      </c:barChart>
      <c:valAx>
        <c:axId val="88616960"/>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8618496"/>
        <c:crosses val="autoZero"/>
        <c:crossBetween val="between"/>
      </c:valAx>
      <c:catAx>
        <c:axId val="8861849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8861696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5376703509046677"/>
          <c:y val="9.0682264260200054E-2"/>
          <c:w val="0.69243636961513577"/>
          <c:h val="0.83024571343924747"/>
        </c:manualLayout>
      </c:layout>
      <c:barChart>
        <c:barDir val="bar"/>
        <c:grouping val="clustered"/>
        <c:varyColors val="0"/>
        <c:ser>
          <c:idx val="0"/>
          <c:order val="0"/>
          <c:tx>
            <c:strRef>
              <c:f>Лист1!$B$1</c:f>
              <c:strCache>
                <c:ptCount val="1"/>
                <c:pt idx="0">
                  <c:v>Исполнено за 2015 год
</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Налоговые и неналоговые
доходы, млн. руб.
(исполнение 92,8 %)
</c:v>
                </c:pt>
              </c:strCache>
            </c:strRef>
          </c:cat>
          <c:val>
            <c:numRef>
              <c:f>Лист1!$B$2</c:f>
              <c:numCache>
                <c:formatCode>#,##0.00</c:formatCode>
                <c:ptCount val="1"/>
                <c:pt idx="0">
                  <c:v>49507.4</c:v>
                </c:pt>
              </c:numCache>
            </c:numRef>
          </c:val>
        </c:ser>
        <c:ser>
          <c:idx val="1"/>
          <c:order val="1"/>
          <c:tx>
            <c:strRef>
              <c:f>Лист1!$C$1</c:f>
              <c:strCache>
                <c:ptCount val="1"/>
                <c:pt idx="0">
                  <c:v>План на 2015 год
</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Налоговые и неналоговые
доходы, млн. руб.
(исполнение 92,8 %)
</c:v>
                </c:pt>
              </c:strCache>
            </c:strRef>
          </c:cat>
          <c:val>
            <c:numRef>
              <c:f>Лист1!$C$2</c:f>
              <c:numCache>
                <c:formatCode>#,##0.00</c:formatCode>
                <c:ptCount val="1"/>
                <c:pt idx="0">
                  <c:v>53347.199999999997</c:v>
                </c:pt>
              </c:numCache>
            </c:numRef>
          </c:val>
        </c:ser>
        <c:dLbls>
          <c:showLegendKey val="0"/>
          <c:showVal val="0"/>
          <c:showCatName val="0"/>
          <c:showSerName val="0"/>
          <c:showPercent val="0"/>
          <c:showBubbleSize val="0"/>
        </c:dLbls>
        <c:gapWidth val="100"/>
        <c:axId val="42650240"/>
        <c:axId val="42648704"/>
      </c:barChart>
      <c:valAx>
        <c:axId val="42648704"/>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2650240"/>
        <c:crosses val="autoZero"/>
        <c:crossBetween val="between"/>
      </c:valAx>
      <c:catAx>
        <c:axId val="42650240"/>
        <c:scaling>
          <c:orientation val="minMax"/>
        </c:scaling>
        <c:delete val="0"/>
        <c:axPos val="l"/>
        <c:numFmt formatCode="General" sourceLinked="0"/>
        <c:majorTickMark val="out"/>
        <c:minorTickMark val="none"/>
        <c:tickLblPos val="low"/>
        <c:txPr>
          <a:bodyPr/>
          <a:lstStyle/>
          <a:p>
            <a:pPr indent="-457200">
              <a:defRPr sz="1200">
                <a:latin typeface="Times New Roman" panose="02020603050405020304" pitchFamily="18" charset="0"/>
                <a:cs typeface="Times New Roman" panose="02020603050405020304" pitchFamily="18" charset="0"/>
              </a:defRPr>
            </a:pPr>
            <a:endParaRPr lang="ru-RU"/>
          </a:p>
        </c:txPr>
        <c:crossAx val="4264870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55719508879034663"/>
          <c:y val="0.46330535923358945"/>
          <c:w val="0.37803917396589193"/>
          <c:h val="0.1655286164785109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indent="457200">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3206.6</c:v>
                </c:pt>
                <c:pt idx="1">
                  <c:v>3483.6</c:v>
                </c:pt>
              </c:numCache>
            </c:numRef>
          </c:val>
        </c:ser>
        <c:dLbls>
          <c:showLegendKey val="0"/>
          <c:showVal val="0"/>
          <c:showCatName val="0"/>
          <c:showSerName val="0"/>
          <c:showPercent val="0"/>
          <c:showBubbleSize val="0"/>
        </c:dLbls>
        <c:gapWidth val="39"/>
        <c:gapDepth val="500"/>
        <c:shape val="cylinder"/>
        <c:axId val="83792640"/>
        <c:axId val="83794176"/>
        <c:axId val="0"/>
      </c:bar3DChart>
      <c:catAx>
        <c:axId val="83792640"/>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83794176"/>
        <c:crosses val="autoZero"/>
        <c:auto val="1"/>
        <c:lblAlgn val="ctr"/>
        <c:lblOffset val="100"/>
        <c:noMultiLvlLbl val="0"/>
      </c:catAx>
      <c:valAx>
        <c:axId val="83794176"/>
        <c:scaling>
          <c:orientation val="minMax"/>
          <c:max val="3600"/>
          <c:min val="0"/>
        </c:scaling>
        <c:delete val="0"/>
        <c:axPos val="b"/>
        <c:numFmt formatCode="General" sourceLinked="1"/>
        <c:majorTickMark val="out"/>
        <c:minorTickMark val="none"/>
        <c:tickLblPos val="none"/>
        <c:crossAx val="8379264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Создание условий для обеспечения доступным и комфортным жильем населения Республики Коми</c:v>
                </c:pt>
                <c:pt idx="1">
                  <c:v>Создание условий для обеспечения качественными жилищно-коммунальными услугами населения Республики Коми</c:v>
                </c:pt>
                <c:pt idx="2">
                  <c:v>Энергосбережение и повышение энергетической эффективности на территории Республики Коми</c:v>
                </c:pt>
                <c:pt idx="3">
                  <c:v>Обеспечение реализации государственной программы</c:v>
                </c:pt>
              </c:strCache>
            </c:strRef>
          </c:cat>
          <c:val>
            <c:numRef>
              <c:f>Лист1!$B$2:$B$5</c:f>
              <c:numCache>
                <c:formatCode>#,##0.0</c:formatCode>
                <c:ptCount val="4"/>
                <c:pt idx="0">
                  <c:v>1068.2</c:v>
                </c:pt>
                <c:pt idx="1">
                  <c:v>1975.02</c:v>
                </c:pt>
                <c:pt idx="2" formatCode="0.0">
                  <c:v>29.28</c:v>
                </c:pt>
                <c:pt idx="3" formatCode="General">
                  <c:v>134.1</c:v>
                </c:pt>
              </c:numCache>
            </c:numRef>
          </c:val>
        </c:ser>
        <c:dLbls>
          <c:showLegendKey val="0"/>
          <c:showVal val="0"/>
          <c:showCatName val="0"/>
          <c:showSerName val="0"/>
          <c:showPercent val="0"/>
          <c:showBubbleSize val="0"/>
          <c:showLeaderLines val="1"/>
        </c:dLbls>
        <c:firstSliceAng val="144"/>
      </c:pieChart>
      <c:spPr>
        <a:noFill/>
        <a:ln>
          <a:noFill/>
        </a:ln>
        <a:effectLst/>
      </c:spPr>
    </c:plotArea>
    <c:legend>
      <c:legendPos val="r"/>
      <c:layout>
        <c:manualLayout>
          <c:xMode val="edge"/>
          <c:yMode val="edge"/>
          <c:x val="0.40724832637418912"/>
          <c:y val="7.175785377852073E-2"/>
          <c:w val="0.59275167362581094"/>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Ввод жилья</a:t>
            </a: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manualLayout>
          <c:layoutTarget val="inner"/>
          <c:xMode val="edge"/>
          <c:yMode val="edge"/>
          <c:x val="0.11638970894201246"/>
          <c:y val="0.19284722332439255"/>
          <c:w val="0.83112505816973992"/>
          <c:h val="0.62044495056104876"/>
        </c:manualLayout>
      </c:layout>
      <c:bar3DChart>
        <c:barDir val="bar"/>
        <c:grouping val="clustered"/>
        <c:varyColors val="0"/>
        <c:ser>
          <c:idx val="0"/>
          <c:order val="0"/>
          <c:tx>
            <c:strRef>
              <c:f>Лист1!$B$1</c:f>
              <c:strCache>
                <c:ptCount val="1"/>
                <c:pt idx="0">
                  <c:v>тыс. кв. м, в год</c:v>
                </c:pt>
              </c:strCache>
            </c:strRef>
          </c:tx>
          <c:invertIfNegative val="0"/>
          <c:dLbls>
            <c:dLbl>
              <c:idx val="0"/>
              <c:layout>
                <c:manualLayout>
                  <c:x val="-8.96793011699265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7006810919314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General</c:formatCode>
                <c:ptCount val="2"/>
                <c:pt idx="0">
                  <c:v>180</c:v>
                </c:pt>
                <c:pt idx="1">
                  <c:v>207.5</c:v>
                </c:pt>
              </c:numCache>
            </c:numRef>
          </c:val>
        </c:ser>
        <c:dLbls>
          <c:showLegendKey val="0"/>
          <c:showVal val="0"/>
          <c:showCatName val="0"/>
          <c:showSerName val="0"/>
          <c:showPercent val="0"/>
          <c:showBubbleSize val="0"/>
        </c:dLbls>
        <c:gapWidth val="150"/>
        <c:shape val="cylinder"/>
        <c:axId val="83954304"/>
        <c:axId val="83960192"/>
        <c:axId val="0"/>
      </c:bar3DChart>
      <c:catAx>
        <c:axId val="83954304"/>
        <c:scaling>
          <c:orientation val="minMax"/>
        </c:scaling>
        <c:delete val="0"/>
        <c:axPos val="l"/>
        <c:numFmt formatCode="General" sourceLinked="1"/>
        <c:majorTickMark val="out"/>
        <c:minorTickMark val="none"/>
        <c:tickLblPos val="nextTo"/>
        <c:txPr>
          <a:bodyPr/>
          <a:lstStyle/>
          <a:p>
            <a:pPr>
              <a:defRPr sz="1100"/>
            </a:pPr>
            <a:endParaRPr lang="ru-RU"/>
          </a:p>
        </c:txPr>
        <c:crossAx val="83960192"/>
        <c:crosses val="autoZero"/>
        <c:auto val="1"/>
        <c:lblAlgn val="ctr"/>
        <c:lblOffset val="100"/>
        <c:noMultiLvlLbl val="0"/>
      </c:catAx>
      <c:valAx>
        <c:axId val="83960192"/>
        <c:scaling>
          <c:orientation val="minMax"/>
          <c:min val="0"/>
        </c:scaling>
        <c:delete val="0"/>
        <c:axPos val="b"/>
        <c:majorGridlines/>
        <c:numFmt formatCode="General" sourceLinked="1"/>
        <c:majorTickMark val="out"/>
        <c:minorTickMark val="none"/>
        <c:tickLblPos val="nextTo"/>
        <c:txPr>
          <a:bodyPr/>
          <a:lstStyle/>
          <a:p>
            <a:pPr>
              <a:defRPr sz="1100"/>
            </a:pPr>
            <a:endParaRPr lang="ru-RU"/>
          </a:p>
        </c:txPr>
        <c:crossAx val="83954304"/>
        <c:crosses val="autoZero"/>
        <c:crossBetween val="between"/>
      </c:valAx>
    </c:plotArea>
    <c:legend>
      <c:legendPos val="r"/>
      <c:layout>
        <c:manualLayout>
          <c:xMode val="edge"/>
          <c:yMode val="edge"/>
          <c:x val="0"/>
          <c:y val="0.90391345406065993"/>
          <c:w val="1"/>
          <c:h val="8.6082895551287952E-2"/>
        </c:manualLayout>
      </c:layout>
      <c:overlay val="0"/>
      <c:txPr>
        <a:bodyPr/>
        <a:lstStyle/>
        <a:p>
          <a:pPr>
            <a:defRPr sz="1100"/>
          </a:pPr>
          <a:endParaRPr lang="ru-RU"/>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Энергоёмкость валового </a:t>
            </a:r>
          </a:p>
          <a:p>
            <a:pPr>
              <a:defRPr sz="1400"/>
            </a:pPr>
            <a:r>
              <a:rPr lang="ru-RU" sz="1400" dirty="0" smtClean="0"/>
              <a:t>регионального продукта </a:t>
            </a:r>
          </a:p>
          <a:p>
            <a:pPr>
              <a:defRPr sz="1400"/>
            </a:pPr>
            <a:r>
              <a:rPr lang="ru-RU" sz="1400" dirty="0" smtClean="0"/>
              <a:t>Республики Коми</a:t>
            </a: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manualLayout>
          <c:layoutTarget val="inner"/>
          <c:xMode val="edge"/>
          <c:yMode val="edge"/>
          <c:x val="0.11638970894201246"/>
          <c:y val="0.35913827035091339"/>
          <c:w val="0.83112505816973992"/>
          <c:h val="0.45415390353452789"/>
        </c:manualLayout>
      </c:layout>
      <c:bar3DChart>
        <c:barDir val="bar"/>
        <c:grouping val="clustered"/>
        <c:varyColors val="0"/>
        <c:ser>
          <c:idx val="0"/>
          <c:order val="0"/>
          <c:tx>
            <c:strRef>
              <c:f>Лист1!$B$1</c:f>
              <c:strCache>
                <c:ptCount val="1"/>
                <c:pt idx="0">
                  <c:v>кг у.т./тыс. руб., в год</c:v>
                </c:pt>
              </c:strCache>
            </c:strRef>
          </c:tx>
          <c:invertIfNegative val="0"/>
          <c:dLbls>
            <c:dLbl>
              <c:idx val="0"/>
              <c:layout>
                <c:manualLayout>
                  <c:x val="-8.96793011699265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7006810919314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General</c:formatCode>
                <c:ptCount val="2"/>
                <c:pt idx="0">
                  <c:v>30.67</c:v>
                </c:pt>
                <c:pt idx="1">
                  <c:v>30.67</c:v>
                </c:pt>
              </c:numCache>
            </c:numRef>
          </c:val>
        </c:ser>
        <c:dLbls>
          <c:showLegendKey val="0"/>
          <c:showVal val="0"/>
          <c:showCatName val="0"/>
          <c:showSerName val="0"/>
          <c:showPercent val="0"/>
          <c:showBubbleSize val="0"/>
        </c:dLbls>
        <c:gapWidth val="150"/>
        <c:shape val="cylinder"/>
        <c:axId val="83998592"/>
        <c:axId val="84000128"/>
        <c:axId val="0"/>
      </c:bar3DChart>
      <c:catAx>
        <c:axId val="83998592"/>
        <c:scaling>
          <c:orientation val="minMax"/>
        </c:scaling>
        <c:delete val="0"/>
        <c:axPos val="l"/>
        <c:numFmt formatCode="General" sourceLinked="1"/>
        <c:majorTickMark val="out"/>
        <c:minorTickMark val="none"/>
        <c:tickLblPos val="nextTo"/>
        <c:txPr>
          <a:bodyPr/>
          <a:lstStyle/>
          <a:p>
            <a:pPr>
              <a:defRPr sz="1100"/>
            </a:pPr>
            <a:endParaRPr lang="ru-RU"/>
          </a:p>
        </c:txPr>
        <c:crossAx val="84000128"/>
        <c:crosses val="autoZero"/>
        <c:auto val="1"/>
        <c:lblAlgn val="ctr"/>
        <c:lblOffset val="100"/>
        <c:noMultiLvlLbl val="0"/>
      </c:catAx>
      <c:valAx>
        <c:axId val="84000128"/>
        <c:scaling>
          <c:orientation val="minMax"/>
          <c:min val="0"/>
        </c:scaling>
        <c:delete val="0"/>
        <c:axPos val="b"/>
        <c:majorGridlines/>
        <c:numFmt formatCode="General" sourceLinked="1"/>
        <c:majorTickMark val="out"/>
        <c:minorTickMark val="none"/>
        <c:tickLblPos val="nextTo"/>
        <c:txPr>
          <a:bodyPr/>
          <a:lstStyle/>
          <a:p>
            <a:pPr>
              <a:defRPr sz="1100"/>
            </a:pPr>
            <a:endParaRPr lang="ru-RU"/>
          </a:p>
        </c:txPr>
        <c:crossAx val="83998592"/>
        <c:crosses val="autoZero"/>
        <c:crossBetween val="between"/>
      </c:valAx>
    </c:plotArea>
    <c:legend>
      <c:legendPos val="r"/>
      <c:layout>
        <c:manualLayout>
          <c:xMode val="edge"/>
          <c:yMode val="edge"/>
          <c:x val="0"/>
          <c:y val="0.91399169933499458"/>
          <c:w val="0.99137659766730102"/>
          <c:h val="8.6008300665005477E-2"/>
        </c:manualLayout>
      </c:layout>
      <c:overlay val="0"/>
      <c:txPr>
        <a:bodyPr/>
        <a:lstStyle/>
        <a:p>
          <a:pPr>
            <a:defRPr sz="1100"/>
          </a:pPr>
          <a:endParaRPr lang="ru-RU"/>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a:t>Удельный вес введенной общей площади жилых домов к общей площади жилищного фонда</a:t>
            </a: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manualLayout>
          <c:layoutTarget val="inner"/>
          <c:xMode val="edge"/>
          <c:yMode val="edge"/>
          <c:x val="0.11638970894201246"/>
          <c:y val="0.35913827035091339"/>
          <c:w val="0.83112505816973992"/>
          <c:h val="0.45415390353452789"/>
        </c:manualLayout>
      </c:layout>
      <c:bar3DChart>
        <c:barDir val="bar"/>
        <c:grouping val="clustered"/>
        <c:varyColors val="0"/>
        <c:ser>
          <c:idx val="0"/>
          <c:order val="0"/>
          <c:tx>
            <c:strRef>
              <c:f>Лист1!$B$1</c:f>
              <c:strCache>
                <c:ptCount val="1"/>
                <c:pt idx="0">
                  <c:v>%, в год</c:v>
                </c:pt>
              </c:strCache>
            </c:strRef>
          </c:tx>
          <c:invertIfNegative val="0"/>
          <c:dLbls>
            <c:dLbl>
              <c:idx val="0"/>
              <c:layout>
                <c:manualLayout>
                  <c:x val="-8.96793011699265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7006810919314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General</c:formatCode>
                <c:ptCount val="2"/>
                <c:pt idx="0">
                  <c:v>0.79</c:v>
                </c:pt>
                <c:pt idx="1">
                  <c:v>0.9</c:v>
                </c:pt>
              </c:numCache>
            </c:numRef>
          </c:val>
        </c:ser>
        <c:dLbls>
          <c:showLegendKey val="0"/>
          <c:showVal val="0"/>
          <c:showCatName val="0"/>
          <c:showSerName val="0"/>
          <c:showPercent val="0"/>
          <c:showBubbleSize val="0"/>
        </c:dLbls>
        <c:gapWidth val="150"/>
        <c:shape val="cylinder"/>
        <c:axId val="88732800"/>
        <c:axId val="88734336"/>
        <c:axId val="0"/>
      </c:bar3DChart>
      <c:catAx>
        <c:axId val="88732800"/>
        <c:scaling>
          <c:orientation val="minMax"/>
        </c:scaling>
        <c:delete val="0"/>
        <c:axPos val="l"/>
        <c:numFmt formatCode="General" sourceLinked="1"/>
        <c:majorTickMark val="out"/>
        <c:minorTickMark val="none"/>
        <c:tickLblPos val="nextTo"/>
        <c:txPr>
          <a:bodyPr/>
          <a:lstStyle/>
          <a:p>
            <a:pPr>
              <a:defRPr sz="1100"/>
            </a:pPr>
            <a:endParaRPr lang="ru-RU"/>
          </a:p>
        </c:txPr>
        <c:crossAx val="88734336"/>
        <c:crosses val="autoZero"/>
        <c:auto val="1"/>
        <c:lblAlgn val="ctr"/>
        <c:lblOffset val="100"/>
        <c:noMultiLvlLbl val="0"/>
      </c:catAx>
      <c:valAx>
        <c:axId val="88734336"/>
        <c:scaling>
          <c:orientation val="minMax"/>
          <c:min val="0"/>
        </c:scaling>
        <c:delete val="0"/>
        <c:axPos val="b"/>
        <c:majorGridlines/>
        <c:numFmt formatCode="General" sourceLinked="1"/>
        <c:majorTickMark val="out"/>
        <c:minorTickMark val="none"/>
        <c:tickLblPos val="nextTo"/>
        <c:txPr>
          <a:bodyPr/>
          <a:lstStyle/>
          <a:p>
            <a:pPr>
              <a:defRPr sz="1100"/>
            </a:pPr>
            <a:endParaRPr lang="ru-RU"/>
          </a:p>
        </c:txPr>
        <c:crossAx val="88732800"/>
        <c:crosses val="autoZero"/>
        <c:crossBetween val="between"/>
      </c:valAx>
    </c:plotArea>
    <c:legend>
      <c:legendPos val="r"/>
      <c:layout>
        <c:manualLayout>
          <c:xMode val="edge"/>
          <c:yMode val="edge"/>
          <c:x val="0"/>
          <c:y val="0.91399169933499458"/>
          <c:w val="0.99763061414934284"/>
          <c:h val="8.6008300665005477E-2"/>
        </c:manualLayout>
      </c:layout>
      <c:overlay val="0"/>
      <c:txPr>
        <a:bodyPr/>
        <a:lstStyle/>
        <a:p>
          <a:pPr>
            <a:defRPr sz="1100"/>
          </a:pPr>
          <a:endParaRPr lang="ru-RU"/>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7539562028827914"/>
          <c:y val="4.1309599233718769E-2"/>
          <c:w val="0.48873519199235799"/>
          <c:h val="0.72956564823052661"/>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семей, самостоятельно  решающих свои жилищные проблемы за счет собственных средств, ресурсов кредитных организаций и социальных выплат в виде компенсации из  республиканского бюджета Республика Коми (семей,  нарастающим итогом)</c:v>
                </c:pt>
                <c:pt idx="1">
                  <c:v>Количество граждан, переселенных из аварийного жилого фонда (человек в год)
</c:v>
                </c:pt>
              </c:strCache>
            </c:strRef>
          </c:cat>
          <c:val>
            <c:numRef>
              <c:f>Лист1!$B$2:$B$3</c:f>
              <c:numCache>
                <c:formatCode>General</c:formatCode>
                <c:ptCount val="2"/>
                <c:pt idx="0">
                  <c:v>3839</c:v>
                </c:pt>
                <c:pt idx="1">
                  <c:v>2049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семей, самостоятельно  решающих свои жилищные проблемы за счет собственных средств, ресурсов кредитных организаций и социальных выплат в виде компенсации из  республиканского бюджета Республика Коми (семей,  нарастающим итогом)</c:v>
                </c:pt>
                <c:pt idx="1">
                  <c:v>Количество граждан, переселенных из аварийного жилого фонда (человек в год)
</c:v>
                </c:pt>
              </c:strCache>
            </c:strRef>
          </c:cat>
          <c:val>
            <c:numRef>
              <c:f>Лист1!$C$2:$C$3</c:f>
              <c:numCache>
                <c:formatCode>General</c:formatCode>
                <c:ptCount val="2"/>
                <c:pt idx="0">
                  <c:v>3710</c:v>
                </c:pt>
                <c:pt idx="1">
                  <c:v>1670</c:v>
                </c:pt>
              </c:numCache>
            </c:numRef>
          </c:val>
        </c:ser>
        <c:dLbls>
          <c:showLegendKey val="0"/>
          <c:showVal val="0"/>
          <c:showCatName val="0"/>
          <c:showSerName val="0"/>
          <c:showPercent val="0"/>
          <c:showBubbleSize val="0"/>
        </c:dLbls>
        <c:gapWidth val="100"/>
        <c:axId val="89050112"/>
        <c:axId val="89048576"/>
      </c:barChart>
      <c:valAx>
        <c:axId val="8904857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9050112"/>
        <c:crosses val="autoZero"/>
        <c:crossBetween val="between"/>
      </c:valAx>
      <c:catAx>
        <c:axId val="89050112"/>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89048576"/>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90454110872986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7539562028827914"/>
          <c:y val="4.1309599233718769E-2"/>
          <c:w val="0.48873519199235799"/>
          <c:h val="0.86644362747573511"/>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Количество использующих газомоторное топливо и иные виды альтернативного топлива транспортных средств, относящихся к общественному транспорту, регулирование тарифов на услуги по перевозке на котором осуществляется Республикой Коми (ед., в год)
</c:v>
                </c:pt>
                <c:pt idx="1">
                  <c:v>Протяженность построенных внутрипоселковых газопроводов (км,  нарастающим итогом)
</c:v>
                </c:pt>
                <c:pt idx="2">
                  <c:v>Количество граждан, жилищные условия которых были улучшены в результате реализации мероприятий по капитальному ремонту многоквартирных домов (тыс. чел., нарастающим итогом)
</c:v>
                </c:pt>
                <c:pt idx="3">
                  <c:v>Количество семей жителей, переселенных из населенных пунктов, признанных закрывающимися  (семей, в год)
</c:v>
                </c:pt>
                <c:pt idx="4">
                  <c:v>Количество семей, улучшивших жилищные  условия с использованием социальных выплат  на  строительство или приобретение жилья (семей, в год)
</c:v>
                </c:pt>
              </c:strCache>
            </c:strRef>
          </c:cat>
          <c:val>
            <c:numRef>
              <c:f>Лист1!$B$2:$B$6</c:f>
              <c:numCache>
                <c:formatCode>General</c:formatCode>
                <c:ptCount val="5"/>
                <c:pt idx="0">
                  <c:v>49</c:v>
                </c:pt>
                <c:pt idx="1">
                  <c:v>24.4</c:v>
                </c:pt>
                <c:pt idx="2">
                  <c:v>19.899999999999999</c:v>
                </c:pt>
                <c:pt idx="3">
                  <c:v>11</c:v>
                </c:pt>
                <c:pt idx="4">
                  <c:v>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Количество использующих газомоторное топливо и иные виды альтернативного топлива транспортных средств, относящихся к общественному транспорту, регулирование тарифов на услуги по перевозке на котором осуществляется Республикой Коми (ед., в год)
</c:v>
                </c:pt>
                <c:pt idx="1">
                  <c:v>Протяженность построенных внутрипоселковых газопроводов (км,  нарастающим итогом)
</c:v>
                </c:pt>
                <c:pt idx="2">
                  <c:v>Количество граждан, жилищные условия которых были улучшены в результате реализации мероприятий по капитальному ремонту многоквартирных домов (тыс. чел., нарастающим итогом)
</c:v>
                </c:pt>
                <c:pt idx="3">
                  <c:v>Количество семей жителей, переселенных из населенных пунктов, признанных закрывающимися  (семей, в год)
</c:v>
                </c:pt>
                <c:pt idx="4">
                  <c:v>Количество семей, улучшивших жилищные  условия с использованием социальных выплат  на  строительство или приобретение жилья (семей, в год)
</c:v>
                </c:pt>
              </c:strCache>
            </c:strRef>
          </c:cat>
          <c:val>
            <c:numRef>
              <c:f>Лист1!$C$2:$C$6</c:f>
              <c:numCache>
                <c:formatCode>General</c:formatCode>
                <c:ptCount val="5"/>
                <c:pt idx="0">
                  <c:v>40</c:v>
                </c:pt>
                <c:pt idx="1">
                  <c:v>24.4</c:v>
                </c:pt>
                <c:pt idx="2">
                  <c:v>19.7</c:v>
                </c:pt>
                <c:pt idx="3">
                  <c:v>11</c:v>
                </c:pt>
                <c:pt idx="4">
                  <c:v>6</c:v>
                </c:pt>
              </c:numCache>
            </c:numRef>
          </c:val>
        </c:ser>
        <c:dLbls>
          <c:showLegendKey val="0"/>
          <c:showVal val="0"/>
          <c:showCatName val="0"/>
          <c:showSerName val="0"/>
          <c:showPercent val="0"/>
          <c:showBubbleSize val="0"/>
        </c:dLbls>
        <c:gapWidth val="100"/>
        <c:axId val="88881792"/>
        <c:axId val="88880256"/>
      </c:barChart>
      <c:valAx>
        <c:axId val="8888025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8881792"/>
        <c:crosses val="autoZero"/>
        <c:crossBetween val="between"/>
      </c:valAx>
      <c:catAx>
        <c:axId val="88881792"/>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88880256"/>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6156885346072658"/>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018629671587801"/>
          <c:y val="1.9308856750121434E-3"/>
          <c:w val="0.52670573831430656"/>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Количество семей, улучшивших жилищные условия с использованием средств федерального бюджета, выделяемых на предоставление государственной поддержки гражданам в рамках подпрограммы «Выполнение государственных обязательств по обеспечению жильем категорий гр</c:v>
                </c:pt>
                <c:pt idx="1">
                  <c:v>
Количество многоквартирных домов, в которых выполнены работы по капитальному ремонту (ед., нарастающим итогом) 
</c:v>
                </c:pt>
                <c:pt idx="2">
                  <c:v>Количество расселенных аварийных многоквартирных домов (ед., в год)
</c:v>
                </c:pt>
                <c:pt idx="3">
                  <c:v>Удельный вес площади жилых помещений и мест общего пользования многоквартирных домов, обследованных в рамках осуществления  регионального государственного жилищного надзора за порядком предоставления гражданам коммунальных услуг и соответствием коммунальн</c:v>
                </c:pt>
                <c:pt idx="4">
                  <c:v>Количество молодых  семей,  улучшивших жилищные условия с использованием    социальных     выплат (семей, в год)
</c:v>
                </c:pt>
                <c:pt idx="5">
                  <c:v>Доля объектов строительства (реконструкции) в сфере водоснабжения, водоотведения и очистки сточных вод, введенных в текущем году, от общего количества таких объектов, запланированных к вводу (%, в год)
</c:v>
                </c:pt>
                <c:pt idx="6">
                  <c:v>Объем ввода жилья по стандартам эконом-класса (тыс.кв.м, в год)
</c:v>
                </c:pt>
              </c:strCache>
            </c:strRef>
          </c:cat>
          <c:val>
            <c:numRef>
              <c:f>Лист1!$B$2:$B$8</c:f>
              <c:numCache>
                <c:formatCode>General</c:formatCode>
                <c:ptCount val="7"/>
                <c:pt idx="0">
                  <c:v>410</c:v>
                </c:pt>
                <c:pt idx="1">
                  <c:v>208</c:v>
                </c:pt>
                <c:pt idx="2">
                  <c:v>175</c:v>
                </c:pt>
                <c:pt idx="3">
                  <c:v>116</c:v>
                </c:pt>
                <c:pt idx="4">
                  <c:v>91</c:v>
                </c:pt>
                <c:pt idx="5">
                  <c:v>83</c:v>
                </c:pt>
                <c:pt idx="6">
                  <c:v>83.2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Количество семей, улучшивших жилищные условия с использованием средств федерального бюджета, выделяемых на предоставление государственной поддержки гражданам в рамках подпрограммы «Выполнение государственных обязательств по обеспечению жильем категорий гр</c:v>
                </c:pt>
                <c:pt idx="1">
                  <c:v>
Количество многоквартирных домов, в которых выполнены работы по капитальному ремонту (ед., нарастающим итогом) 
</c:v>
                </c:pt>
                <c:pt idx="2">
                  <c:v>Количество расселенных аварийных многоквартирных домов (ед., в год)
</c:v>
                </c:pt>
                <c:pt idx="3">
                  <c:v>Удельный вес площади жилых помещений и мест общего пользования многоквартирных домов, обследованных в рамках осуществления  регионального государственного жилищного надзора за порядком предоставления гражданам коммунальных услуг и соответствием коммунальн</c:v>
                </c:pt>
                <c:pt idx="4">
                  <c:v>Количество молодых  семей,  улучшивших жилищные условия с использованием    социальных     выплат (семей, в год)
</c:v>
                </c:pt>
                <c:pt idx="5">
                  <c:v>Доля объектов строительства (реконструкции) в сфере водоснабжения, водоотведения и очистки сточных вод, введенных в текущем году, от общего количества таких объектов, запланированных к вводу (%, в год)
</c:v>
                </c:pt>
                <c:pt idx="6">
                  <c:v>Объем ввода жилья по стандартам эконом-класса (тыс.кв.м, в год)
</c:v>
                </c:pt>
              </c:strCache>
            </c:strRef>
          </c:cat>
          <c:val>
            <c:numRef>
              <c:f>Лист1!$C$2:$C$8</c:f>
              <c:numCache>
                <c:formatCode>General</c:formatCode>
                <c:ptCount val="7"/>
                <c:pt idx="0">
                  <c:v>380</c:v>
                </c:pt>
                <c:pt idx="1">
                  <c:v>210</c:v>
                </c:pt>
                <c:pt idx="2">
                  <c:v>142</c:v>
                </c:pt>
                <c:pt idx="3">
                  <c:v>80</c:v>
                </c:pt>
                <c:pt idx="4">
                  <c:v>90</c:v>
                </c:pt>
                <c:pt idx="5">
                  <c:v>100</c:v>
                </c:pt>
                <c:pt idx="6">
                  <c:v>78</c:v>
                </c:pt>
              </c:numCache>
            </c:numRef>
          </c:val>
        </c:ser>
        <c:dLbls>
          <c:showLegendKey val="0"/>
          <c:showVal val="0"/>
          <c:showCatName val="0"/>
          <c:showSerName val="0"/>
          <c:showPercent val="0"/>
          <c:showBubbleSize val="0"/>
        </c:dLbls>
        <c:gapWidth val="100"/>
        <c:axId val="88958464"/>
        <c:axId val="88956928"/>
      </c:barChart>
      <c:valAx>
        <c:axId val="8895692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88958464"/>
        <c:crosses val="autoZero"/>
        <c:crossBetween val="between"/>
      </c:valAx>
      <c:catAx>
        <c:axId val="88958464"/>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8895692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639.9085</c:v>
                </c:pt>
                <c:pt idx="1">
                  <c:v>761.43910000000005</c:v>
                </c:pt>
              </c:numCache>
            </c:numRef>
          </c:val>
        </c:ser>
        <c:dLbls>
          <c:showLegendKey val="0"/>
          <c:showVal val="0"/>
          <c:showCatName val="0"/>
          <c:showSerName val="0"/>
          <c:showPercent val="0"/>
          <c:showBubbleSize val="0"/>
        </c:dLbls>
        <c:gapWidth val="39"/>
        <c:gapDepth val="500"/>
        <c:shape val="cylinder"/>
        <c:axId val="88318336"/>
        <c:axId val="88319872"/>
        <c:axId val="0"/>
      </c:bar3DChart>
      <c:catAx>
        <c:axId val="88318336"/>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88319872"/>
        <c:crosses val="autoZero"/>
        <c:auto val="1"/>
        <c:lblAlgn val="ctr"/>
        <c:lblOffset val="100"/>
        <c:noMultiLvlLbl val="0"/>
      </c:catAx>
      <c:valAx>
        <c:axId val="88319872"/>
        <c:scaling>
          <c:orientation val="minMax"/>
          <c:max val="800"/>
          <c:min val="0"/>
        </c:scaling>
        <c:delete val="0"/>
        <c:axPos val="b"/>
        <c:numFmt formatCode="General" sourceLinked="1"/>
        <c:majorTickMark val="out"/>
        <c:minorTickMark val="none"/>
        <c:tickLblPos val="none"/>
        <c:crossAx val="88318336"/>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00990709082776E-2"/>
          <c:y val="3.4113418292276466E-2"/>
          <c:w val="0.33383905958952764"/>
          <c:h val="0.94087682669405293"/>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1"/>
              <c:layout>
                <c:manualLayout>
                  <c:x val="-1.0957602521035773E-3"/>
                  <c:y val="-0.12684600085085396"/>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Управление региональным рынком труда, регулирование процессов формирования и использования трудовых ресурсов</c:v>
                </c:pt>
                <c:pt idx="1">
                  <c:v>Содействие трудоустройству незанятых инвалидов на оборудованные (оснащенные) для них рабочие места</c:v>
                </c:pt>
                <c:pt idx="2">
                  <c:v>Обеспечение реализации государственной программы</c:v>
                </c:pt>
                <c:pt idx="3">
                  <c:v>Дополнительные мероприятия в сфере занятости населения, направленные на снижение напряженности на рынке труда Республики Коми </c:v>
                </c:pt>
              </c:strCache>
            </c:strRef>
          </c:cat>
          <c:val>
            <c:numRef>
              <c:f>Лист1!$B$2:$B$5</c:f>
              <c:numCache>
                <c:formatCode>0.00</c:formatCode>
                <c:ptCount val="4"/>
                <c:pt idx="0">
                  <c:v>594.02149999999995</c:v>
                </c:pt>
                <c:pt idx="1">
                  <c:v>6.5420999999999996</c:v>
                </c:pt>
                <c:pt idx="2">
                  <c:v>28.642499999999998</c:v>
                </c:pt>
                <c:pt idx="3">
                  <c:v>132.233</c:v>
                </c:pt>
              </c:numCache>
            </c:numRef>
          </c:val>
        </c:ser>
        <c:dLbls>
          <c:showLegendKey val="0"/>
          <c:showVal val="0"/>
          <c:showCatName val="0"/>
          <c:showSerName val="0"/>
          <c:showPercent val="0"/>
          <c:showBubbleSize val="0"/>
          <c:showLeaderLines val="1"/>
        </c:dLbls>
        <c:firstSliceAng val="164"/>
      </c:pieChart>
      <c:spPr>
        <a:noFill/>
        <a:ln>
          <a:noFill/>
        </a:ln>
        <a:effectLst/>
      </c:spPr>
    </c:plotArea>
    <c:legend>
      <c:legendPos val="r"/>
      <c:layout>
        <c:manualLayout>
          <c:xMode val="edge"/>
          <c:yMode val="edge"/>
          <c:x val="0.39961676333513485"/>
          <c:y val="7.175785377852073E-2"/>
          <c:w val="0.60038323666486515"/>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Times New Roman" panose="02020603050405020304" pitchFamily="18" charset="0"/>
                <a:cs typeface="Times New Roman" panose="02020603050405020304" pitchFamily="18" charset="0"/>
              </a:defRPr>
            </a:pPr>
            <a:r>
              <a:rPr lang="ru-RU" sz="1400" dirty="0">
                <a:latin typeface="Times New Roman" panose="02020603050405020304" pitchFamily="18" charset="0"/>
                <a:cs typeface="Times New Roman" panose="02020603050405020304" pitchFamily="18" charset="0"/>
              </a:rPr>
              <a:t>Структура налоговых и неналоговых доходов республиканского бюджета Республики Коми в 2015 году</a:t>
            </a:r>
          </a:p>
        </c:rich>
      </c:tx>
      <c:layout/>
      <c:overlay val="1"/>
    </c:title>
    <c:autoTitleDeleted val="0"/>
    <c:view3D>
      <c:rotX val="90"/>
      <c:rotY val="267"/>
      <c:depthPercent val="130"/>
      <c:rAngAx val="0"/>
      <c:perspective val="0"/>
    </c:view3D>
    <c:floor>
      <c:thickness val="0"/>
    </c:floor>
    <c:sideWall>
      <c:thickness val="0"/>
    </c:sideWall>
    <c:backWall>
      <c:thickness val="0"/>
    </c:backWall>
    <c:plotArea>
      <c:layout>
        <c:manualLayout>
          <c:layoutTarget val="inner"/>
          <c:xMode val="edge"/>
          <c:yMode val="edge"/>
          <c:x val="1.0144735114279066E-2"/>
          <c:y val="9.1732616292452232E-2"/>
          <c:w val="0.63370564272522123"/>
          <c:h val="0.88828768126556323"/>
        </c:manualLayout>
      </c:layout>
      <c:pie3DChart>
        <c:varyColors val="1"/>
        <c:ser>
          <c:idx val="0"/>
          <c:order val="0"/>
          <c:spPr>
            <a:scene3d>
              <a:camera prst="orthographicFront"/>
              <a:lightRig rig="threePt" dir="t"/>
            </a:scene3d>
            <a:sp3d prstMaterial="dkEdge">
              <a:bevelT w="133350" h="139700" prst="artDeco"/>
              <a:bevelB w="139700" h="139700" prst="divot"/>
            </a:sp3d>
          </c:spPr>
          <c:explosion val="2"/>
          <c:dPt>
            <c:idx val="0"/>
            <c:bubble3D val="0"/>
            <c:spPr>
              <a:solidFill>
                <a:schemeClr val="accent5">
                  <a:lumMod val="75000"/>
                </a:schemeClr>
              </a:solidFill>
              <a:scene3d>
                <a:camera prst="orthographicFront"/>
                <a:lightRig rig="threePt" dir="t"/>
              </a:scene3d>
              <a:sp3d prstMaterial="dkEdge">
                <a:bevelT w="133350" h="139700" prst="artDeco"/>
                <a:bevelB w="139700" h="139700" prst="divot"/>
              </a:sp3d>
            </c:spPr>
          </c:dPt>
          <c:dPt>
            <c:idx val="1"/>
            <c:bubble3D val="0"/>
            <c:spPr>
              <a:solidFill>
                <a:schemeClr val="accent2">
                  <a:lumMod val="60000"/>
                  <a:lumOff val="40000"/>
                </a:schemeClr>
              </a:solidFill>
              <a:scene3d>
                <a:camera prst="orthographicFront"/>
                <a:lightRig rig="threePt" dir="t"/>
              </a:scene3d>
              <a:sp3d prstMaterial="dkEdge">
                <a:bevelT w="133350" h="139700" prst="artDeco"/>
                <a:bevelB w="139700" h="139700" prst="divot"/>
              </a:sp3d>
            </c:spPr>
          </c:dPt>
          <c:dPt>
            <c:idx val="2"/>
            <c:bubble3D val="0"/>
            <c:spPr>
              <a:solidFill>
                <a:schemeClr val="accent3">
                  <a:lumMod val="60000"/>
                  <a:lumOff val="40000"/>
                </a:schemeClr>
              </a:solidFill>
              <a:scene3d>
                <a:camera prst="orthographicFront"/>
                <a:lightRig rig="threePt" dir="t"/>
              </a:scene3d>
              <a:sp3d prstMaterial="dkEdge">
                <a:bevelT w="133350" h="139700" prst="artDeco"/>
                <a:bevelB w="139700" h="139700" prst="divot"/>
              </a:sp3d>
            </c:spPr>
          </c:dPt>
          <c:dPt>
            <c:idx val="3"/>
            <c:bubble3D val="0"/>
            <c:spPr>
              <a:solidFill>
                <a:schemeClr val="accent4">
                  <a:lumMod val="60000"/>
                  <a:lumOff val="40000"/>
                </a:schemeClr>
              </a:solidFill>
              <a:scene3d>
                <a:camera prst="orthographicFront"/>
                <a:lightRig rig="threePt" dir="t"/>
              </a:scene3d>
              <a:sp3d prstMaterial="dkEdge">
                <a:bevelT w="133350" h="139700" prst="artDeco"/>
                <a:bevelB w="139700" h="139700" prst="divot"/>
              </a:sp3d>
            </c:spPr>
          </c:dPt>
          <c:dPt>
            <c:idx val="4"/>
            <c:bubble3D val="0"/>
            <c:spPr>
              <a:solidFill>
                <a:srgbClr val="00FFCC"/>
              </a:solidFill>
              <a:scene3d>
                <a:camera prst="orthographicFront"/>
                <a:lightRig rig="threePt" dir="t"/>
              </a:scene3d>
              <a:sp3d prstMaterial="dkEdge">
                <a:bevelT w="133350" h="139700" prst="artDeco"/>
                <a:bevelB w="139700" h="139700" prst="divot"/>
              </a:sp3d>
            </c:spPr>
          </c:dPt>
          <c:dPt>
            <c:idx val="5"/>
            <c:bubble3D val="0"/>
            <c:spPr>
              <a:solidFill>
                <a:srgbClr val="FFFF00"/>
              </a:solidFill>
              <a:scene3d>
                <a:camera prst="orthographicFront"/>
                <a:lightRig rig="threePt" dir="t"/>
              </a:scene3d>
              <a:sp3d prstMaterial="dkEdge">
                <a:bevelT w="133350" h="139700" prst="artDeco"/>
                <a:bevelB w="139700" h="139700" prst="divot"/>
              </a:sp3d>
            </c:spPr>
          </c:dPt>
          <c:dPt>
            <c:idx val="6"/>
            <c:bubble3D val="0"/>
            <c:spPr>
              <a:solidFill>
                <a:schemeClr val="accent6">
                  <a:lumMod val="60000"/>
                  <a:lumOff val="40000"/>
                </a:schemeClr>
              </a:solidFill>
              <a:scene3d>
                <a:camera prst="orthographicFront"/>
                <a:lightRig rig="threePt" dir="t"/>
              </a:scene3d>
              <a:sp3d prstMaterial="dkEdge">
                <a:bevelT w="133350" h="139700" prst="artDeco"/>
                <a:bevelB w="139700" h="139700" prst="divot"/>
              </a:sp3d>
            </c:spPr>
          </c:dPt>
          <c:dPt>
            <c:idx val="7"/>
            <c:bubble3D val="0"/>
            <c:spPr>
              <a:solidFill>
                <a:schemeClr val="accent5">
                  <a:lumMod val="60000"/>
                  <a:lumOff val="40000"/>
                </a:schemeClr>
              </a:solidFill>
              <a:scene3d>
                <a:camera prst="orthographicFront"/>
                <a:lightRig rig="threePt" dir="t"/>
              </a:scene3d>
              <a:sp3d prstMaterial="dkEdge">
                <a:bevelT w="133350" h="139700" prst="artDeco"/>
                <a:bevelB w="139700" h="139700" prst="divot"/>
              </a:sp3d>
            </c:spPr>
          </c:dPt>
          <c:dPt>
            <c:idx val="9"/>
            <c:bubble3D val="0"/>
            <c:spPr>
              <a:solidFill>
                <a:srgbClr val="FFCCCC"/>
              </a:solidFill>
              <a:scene3d>
                <a:camera prst="orthographicFront"/>
                <a:lightRig rig="threePt" dir="t"/>
              </a:scene3d>
              <a:sp3d prstMaterial="dkEdge">
                <a:bevelT w="133350" h="139700" prst="artDeco"/>
                <a:bevelB w="139700" h="139700" prst="divot"/>
              </a:sp3d>
            </c:spPr>
          </c:dPt>
          <c:dPt>
            <c:idx val="11"/>
            <c:bubble3D val="0"/>
            <c:spPr>
              <a:solidFill>
                <a:srgbClr val="CCFF99"/>
              </a:solidFill>
              <a:scene3d>
                <a:camera prst="orthographicFront"/>
                <a:lightRig rig="threePt" dir="t"/>
              </a:scene3d>
              <a:sp3d prstMaterial="dkEdge">
                <a:bevelT w="133350" h="139700" prst="artDeco"/>
                <a:bevelB w="139700" h="139700" prst="divot"/>
              </a:sp3d>
            </c:spPr>
          </c:dPt>
          <c:dLbls>
            <c:dLbl>
              <c:idx val="0"/>
              <c:layout>
                <c:manualLayout>
                  <c:x val="0.10777595896112378"/>
                  <c:y val="0.1205156574840509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3075135714257266"/>
                  <c:y val="1.998067763795696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918826345492853E-2"/>
                  <c:y val="-0.1993434023725608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0367860314880974"/>
                  <c:y val="-7.170605385494006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'Структура РБ РК '!$C$3:$C$10</c:f>
              <c:strCache>
                <c:ptCount val="8"/>
                <c:pt idx="0">
                  <c:v>Налог на прибыль организаций</c:v>
                </c:pt>
                <c:pt idx="1">
                  <c:v>Налог на доходы физических лиц</c:v>
                </c:pt>
                <c:pt idx="2">
                  <c:v>Налоги на имущество</c:v>
                </c:pt>
                <c:pt idx="3">
                  <c:v>Акцизы</c:v>
                </c:pt>
                <c:pt idx="4">
                  <c:v>Налоги на совокупный доход </c:v>
                </c:pt>
                <c:pt idx="5">
                  <c:v>Платежи при пользовании природными ресурсами</c:v>
                </c:pt>
                <c:pt idx="6">
                  <c:v>Штрафы</c:v>
                </c:pt>
                <c:pt idx="7">
                  <c:v>Прочие доходы</c:v>
                </c:pt>
              </c:strCache>
            </c:strRef>
          </c:cat>
          <c:val>
            <c:numRef>
              <c:f>'Структура РБ РК '!$D$3:$D$10</c:f>
              <c:numCache>
                <c:formatCode>0.0%</c:formatCode>
                <c:ptCount val="8"/>
                <c:pt idx="0">
                  <c:v>0.33069487347255266</c:v>
                </c:pt>
                <c:pt idx="1">
                  <c:v>0.30672352668196068</c:v>
                </c:pt>
                <c:pt idx="2">
                  <c:v>0.25817029227492611</c:v>
                </c:pt>
                <c:pt idx="3">
                  <c:v>4.7306768309041916E-2</c:v>
                </c:pt>
                <c:pt idx="4">
                  <c:v>1.8060788806948298E-2</c:v>
                </c:pt>
                <c:pt idx="5">
                  <c:v>1.3534750884166655E-2</c:v>
                </c:pt>
                <c:pt idx="6">
                  <c:v>1.0223364348212154E-2</c:v>
                </c:pt>
                <c:pt idx="7">
                  <c:v>1.5285635222191432E-2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628856097678788"/>
          <c:y val="0.18185984222310572"/>
          <c:w val="0.34446357665082233"/>
          <c:h val="0.79838875054928959"/>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bevelB/>
    </a:sp3d>
  </c:spPr>
  <c:txPr>
    <a:bodyPr/>
    <a:lstStyle/>
    <a:p>
      <a:pPr>
        <a:defRPr>
          <a:solidFill>
            <a:schemeClr val="dk1"/>
          </a:solidFill>
          <a:latin typeface="+mn-lt"/>
          <a:ea typeface="+mn-ea"/>
          <a:cs typeface="+mn-cs"/>
        </a:defRPr>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6926812984379284"/>
          <c:y val="4.7249272044708212E-4"/>
          <c:w val="0.71691599692028585"/>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регистрируемой
безработицы (в среднем за год), %</c:v>
                </c:pt>
                <c:pt idx="1">
                  <c:v>Уровень общей
безработицы (в среднем за год), %</c:v>
                </c:pt>
              </c:strCache>
            </c:strRef>
          </c:cat>
          <c:val>
            <c:numRef>
              <c:f>Лист1!$B$2:$B$3</c:f>
              <c:numCache>
                <c:formatCode>General</c:formatCode>
                <c:ptCount val="2"/>
                <c:pt idx="0">
                  <c:v>1.5</c:v>
                </c:pt>
                <c:pt idx="1">
                  <c:v>7</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регистрируемой
безработицы (в среднем за год), %</c:v>
                </c:pt>
                <c:pt idx="1">
                  <c:v>Уровень общей
безработицы (в среднем за год), %</c:v>
                </c:pt>
              </c:strCache>
            </c:strRef>
          </c:cat>
          <c:val>
            <c:numRef>
              <c:f>Лист1!$C$2:$C$3</c:f>
              <c:numCache>
                <c:formatCode>General</c:formatCode>
                <c:ptCount val="2"/>
                <c:pt idx="0">
                  <c:v>1.7</c:v>
                </c:pt>
                <c:pt idx="1">
                  <c:v>6.2</c:v>
                </c:pt>
              </c:numCache>
            </c:numRef>
          </c:val>
        </c:ser>
        <c:dLbls>
          <c:showLegendKey val="0"/>
          <c:showVal val="0"/>
          <c:showCatName val="0"/>
          <c:showSerName val="0"/>
          <c:showPercent val="0"/>
          <c:showBubbleSize val="0"/>
        </c:dLbls>
        <c:gapWidth val="100"/>
        <c:axId val="94494080"/>
        <c:axId val="94492544"/>
      </c:barChart>
      <c:valAx>
        <c:axId val="9449254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94494080"/>
        <c:crosses val="autoZero"/>
        <c:crossBetween val="between"/>
      </c:valAx>
      <c:catAx>
        <c:axId val="94494080"/>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9449254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0.46549067647454379"/>
          <c:w val="0.1117359108971966"/>
          <c:h val="0.2684387407247148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6926812984379284"/>
          <c:y val="0.19575447841354096"/>
          <c:w val="0.71691599692028585"/>
          <c:h val="0.51346727229814026"/>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занятости 
населения (в среднем за год) , %</c:v>
                </c:pt>
              </c:strCache>
            </c:strRef>
          </c:cat>
          <c:val>
            <c:numRef>
              <c:f>Лист1!$B$2</c:f>
              <c:numCache>
                <c:formatCode>General</c:formatCode>
                <c:ptCount val="1"/>
                <c:pt idx="0">
                  <c:v>66.2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занятости 
населения (в среднем за год) , %</c:v>
                </c:pt>
              </c:strCache>
            </c:strRef>
          </c:cat>
          <c:val>
            <c:numRef>
              <c:f>Лист1!$C$2</c:f>
              <c:numCache>
                <c:formatCode>General</c:formatCode>
                <c:ptCount val="1"/>
                <c:pt idx="0">
                  <c:v>64.2</c:v>
                </c:pt>
              </c:numCache>
            </c:numRef>
          </c:val>
        </c:ser>
        <c:dLbls>
          <c:showLegendKey val="0"/>
          <c:showVal val="0"/>
          <c:showCatName val="0"/>
          <c:showSerName val="0"/>
          <c:showPercent val="0"/>
          <c:showBubbleSize val="0"/>
        </c:dLbls>
        <c:gapWidth val="100"/>
        <c:axId val="94537984"/>
        <c:axId val="94536448"/>
      </c:barChart>
      <c:valAx>
        <c:axId val="9453644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94537984"/>
        <c:crosses val="autoZero"/>
        <c:crossBetween val="between"/>
      </c:valAx>
      <c:catAx>
        <c:axId val="94537984"/>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9453644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3768447114018313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1368.1</c:v>
                </c:pt>
                <c:pt idx="1">
                  <c:v>1499.5</c:v>
                </c:pt>
              </c:numCache>
            </c:numRef>
          </c:val>
        </c:ser>
        <c:dLbls>
          <c:showLegendKey val="0"/>
          <c:showVal val="0"/>
          <c:showCatName val="0"/>
          <c:showSerName val="0"/>
          <c:showPercent val="0"/>
          <c:showBubbleSize val="0"/>
        </c:dLbls>
        <c:gapWidth val="39"/>
        <c:gapDepth val="500"/>
        <c:shape val="cylinder"/>
        <c:axId val="94604672"/>
        <c:axId val="94643328"/>
        <c:axId val="0"/>
      </c:bar3DChart>
      <c:catAx>
        <c:axId val="9460467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4643328"/>
        <c:crosses val="autoZero"/>
        <c:auto val="1"/>
        <c:lblAlgn val="ctr"/>
        <c:lblOffset val="100"/>
        <c:noMultiLvlLbl val="0"/>
      </c:catAx>
      <c:valAx>
        <c:axId val="94643328"/>
        <c:scaling>
          <c:orientation val="minMax"/>
          <c:min val="0"/>
        </c:scaling>
        <c:delete val="0"/>
        <c:axPos val="b"/>
        <c:numFmt formatCode="General" sourceLinked="1"/>
        <c:majorTickMark val="out"/>
        <c:minorTickMark val="none"/>
        <c:tickLblPos val="none"/>
        <c:crossAx val="94604672"/>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0"/>
              <c:layout>
                <c:manualLayout>
                  <c:x val="6.1701607808086499E-2"/>
                  <c:y val="-0.370344174031341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5.3890733083138249E-2"/>
                  <c:y val="-0.1141390575566851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646509725675955"/>
                  <c:y val="0.26379667220181774"/>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Профилактика терроризма и экстремизма в Республике Коми</c:v>
                </c:pt>
                <c:pt idx="1">
                  <c:v>Обеспечение реализации государственной программы</c:v>
                </c:pt>
                <c:pt idx="2">
                  <c:v>Снижение рисков и смягчение последствий чрезвычайных ситуаций природного и техногенного характера в условиях мирного и военного времени в Республике Коми</c:v>
                </c:pt>
              </c:strCache>
            </c:strRef>
          </c:cat>
          <c:val>
            <c:numRef>
              <c:f>Лист1!$B$2:$B$4</c:f>
              <c:numCache>
                <c:formatCode>0.0</c:formatCode>
                <c:ptCount val="3"/>
                <c:pt idx="0">
                  <c:v>1.3</c:v>
                </c:pt>
                <c:pt idx="1">
                  <c:v>15.4</c:v>
                </c:pt>
                <c:pt idx="2">
                  <c:v>1351.4</c:v>
                </c:pt>
              </c:numCache>
            </c:numRef>
          </c:val>
        </c:ser>
        <c:dLbls>
          <c:showLegendKey val="0"/>
          <c:showVal val="0"/>
          <c:showCatName val="0"/>
          <c:showSerName val="0"/>
          <c:showPercent val="0"/>
          <c:showBubbleSize val="0"/>
          <c:showLeaderLines val="1"/>
        </c:dLbls>
        <c:firstSliceAng val="90"/>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38141259144857037"/>
          <c:y val="0.11412130678290647"/>
          <c:w val="0.53762541423672261"/>
          <c:h val="0.63930641693406609"/>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готовности сил и средств Коми республиканской подсистемы единой государственной системы предупреждения и ликвидации ЧС к выполнению задач по предупреждению и ликвидации последствий ЧС и проявлений терроризма (баллы) </c:v>
                </c:pt>
              </c:strCache>
            </c:strRef>
          </c:cat>
          <c:val>
            <c:numRef>
              <c:f>Лист1!$B$2</c:f>
              <c:numCache>
                <c:formatCode>General</c:formatCode>
                <c:ptCount val="1"/>
                <c:pt idx="0">
                  <c:v>6.5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готовности сил и средств Коми республиканской подсистемы единой государственной системы предупреждения и ликвидации ЧС к выполнению задач по предупреждению и ликвидации последствий ЧС и проявлений терроризма (баллы) </c:v>
                </c:pt>
              </c:strCache>
            </c:strRef>
          </c:cat>
          <c:val>
            <c:numRef>
              <c:f>Лист1!$C$2</c:f>
              <c:numCache>
                <c:formatCode>General</c:formatCode>
                <c:ptCount val="1"/>
                <c:pt idx="0">
                  <c:v>6.5</c:v>
                </c:pt>
              </c:numCache>
            </c:numRef>
          </c:val>
        </c:ser>
        <c:dLbls>
          <c:showLegendKey val="0"/>
          <c:showVal val="0"/>
          <c:showCatName val="0"/>
          <c:showSerName val="0"/>
          <c:showPercent val="0"/>
          <c:showBubbleSize val="0"/>
        </c:dLbls>
        <c:gapWidth val="100"/>
        <c:axId val="94706688"/>
        <c:axId val="94705152"/>
      </c:barChart>
      <c:valAx>
        <c:axId val="94705152"/>
        <c:scaling>
          <c:orientation val="minMax"/>
          <c:min val="0"/>
        </c:scaling>
        <c:delete val="0"/>
        <c:axPos val="b"/>
        <c:majorGridlines/>
        <c:numFmt formatCode="General" sourceLinked="1"/>
        <c:majorTickMark val="out"/>
        <c:minorTickMark val="none"/>
        <c:tickLblPos val="nextTo"/>
        <c:txPr>
          <a:bodyPr/>
          <a:lstStyle/>
          <a:p>
            <a:pPr>
              <a:defRPr sz="1200"/>
            </a:pPr>
            <a:endParaRPr lang="ru-RU"/>
          </a:p>
        </c:txPr>
        <c:crossAx val="94706688"/>
        <c:crosses val="autoZero"/>
        <c:crossBetween val="between"/>
      </c:valAx>
      <c:catAx>
        <c:axId val="94706688"/>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9470515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91645023707974937"/>
          <c:y val="4.8380206432089547E-2"/>
          <c:w val="7.6584905982794896E-2"/>
          <c:h val="0.4037386368834835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458843239514687"/>
          <c:y val="1.9308856750121434E-3"/>
          <c:w val="0.48072290490503933"/>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Создание и содержание территориальных пожарно-спасательных подразделений Республики Коми</c:v>
                </c:pt>
                <c:pt idx="1">
                  <c:v>Укрепление и модернизация материально-технической базы пожарно-спасательных подразделений Республики Коми</c:v>
                </c:pt>
                <c:pt idx="2">
                  <c:v>Строительство, реконструкция и ремонт зданий пожарно-спасательных служб Республики Коми</c:v>
                </c:pt>
                <c:pt idx="3">
                  <c:v>Предупреждение чрезвычайных ситуаций в период прохождения весеннего половодья, привлечение авиации в целях ликвидации чрезвычайных ситуаций</c:v>
                </c:pt>
                <c:pt idx="4">
                  <c:v>Проведение эксплуатационных работ по обслуживанию и содержанию системы оповещения Республики Коми</c:v>
                </c:pt>
              </c:strCache>
            </c:strRef>
          </c:cat>
          <c:val>
            <c:numRef>
              <c:f>Лист1!$B$2:$B$6</c:f>
              <c:numCache>
                <c:formatCode>0.0</c:formatCode>
                <c:ptCount val="5"/>
                <c:pt idx="0">
                  <c:v>1187.1982</c:v>
                </c:pt>
                <c:pt idx="1">
                  <c:v>130.18689999999998</c:v>
                </c:pt>
                <c:pt idx="2">
                  <c:v>2.391</c:v>
                </c:pt>
                <c:pt idx="3">
                  <c:v>4.8860000000000001</c:v>
                </c:pt>
                <c:pt idx="4">
                  <c:v>8</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Создание и содержание территориальных пожарно-спасательных подразделений Республики Коми</c:v>
                </c:pt>
                <c:pt idx="1">
                  <c:v>Укрепление и модернизация материально-технической базы пожарно-спасательных подразделений Республики Коми</c:v>
                </c:pt>
                <c:pt idx="2">
                  <c:v>Строительство, реконструкция и ремонт зданий пожарно-спасательных служб Республики Коми</c:v>
                </c:pt>
                <c:pt idx="3">
                  <c:v>Предупреждение чрезвычайных ситуаций в период прохождения весеннего половодья, привлечение авиации в целях ликвидации чрезвычайных ситуаций</c:v>
                </c:pt>
                <c:pt idx="4">
                  <c:v>Проведение эксплуатационных работ по обслуживанию и содержанию системы оповещения Республики Коми</c:v>
                </c:pt>
              </c:strCache>
            </c:strRef>
          </c:cat>
          <c:val>
            <c:numRef>
              <c:f>Лист1!$C$2:$C$6</c:f>
              <c:numCache>
                <c:formatCode>0.0</c:formatCode>
                <c:ptCount val="5"/>
                <c:pt idx="0">
                  <c:v>1279.6505</c:v>
                </c:pt>
                <c:pt idx="1">
                  <c:v>142.649</c:v>
                </c:pt>
                <c:pt idx="2">
                  <c:v>17.850999999999999</c:v>
                </c:pt>
                <c:pt idx="3">
                  <c:v>8.7799999999999994</c:v>
                </c:pt>
                <c:pt idx="4">
                  <c:v>11</c:v>
                </c:pt>
              </c:numCache>
            </c:numRef>
          </c:val>
        </c:ser>
        <c:dLbls>
          <c:showLegendKey val="0"/>
          <c:showVal val="0"/>
          <c:showCatName val="0"/>
          <c:showSerName val="0"/>
          <c:showPercent val="0"/>
          <c:showBubbleSize val="0"/>
        </c:dLbls>
        <c:gapWidth val="100"/>
        <c:axId val="95242496"/>
        <c:axId val="95240960"/>
      </c:barChart>
      <c:valAx>
        <c:axId val="95240960"/>
        <c:scaling>
          <c:orientation val="minMax"/>
        </c:scaling>
        <c:delete val="0"/>
        <c:axPos val="b"/>
        <c:majorGridlines/>
        <c:numFmt formatCode="0.0" sourceLinked="1"/>
        <c:majorTickMark val="out"/>
        <c:minorTickMark val="none"/>
        <c:tickLblPos val="nextTo"/>
        <c:txPr>
          <a:bodyPr/>
          <a:lstStyle/>
          <a:p>
            <a:pPr>
              <a:defRPr sz="1200"/>
            </a:pPr>
            <a:endParaRPr lang="ru-RU"/>
          </a:p>
        </c:txPr>
        <c:crossAx val="95242496"/>
        <c:crosses val="autoZero"/>
        <c:crossBetween val="between"/>
      </c:valAx>
      <c:catAx>
        <c:axId val="9524249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9524096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6.7797154754194469E-2"/>
          <c:h val="0.1351488723475169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1095.5999999999999</c:v>
                </c:pt>
                <c:pt idx="1">
                  <c:v>1147.2</c:v>
                </c:pt>
              </c:numCache>
            </c:numRef>
          </c:val>
        </c:ser>
        <c:dLbls>
          <c:showLegendKey val="0"/>
          <c:showVal val="0"/>
          <c:showCatName val="0"/>
          <c:showSerName val="0"/>
          <c:showPercent val="0"/>
          <c:showBubbleSize val="0"/>
        </c:dLbls>
        <c:gapWidth val="39"/>
        <c:gapDepth val="500"/>
        <c:shape val="cylinder"/>
        <c:axId val="95203712"/>
        <c:axId val="95205248"/>
        <c:axId val="0"/>
      </c:bar3DChart>
      <c:catAx>
        <c:axId val="9520371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5205248"/>
        <c:crosses val="autoZero"/>
        <c:auto val="1"/>
        <c:lblAlgn val="ctr"/>
        <c:lblOffset val="100"/>
        <c:noMultiLvlLbl val="0"/>
      </c:catAx>
      <c:valAx>
        <c:axId val="95205248"/>
        <c:scaling>
          <c:orientation val="minMax"/>
          <c:min val="0"/>
        </c:scaling>
        <c:delete val="0"/>
        <c:axPos val="b"/>
        <c:numFmt formatCode="General" sourceLinked="1"/>
        <c:majorTickMark val="out"/>
        <c:minorTickMark val="none"/>
        <c:tickLblPos val="none"/>
        <c:crossAx val="95203712"/>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Обеспечение доступности объектов сферы культуры, сохранение и актуализация культурного наследия</c:v>
                </c:pt>
                <c:pt idx="1">
                  <c:v>Формирование благоприятных условий реализации, воспроизводства и развития творческого потенциала населения Республики Коми</c:v>
                </c:pt>
                <c:pt idx="2">
                  <c:v>Обеспечение условий для реализации государственной программы 
</c:v>
                </c:pt>
              </c:strCache>
            </c:strRef>
          </c:cat>
          <c:val>
            <c:numRef>
              <c:f>Лист1!$B$2:$B$4</c:f>
              <c:numCache>
                <c:formatCode>General</c:formatCode>
                <c:ptCount val="3"/>
                <c:pt idx="0">
                  <c:v>359.8</c:v>
                </c:pt>
                <c:pt idx="1">
                  <c:v>677.4</c:v>
                </c:pt>
                <c:pt idx="2">
                  <c:v>110</c:v>
                </c:pt>
              </c:numCache>
            </c:numRef>
          </c:val>
        </c:ser>
        <c:dLbls>
          <c:showLegendKey val="0"/>
          <c:showVal val="0"/>
          <c:showCatName val="0"/>
          <c:showSerName val="0"/>
          <c:showPercent val="0"/>
          <c:showBubbleSize val="0"/>
          <c:showLeaderLines val="1"/>
        </c:dLbls>
        <c:firstSliceAng val="156"/>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120267941874365"/>
          <c:y val="4.1309599233718769E-2"/>
          <c:w val="0.47618745052565248"/>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удовлетворенности населения Республики Коми качеством предоставления государственных и муниципальных услуг в сфере культуры, %  от числа опрошенных
</c:v>
                </c:pt>
                <c:pt idx="1">
                  <c:v>Доля объектов культурного наследия, информация о которых внесена в электронную базу данных единого госреестра объектов культурного наследия (памятников истории и культуры) народов Российской Федерации, в общем количестве объектов культурного наследия, %</c:v>
                </c:pt>
              </c:strCache>
            </c:strRef>
          </c:cat>
          <c:val>
            <c:numRef>
              <c:f>Лист1!$B$2:$B$3</c:f>
              <c:numCache>
                <c:formatCode>General</c:formatCode>
                <c:ptCount val="2"/>
                <c:pt idx="0">
                  <c:v>85</c:v>
                </c:pt>
                <c:pt idx="1">
                  <c:v>34</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удовлетворенности населения Республики Коми качеством предоставления государственных и муниципальных услуг в сфере культуры, %  от числа опрошенных
</c:v>
                </c:pt>
                <c:pt idx="1">
                  <c:v>Доля объектов культурного наследия, информация о которых внесена в электронную базу данных единого госреестра объектов культурного наследия (памятников истории и культуры) народов Российской Федерации, в общем количестве объектов культурного наследия, %</c:v>
                </c:pt>
              </c:strCache>
            </c:strRef>
          </c:cat>
          <c:val>
            <c:numRef>
              <c:f>Лист1!$C$2:$C$3</c:f>
              <c:numCache>
                <c:formatCode>General</c:formatCode>
                <c:ptCount val="2"/>
                <c:pt idx="0">
                  <c:v>78</c:v>
                </c:pt>
                <c:pt idx="1">
                  <c:v>22</c:v>
                </c:pt>
              </c:numCache>
            </c:numRef>
          </c:val>
        </c:ser>
        <c:dLbls>
          <c:showLegendKey val="0"/>
          <c:showVal val="0"/>
          <c:showCatName val="0"/>
          <c:showSerName val="0"/>
          <c:showPercent val="0"/>
          <c:showBubbleSize val="0"/>
        </c:dLbls>
        <c:gapWidth val="100"/>
        <c:axId val="95408128"/>
        <c:axId val="95394048"/>
      </c:barChart>
      <c:valAx>
        <c:axId val="9539404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95408128"/>
        <c:crosses val="autoZero"/>
        <c:crossBetween val="between"/>
      </c:valAx>
      <c:catAx>
        <c:axId val="95408128"/>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9539404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551799800022219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018629671587801"/>
          <c:y val="1.9308856750121434E-3"/>
          <c:w val="0.5313517841812535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населения, принявшего участие в мероприятиях, популяризирующих государственные языки Республики Коми, от общей численности населения Республики Коми, %</c:v>
                </c:pt>
                <c:pt idx="1">
                  <c:v>Рост посещений учреждений культуры населением Республик Коми к уровню 2010 года, %</c:v>
                </c:pt>
                <c:pt idx="2">
                  <c:v>Удельный вес населения, участвующего в  работе клубных формирований, любительских объединений, от общей численности населения Республики Коми, %</c:v>
                </c:pt>
                <c:pt idx="3">
                  <c:v>Увеличение количества посещений театрально-концертных мероприятий (по сравнению с предыдущим годом), %</c:v>
                </c:pt>
              </c:strCache>
            </c:strRef>
          </c:cat>
          <c:val>
            <c:numRef>
              <c:f>Лист1!$B$2:$B$5</c:f>
              <c:numCache>
                <c:formatCode>General</c:formatCode>
                <c:ptCount val="4"/>
                <c:pt idx="0">
                  <c:v>15</c:v>
                </c:pt>
                <c:pt idx="1">
                  <c:v>12</c:v>
                </c:pt>
                <c:pt idx="2">
                  <c:v>6.4</c:v>
                </c:pt>
                <c:pt idx="3">
                  <c:v>2.8</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населения, принявшего участие в мероприятиях, популяризирующих государственные языки Республики Коми, от общей численности населения Республики Коми, %</c:v>
                </c:pt>
                <c:pt idx="1">
                  <c:v>Рост посещений учреждений культуры населением Республик Коми к уровню 2010 года, %</c:v>
                </c:pt>
                <c:pt idx="2">
                  <c:v>Удельный вес населения, участвующего в  работе клубных формирований, любительских объединений, от общей численности населения Республики Коми, %</c:v>
                </c:pt>
                <c:pt idx="3">
                  <c:v>Увеличение количества посещений театрально-концертных мероприятий (по сравнению с предыдущим годом), %</c:v>
                </c:pt>
              </c:strCache>
            </c:strRef>
          </c:cat>
          <c:val>
            <c:numRef>
              <c:f>Лист1!$C$2:$C$5</c:f>
              <c:numCache>
                <c:formatCode>General</c:formatCode>
                <c:ptCount val="4"/>
                <c:pt idx="0">
                  <c:v>13.7</c:v>
                </c:pt>
                <c:pt idx="1">
                  <c:v>12</c:v>
                </c:pt>
                <c:pt idx="2">
                  <c:v>6.3</c:v>
                </c:pt>
                <c:pt idx="3">
                  <c:v>2.7</c:v>
                </c:pt>
              </c:numCache>
            </c:numRef>
          </c:val>
        </c:ser>
        <c:dLbls>
          <c:showLegendKey val="0"/>
          <c:showVal val="0"/>
          <c:showCatName val="0"/>
          <c:showSerName val="0"/>
          <c:showPercent val="0"/>
          <c:showBubbleSize val="0"/>
        </c:dLbls>
        <c:gapWidth val="100"/>
        <c:axId val="95468160"/>
        <c:axId val="95466624"/>
      </c:barChart>
      <c:valAx>
        <c:axId val="9546662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95468160"/>
        <c:crosses val="autoZero"/>
        <c:crossBetween val="between"/>
      </c:valAx>
      <c:catAx>
        <c:axId val="9546816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9546662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ln w="9525">
          <a:noFill/>
        </a:ln>
      </c:spPr>
    </c:floor>
    <c:sideWall>
      <c:thickness val="0"/>
    </c:sideWall>
    <c:backWall>
      <c:thickness val="0"/>
    </c:backWall>
    <c:plotArea>
      <c:layout>
        <c:manualLayout>
          <c:layoutTarget val="inner"/>
          <c:xMode val="edge"/>
          <c:yMode val="edge"/>
          <c:x val="0"/>
          <c:y val="6.3598331247977438E-2"/>
          <c:w val="0.99486039091769385"/>
          <c:h val="0.79347295519665983"/>
        </c:manualLayout>
      </c:layout>
      <c:bar3DChart>
        <c:barDir val="col"/>
        <c:grouping val="standard"/>
        <c:varyColors val="0"/>
        <c:ser>
          <c:idx val="1"/>
          <c:order val="0"/>
          <c:tx>
            <c:strRef>
              <c:f>'налогые и ненал'!$C$1</c:f>
              <c:strCache>
                <c:ptCount val="1"/>
                <c:pt idx="0">
                  <c:v>Неналоговые доходы, млн. руб.</c:v>
                </c:pt>
              </c:strCache>
            </c:strRef>
          </c:tx>
          <c:spPr>
            <a:solidFill>
              <a:schemeClr val="accent6">
                <a:lumMod val="40000"/>
                <a:lumOff val="60000"/>
              </a:schemeClr>
            </a:solidFill>
            <a:scene3d>
              <a:camera prst="orthographicFront"/>
              <a:lightRig rig="threePt" dir="t"/>
            </a:scene3d>
            <a:sp3d prstMaterial="matte">
              <a:bevelT/>
              <a:bevelB/>
            </a:sp3d>
          </c:spPr>
          <c:invertIfNegative val="0"/>
          <c:dLbls>
            <c:dLbl>
              <c:idx val="0"/>
              <c:layout>
                <c:manualLayout>
                  <c:x val="1.7305081085205723E-3"/>
                  <c:y val="-5.55519083738170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5745211977023759E-3"/>
                  <c:y val="-9.02551231681328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'налогые и ненал'!$A$2:$A$3</c:f>
              <c:strCache>
                <c:ptCount val="2"/>
                <c:pt idx="0">
                  <c:v>2014 г.</c:v>
                </c:pt>
                <c:pt idx="1">
                  <c:v>2015 г.</c:v>
                </c:pt>
              </c:strCache>
            </c:strRef>
          </c:cat>
          <c:val>
            <c:numRef>
              <c:f>'налогые и ненал'!$C$2:$C$3</c:f>
              <c:numCache>
                <c:formatCode>#,##0.0</c:formatCode>
                <c:ptCount val="2"/>
                <c:pt idx="0">
                  <c:v>1704.9012261</c:v>
                </c:pt>
                <c:pt idx="1">
                  <c:v>1493.2141707200001</c:v>
                </c:pt>
              </c:numCache>
            </c:numRef>
          </c:val>
        </c:ser>
        <c:ser>
          <c:idx val="0"/>
          <c:order val="1"/>
          <c:tx>
            <c:strRef>
              <c:f>'налогые и ненал'!$B$1</c:f>
              <c:strCache>
                <c:ptCount val="1"/>
                <c:pt idx="0">
                  <c:v>Налоговые доходы, млн. руб.</c:v>
                </c:pt>
              </c:strCache>
            </c:strRef>
          </c:tx>
          <c:spPr>
            <a:solidFill>
              <a:schemeClr val="accent4">
                <a:lumMod val="40000"/>
                <a:lumOff val="60000"/>
              </a:schemeClr>
            </a:solidFill>
            <a:scene3d>
              <a:camera prst="orthographicFront"/>
              <a:lightRig rig="threePt" dir="t"/>
            </a:scene3d>
            <a:sp3d prstMaterial="matte">
              <a:bevelT/>
            </a:sp3d>
          </c:spPr>
          <c:invertIfNegative val="0"/>
          <c:dLbls>
            <c:dLbl>
              <c:idx val="0"/>
              <c:layout>
                <c:manualLayout>
                  <c:x val="8.0625326599340367E-4"/>
                  <c:y val="0.3157381503065315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5367770444692894E-3"/>
                  <c:y val="0.3098456232135823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'налогые и ненал'!$A$2:$A$3</c:f>
              <c:strCache>
                <c:ptCount val="2"/>
                <c:pt idx="0">
                  <c:v>2014 г.</c:v>
                </c:pt>
                <c:pt idx="1">
                  <c:v>2015 г.</c:v>
                </c:pt>
              </c:strCache>
            </c:strRef>
          </c:cat>
          <c:val>
            <c:numRef>
              <c:f>'налогые и ненал'!$B$2:$B$3</c:f>
              <c:numCache>
                <c:formatCode>#,##0.0</c:formatCode>
                <c:ptCount val="2"/>
                <c:pt idx="0">
                  <c:v>45248.533161539999</c:v>
                </c:pt>
                <c:pt idx="1">
                  <c:v>48014.231671070003</c:v>
                </c:pt>
              </c:numCache>
            </c:numRef>
          </c:val>
        </c:ser>
        <c:dLbls>
          <c:showLegendKey val="0"/>
          <c:showVal val="0"/>
          <c:showCatName val="0"/>
          <c:showSerName val="0"/>
          <c:showPercent val="0"/>
          <c:showBubbleSize val="0"/>
        </c:dLbls>
        <c:gapWidth val="60"/>
        <c:gapDepth val="378"/>
        <c:shape val="cylinder"/>
        <c:axId val="45311872"/>
        <c:axId val="45313408"/>
        <c:axId val="64744512"/>
      </c:bar3DChart>
      <c:catAx>
        <c:axId val="45311872"/>
        <c:scaling>
          <c:orientation val="minMax"/>
        </c:scaling>
        <c:delete val="0"/>
        <c:axPos val="b"/>
        <c:numFmt formatCode="General" sourceLinked="0"/>
        <c:majorTickMark val="out"/>
        <c:minorTickMark val="none"/>
        <c:tickLblPos val="nextTo"/>
        <c:txPr>
          <a:bodyPr/>
          <a:lstStyle/>
          <a:p>
            <a:pPr>
              <a:defRPr sz="1400"/>
            </a:pPr>
            <a:endParaRPr lang="ru-RU"/>
          </a:p>
        </c:txPr>
        <c:crossAx val="45313408"/>
        <c:crosses val="autoZero"/>
        <c:auto val="1"/>
        <c:lblAlgn val="ctr"/>
        <c:lblOffset val="100"/>
        <c:noMultiLvlLbl val="0"/>
      </c:catAx>
      <c:valAx>
        <c:axId val="45313408"/>
        <c:scaling>
          <c:orientation val="minMax"/>
        </c:scaling>
        <c:delete val="1"/>
        <c:axPos val="l"/>
        <c:numFmt formatCode="#,##0.0" sourceLinked="1"/>
        <c:majorTickMark val="out"/>
        <c:minorTickMark val="none"/>
        <c:tickLblPos val="nextTo"/>
        <c:crossAx val="45311872"/>
        <c:crosses val="autoZero"/>
        <c:crossBetween val="between"/>
      </c:valAx>
      <c:serAx>
        <c:axId val="64744512"/>
        <c:scaling>
          <c:orientation val="minMax"/>
        </c:scaling>
        <c:delete val="1"/>
        <c:axPos val="b"/>
        <c:majorTickMark val="out"/>
        <c:minorTickMark val="none"/>
        <c:tickLblPos val="nextTo"/>
        <c:crossAx val="45313408"/>
        <c:crosses val="autoZero"/>
      </c:serAx>
    </c:plotArea>
    <c:legend>
      <c:legendPos val="b"/>
      <c:layout>
        <c:manualLayout>
          <c:xMode val="edge"/>
          <c:yMode val="edge"/>
          <c:x val="0.1229426748308028"/>
          <c:y val="0.92964348007930198"/>
          <c:w val="0.72780425752745126"/>
          <c:h val="7.0356576542000365E-2"/>
        </c:manualLayout>
      </c:layout>
      <c:overlay val="0"/>
      <c:txPr>
        <a:bodyPr/>
        <a:lstStyle/>
        <a:p>
          <a:pPr>
            <a:defRPr sz="1400"/>
          </a:pPr>
          <a:endParaRPr lang="ru-RU"/>
        </a:p>
      </c:tx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1062.9000000000001</c:v>
                </c:pt>
                <c:pt idx="1">
                  <c:v>1085.5999999999999</c:v>
                </c:pt>
              </c:numCache>
            </c:numRef>
          </c:val>
        </c:ser>
        <c:dLbls>
          <c:showLegendKey val="0"/>
          <c:showVal val="0"/>
          <c:showCatName val="0"/>
          <c:showSerName val="0"/>
          <c:showPercent val="0"/>
          <c:showBubbleSize val="0"/>
        </c:dLbls>
        <c:gapWidth val="39"/>
        <c:gapDepth val="500"/>
        <c:shape val="cylinder"/>
        <c:axId val="91281664"/>
        <c:axId val="91287552"/>
        <c:axId val="0"/>
      </c:bar3DChart>
      <c:catAx>
        <c:axId val="9128166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1287552"/>
        <c:crosses val="autoZero"/>
        <c:auto val="1"/>
        <c:lblAlgn val="ctr"/>
        <c:lblOffset val="100"/>
        <c:noMultiLvlLbl val="0"/>
      </c:catAx>
      <c:valAx>
        <c:axId val="91287552"/>
        <c:scaling>
          <c:orientation val="minMax"/>
          <c:min val="0"/>
        </c:scaling>
        <c:delete val="0"/>
        <c:axPos val="b"/>
        <c:numFmt formatCode="General" sourceLinked="1"/>
        <c:majorTickMark val="out"/>
        <c:minorTickMark val="none"/>
        <c:tickLblPos val="none"/>
        <c:crossAx val="9128166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Развитие инфраструктуры физической культуры и спорта</c:v>
                </c:pt>
                <c:pt idx="1">
                  <c:v>Массовая физическая культура</c:v>
                </c:pt>
                <c:pt idx="2">
                  <c:v>Подготовка спортивного резерва</c:v>
                </c:pt>
                <c:pt idx="3">
                  <c:v>Спорт высших достижений</c:v>
                </c:pt>
                <c:pt idx="4">
                  <c:v>Обеспечение реализации государственной программы</c:v>
                </c:pt>
              </c:strCache>
            </c:strRef>
          </c:cat>
          <c:val>
            <c:numRef>
              <c:f>Лист1!$B$2:$B$6</c:f>
              <c:numCache>
                <c:formatCode>General</c:formatCode>
                <c:ptCount val="5"/>
                <c:pt idx="0">
                  <c:v>701.6</c:v>
                </c:pt>
                <c:pt idx="1">
                  <c:v>14</c:v>
                </c:pt>
                <c:pt idx="2">
                  <c:v>216.2</c:v>
                </c:pt>
                <c:pt idx="3">
                  <c:v>131.80000000000001</c:v>
                </c:pt>
                <c:pt idx="4">
                  <c:v>22</c:v>
                </c:pt>
              </c:numCache>
            </c:numRef>
          </c:val>
        </c:ser>
        <c:dLbls>
          <c:showLegendKey val="0"/>
          <c:showVal val="0"/>
          <c:showCatName val="0"/>
          <c:showSerName val="0"/>
          <c:showPercent val="0"/>
          <c:showBubbleSize val="0"/>
          <c:showLeaderLines val="1"/>
        </c:dLbls>
        <c:firstSliceAng val="156"/>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120267941874365"/>
          <c:y val="4.1309599233718769E-2"/>
          <c:w val="0.5256892352724991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призовых мест, занятых спортсменами Республики Коми на всероссийских и международных соревнованиях, единиц</c:v>
                </c:pt>
                <c:pt idx="1">
                  <c:v>Доля учащихся и студентов, систематически занимающихся физической культурой и спортом, в общей численности учащихся и студентов, %</c:v>
                </c:pt>
              </c:strCache>
            </c:strRef>
          </c:cat>
          <c:val>
            <c:numRef>
              <c:f>Лист1!$B$2:$B$3</c:f>
              <c:numCache>
                <c:formatCode>General</c:formatCode>
                <c:ptCount val="2"/>
                <c:pt idx="0">
                  <c:v>494</c:v>
                </c:pt>
                <c:pt idx="1">
                  <c:v>69.099999999999994</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призовых мест, занятых спортсменами Республики Коми на всероссийских и международных соревнованиях, единиц</c:v>
                </c:pt>
                <c:pt idx="1">
                  <c:v>Доля учащихся и студентов, систематически занимающихся физической культурой и спортом, в общей численности учащихся и студентов, %</c:v>
                </c:pt>
              </c:strCache>
            </c:strRef>
          </c:cat>
          <c:val>
            <c:numRef>
              <c:f>Лист1!$C$2:$C$3</c:f>
              <c:numCache>
                <c:formatCode>General</c:formatCode>
                <c:ptCount val="2"/>
                <c:pt idx="0">
                  <c:v>352</c:v>
                </c:pt>
                <c:pt idx="1">
                  <c:v>60</c:v>
                </c:pt>
              </c:numCache>
            </c:numRef>
          </c:val>
        </c:ser>
        <c:dLbls>
          <c:showLegendKey val="0"/>
          <c:showVal val="0"/>
          <c:showCatName val="0"/>
          <c:showSerName val="0"/>
          <c:showPercent val="0"/>
          <c:showBubbleSize val="0"/>
        </c:dLbls>
        <c:gapWidth val="100"/>
        <c:axId val="91416832"/>
        <c:axId val="91415296"/>
      </c:barChart>
      <c:valAx>
        <c:axId val="9141529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91416832"/>
        <c:crosses val="autoZero"/>
        <c:crossBetween val="between"/>
      </c:valAx>
      <c:catAx>
        <c:axId val="91416832"/>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91415296"/>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90454110872986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018629671587801"/>
          <c:y val="1.9308856750121434E-3"/>
          <c:w val="0.5313517841812535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Удовлетворенность населения условиями для занятия физической культурой и спортом, % от числа опрошенных
</c:v>
                </c:pt>
                <c:pt idx="1">
                  <c:v>Уровень оснащенности  спортивных школ спортивным инвентарем, экипировкой для учебно-тренировочного процесса, %</c:v>
                </c:pt>
                <c:pt idx="2">
                  <c:v>Удельный вес населения, систематически занимающегося физической культурой и спортом, %</c:v>
                </c:pt>
                <c:pt idx="3">
                  <c:v>Численность  спортсменов Республики Коми, включенных в составы спортивных сборных команд Российской Федерации, человек на 100 тыс. человек населения</c:v>
                </c:pt>
              </c:strCache>
            </c:strRef>
          </c:cat>
          <c:val>
            <c:numRef>
              <c:f>Лист1!$B$2:$B$5</c:f>
              <c:numCache>
                <c:formatCode>General</c:formatCode>
                <c:ptCount val="4"/>
                <c:pt idx="0">
                  <c:v>38.799999999999997</c:v>
                </c:pt>
                <c:pt idx="1">
                  <c:v>31.5</c:v>
                </c:pt>
                <c:pt idx="2">
                  <c:v>30.4</c:v>
                </c:pt>
                <c:pt idx="3">
                  <c:v>5.4</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Удовлетворенность населения условиями для занятия физической культурой и спортом, % от числа опрошенных
</c:v>
                </c:pt>
                <c:pt idx="1">
                  <c:v>Уровень оснащенности  спортивных школ спортивным инвентарем, экипировкой для учебно-тренировочного процесса, %</c:v>
                </c:pt>
                <c:pt idx="2">
                  <c:v>Удельный вес населения, систематически занимающегося физической культурой и спортом, %</c:v>
                </c:pt>
                <c:pt idx="3">
                  <c:v>Численность  спортсменов Республики Коми, включенных в составы спортивных сборных команд Российской Федерации, человек на 100 тыс. человек населения</c:v>
                </c:pt>
              </c:strCache>
            </c:strRef>
          </c:cat>
          <c:val>
            <c:numRef>
              <c:f>Лист1!$C$2:$C$5</c:f>
              <c:numCache>
                <c:formatCode>General</c:formatCode>
                <c:ptCount val="4"/>
                <c:pt idx="0">
                  <c:v>38.799999999999997</c:v>
                </c:pt>
                <c:pt idx="1">
                  <c:v>31.5</c:v>
                </c:pt>
                <c:pt idx="2">
                  <c:v>27.3</c:v>
                </c:pt>
                <c:pt idx="3">
                  <c:v>4.5999999999999996</c:v>
                </c:pt>
              </c:numCache>
            </c:numRef>
          </c:val>
        </c:ser>
        <c:dLbls>
          <c:showLegendKey val="0"/>
          <c:showVal val="0"/>
          <c:showCatName val="0"/>
          <c:showSerName val="0"/>
          <c:showPercent val="0"/>
          <c:showBubbleSize val="0"/>
        </c:dLbls>
        <c:gapWidth val="100"/>
        <c:axId val="95622272"/>
        <c:axId val="95612288"/>
      </c:barChart>
      <c:valAx>
        <c:axId val="9561228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95622272"/>
        <c:crosses val="autoZero"/>
        <c:crossBetween val="between"/>
      </c:valAx>
      <c:catAx>
        <c:axId val="95622272"/>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9561228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423.4</c:v>
                </c:pt>
                <c:pt idx="1">
                  <c:v>463.7</c:v>
                </c:pt>
              </c:numCache>
            </c:numRef>
          </c:val>
        </c:ser>
        <c:dLbls>
          <c:showLegendKey val="0"/>
          <c:showVal val="0"/>
          <c:showCatName val="0"/>
          <c:showSerName val="0"/>
          <c:showPercent val="0"/>
          <c:showBubbleSize val="0"/>
        </c:dLbls>
        <c:gapWidth val="39"/>
        <c:gapDepth val="500"/>
        <c:shape val="cylinder"/>
        <c:axId val="94238208"/>
        <c:axId val="94239744"/>
        <c:axId val="0"/>
      </c:bar3DChart>
      <c:catAx>
        <c:axId val="9423820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4239744"/>
        <c:crosses val="autoZero"/>
        <c:auto val="1"/>
        <c:lblAlgn val="ctr"/>
        <c:lblOffset val="100"/>
        <c:noMultiLvlLbl val="0"/>
      </c:catAx>
      <c:valAx>
        <c:axId val="94239744"/>
        <c:scaling>
          <c:orientation val="minMax"/>
          <c:max val="550"/>
          <c:min val="0"/>
        </c:scaling>
        <c:delete val="0"/>
        <c:axPos val="b"/>
        <c:numFmt formatCode="General" sourceLinked="1"/>
        <c:majorTickMark val="out"/>
        <c:minorTickMark val="none"/>
        <c:tickLblPos val="none"/>
        <c:crossAx val="94238208"/>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4.7018488460631745E-2"/>
          <c:w val="0.32773380915828426"/>
          <c:h val="0.92367006646957928"/>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Инвестиционный климат в Республике Коми</c:v>
                </c:pt>
                <c:pt idx="1">
                  <c:v>Конкуренция в Республике Коми</c:v>
                </c:pt>
                <c:pt idx="2">
                  <c:v>Социально-трудовые отношения в Республике Коми</c:v>
                </c:pt>
                <c:pt idx="3">
                  <c:v>Наука и инновации в Республике Коми</c:v>
                </c:pt>
                <c:pt idx="4">
                  <c:v>Малое и среднее предпринимательство в Республике Коми</c:v>
                </c:pt>
                <c:pt idx="5">
                  <c:v>Въездной и внутренний туризм на территории Республики Коми</c:v>
                </c:pt>
                <c:pt idx="6">
                  <c:v>Обеспечение реализации государственной программы</c:v>
                </c:pt>
              </c:strCache>
            </c:strRef>
          </c:cat>
          <c:val>
            <c:numRef>
              <c:f>Лист1!$B$2:$B$8</c:f>
              <c:numCache>
                <c:formatCode>General</c:formatCode>
                <c:ptCount val="7"/>
                <c:pt idx="0">
                  <c:v>3.4</c:v>
                </c:pt>
                <c:pt idx="1">
                  <c:v>26</c:v>
                </c:pt>
                <c:pt idx="2">
                  <c:v>3.1</c:v>
                </c:pt>
                <c:pt idx="3">
                  <c:v>7.6</c:v>
                </c:pt>
                <c:pt idx="4">
                  <c:v>157.30000000000001</c:v>
                </c:pt>
                <c:pt idx="5">
                  <c:v>7.6</c:v>
                </c:pt>
                <c:pt idx="6">
                  <c:v>218.4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8282732464921548"/>
          <c:y val="7.175785377852073E-2"/>
          <c:w val="0.61717267535078446"/>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Реальные располагаемые
денежные доходы населения,
% к предыдущему году</c:v>
                </c:pt>
                <c:pt idx="1">
                  <c:v>Объем инвестиций в
основной капитал
по отношению к ВРП, %</c:v>
                </c:pt>
              </c:strCache>
            </c:strRef>
          </c:cat>
          <c:val>
            <c:numRef>
              <c:f>Лист1!$B$2:$B$3</c:f>
              <c:numCache>
                <c:formatCode>#,##0.00</c:formatCode>
                <c:ptCount val="2"/>
                <c:pt idx="0">
                  <c:v>95</c:v>
                </c:pt>
                <c:pt idx="1">
                  <c:v>32.700000000000003</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Реальные располагаемые
денежные доходы населения,
% к предыдущему году</c:v>
                </c:pt>
                <c:pt idx="1">
                  <c:v>Объем инвестиций в
основной капитал
по отношению к ВРП, %</c:v>
                </c:pt>
              </c:strCache>
            </c:strRef>
          </c:cat>
          <c:val>
            <c:numRef>
              <c:f>Лист1!$C$2:$C$3</c:f>
              <c:numCache>
                <c:formatCode>#,##0.00</c:formatCode>
                <c:ptCount val="2"/>
                <c:pt idx="0">
                  <c:v>95</c:v>
                </c:pt>
                <c:pt idx="1">
                  <c:v>25</c:v>
                </c:pt>
              </c:numCache>
            </c:numRef>
          </c:val>
        </c:ser>
        <c:dLbls>
          <c:showLegendKey val="0"/>
          <c:showVal val="0"/>
          <c:showCatName val="0"/>
          <c:showSerName val="0"/>
          <c:showPercent val="0"/>
          <c:showBubbleSize val="0"/>
        </c:dLbls>
        <c:gapWidth val="100"/>
        <c:axId val="5715072"/>
        <c:axId val="94317952"/>
      </c:barChart>
      <c:valAx>
        <c:axId val="94317952"/>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5715072"/>
        <c:crosses val="autoZero"/>
        <c:crossBetween val="between"/>
      </c:valAx>
      <c:catAx>
        <c:axId val="5715072"/>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9431795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7880726539141083"/>
          <c:y val="9.3559776925036281E-2"/>
          <c:w val="0.13683476332097935"/>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9774137580546753"/>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47.651899999999998</c:v>
                </c:pt>
                <c:pt idx="1">
                  <c:v>50.4709</c:v>
                </c:pt>
              </c:numCache>
            </c:numRef>
          </c:val>
        </c:ser>
        <c:dLbls>
          <c:showLegendKey val="0"/>
          <c:showVal val="0"/>
          <c:showCatName val="0"/>
          <c:showSerName val="0"/>
          <c:showPercent val="0"/>
          <c:showBubbleSize val="0"/>
        </c:dLbls>
        <c:gapWidth val="39"/>
        <c:gapDepth val="500"/>
        <c:shape val="cylinder"/>
        <c:axId val="97751424"/>
        <c:axId val="97752960"/>
        <c:axId val="0"/>
      </c:bar3DChart>
      <c:catAx>
        <c:axId val="9775142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7752960"/>
        <c:crosses val="autoZero"/>
        <c:auto val="1"/>
        <c:lblAlgn val="ctr"/>
        <c:lblOffset val="100"/>
        <c:noMultiLvlLbl val="0"/>
      </c:catAx>
      <c:valAx>
        <c:axId val="97752960"/>
        <c:scaling>
          <c:orientation val="minMax"/>
          <c:min val="0"/>
        </c:scaling>
        <c:delete val="0"/>
        <c:axPos val="b"/>
        <c:numFmt formatCode="General" sourceLinked="1"/>
        <c:majorTickMark val="out"/>
        <c:minorTickMark val="none"/>
        <c:tickLblPos val="none"/>
        <c:crossAx val="9775142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dLbl>
              <c:idx val="0"/>
              <c:layout>
                <c:manualLayout>
                  <c:x val="2.2080992440066997E-3"/>
                  <c:y val="8.818464615042773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Обеспечение реализации программы</c:v>
                </c:pt>
                <c:pt idx="1">
                  <c:v>Развитие промышленного производства</c:v>
                </c:pt>
              </c:strCache>
            </c:strRef>
          </c:cat>
          <c:val>
            <c:numRef>
              <c:f>Лист1!$B$2:$B$3</c:f>
              <c:numCache>
                <c:formatCode>#,##0.00</c:formatCode>
                <c:ptCount val="2"/>
                <c:pt idx="0">
                  <c:v>1.2809999999999999</c:v>
                </c:pt>
                <c:pt idx="1">
                  <c:v>46.370899999999999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dLbl>
              <c:idx val="0"/>
              <c:layout>
                <c:manualLayout>
                  <c:x val="2.2080992440066997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Обеспечение реализации программы</c:v>
                </c:pt>
                <c:pt idx="1">
                  <c:v>Развитие промышленного производства</c:v>
                </c:pt>
              </c:strCache>
            </c:strRef>
          </c:cat>
          <c:val>
            <c:numRef>
              <c:f>Лист1!$C$2:$C$3</c:f>
              <c:numCache>
                <c:formatCode>#,##0.00</c:formatCode>
                <c:ptCount val="2"/>
                <c:pt idx="0">
                  <c:v>1.2809999999999999</c:v>
                </c:pt>
                <c:pt idx="1">
                  <c:v>49.19</c:v>
                </c:pt>
              </c:numCache>
            </c:numRef>
          </c:val>
        </c:ser>
        <c:dLbls>
          <c:showLegendKey val="0"/>
          <c:showVal val="0"/>
          <c:showCatName val="0"/>
          <c:showSerName val="0"/>
          <c:showPercent val="0"/>
          <c:showBubbleSize val="0"/>
        </c:dLbls>
        <c:gapWidth val="100"/>
        <c:axId val="97882496"/>
        <c:axId val="97876608"/>
      </c:barChart>
      <c:valAx>
        <c:axId val="97876608"/>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97882496"/>
        <c:crosses val="autoZero"/>
        <c:crossBetween val="between"/>
      </c:valAx>
      <c:catAx>
        <c:axId val="97882496"/>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9787660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79571417672158695"/>
          <c:y val="0.53346349418279837"/>
          <c:w val="0.13924539300411967"/>
          <c:h val="0.28496139317853569"/>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Доля обрабатывающих производств в
структуре промышленного производства, (%)</c:v>
                </c:pt>
                <c:pt idx="1">
                  <c:v>Индекс промышленного производства
к предыдущему год, (%)
</c:v>
                </c:pt>
              </c:strCache>
            </c:strRef>
          </c:cat>
          <c:val>
            <c:numRef>
              <c:f>Лист1!$B$2:$B$3</c:f>
              <c:numCache>
                <c:formatCode>#,##0.00</c:formatCode>
                <c:ptCount val="2"/>
                <c:pt idx="0">
                  <c:v>35.65</c:v>
                </c:pt>
                <c:pt idx="1">
                  <c:v>101.6</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Доля обрабатывающих производств в
структуре промышленного производства, (%)</c:v>
                </c:pt>
                <c:pt idx="1">
                  <c:v>Индекс промышленного производства
к предыдущему год, (%)
</c:v>
                </c:pt>
              </c:strCache>
            </c:strRef>
          </c:cat>
          <c:val>
            <c:numRef>
              <c:f>Лист1!$C$2:$C$3</c:f>
              <c:numCache>
                <c:formatCode>#,##0.00</c:formatCode>
                <c:ptCount val="2"/>
                <c:pt idx="0">
                  <c:v>37.700000000000003</c:v>
                </c:pt>
                <c:pt idx="1">
                  <c:v>102.3</c:v>
                </c:pt>
              </c:numCache>
            </c:numRef>
          </c:val>
        </c:ser>
        <c:dLbls>
          <c:showLegendKey val="0"/>
          <c:showVal val="0"/>
          <c:showCatName val="0"/>
          <c:showSerName val="0"/>
          <c:showPercent val="0"/>
          <c:showBubbleSize val="0"/>
        </c:dLbls>
        <c:gapWidth val="100"/>
        <c:axId val="97950336"/>
        <c:axId val="97948800"/>
      </c:barChart>
      <c:valAx>
        <c:axId val="97948800"/>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97950336"/>
        <c:crosses val="autoZero"/>
        <c:crossBetween val="between"/>
      </c:valAx>
      <c:catAx>
        <c:axId val="97950336"/>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9794880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79571417672158695"/>
          <c:y val="0.44629832796355962"/>
          <c:w val="0.13683476332097935"/>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b="1" dirty="0">
                <a:latin typeface="Times New Roman" panose="02020603050405020304" pitchFamily="18" charset="0"/>
                <a:cs typeface="Times New Roman" panose="02020603050405020304" pitchFamily="18" charset="0"/>
              </a:rPr>
              <a:t>Доля консолидированных групп налогоплательщиков </a:t>
            </a:r>
            <a:r>
              <a:rPr lang="ru-RU" sz="1400" b="1" dirty="0" smtClean="0">
                <a:latin typeface="Times New Roman" panose="02020603050405020304" pitchFamily="18" charset="0"/>
                <a:cs typeface="Times New Roman" panose="02020603050405020304" pitchFamily="18" charset="0"/>
              </a:rPr>
              <a:t>(КГН) в </a:t>
            </a:r>
            <a:r>
              <a:rPr lang="ru-RU" sz="1400" b="1" dirty="0">
                <a:latin typeface="Times New Roman" panose="02020603050405020304" pitchFamily="18" charset="0"/>
                <a:cs typeface="Times New Roman" panose="02020603050405020304" pitchFamily="18" charset="0"/>
              </a:rPr>
              <a:t>общей сумме налога на прибыль организаций в 2014-2015 годах</a:t>
            </a:r>
          </a:p>
        </c:rich>
      </c:tx>
      <c:layout/>
      <c:overlay val="0"/>
    </c:title>
    <c:autoTitleDeleted val="0"/>
    <c:view3D>
      <c:rotX val="0"/>
      <c:rotY val="0"/>
      <c:rAngAx val="1"/>
    </c:view3D>
    <c:floor>
      <c:thickness val="0"/>
    </c:floor>
    <c:sideWall>
      <c:thickness val="0"/>
      <c:spPr>
        <a:solidFill>
          <a:schemeClr val="accent3">
            <a:lumMod val="20000"/>
            <a:lumOff val="80000"/>
          </a:schemeClr>
        </a:solidFill>
      </c:spPr>
    </c:sideWall>
    <c:backWall>
      <c:thickness val="0"/>
      <c:spPr>
        <a:solidFill>
          <a:schemeClr val="accent3">
            <a:lumMod val="20000"/>
            <a:lumOff val="80000"/>
          </a:schemeClr>
        </a:solidFill>
      </c:spPr>
    </c:backWall>
    <c:plotArea>
      <c:layout>
        <c:manualLayout>
          <c:layoutTarget val="inner"/>
          <c:xMode val="edge"/>
          <c:yMode val="edge"/>
          <c:x val="2.5195613185836494E-2"/>
          <c:y val="0.31651208858608715"/>
          <c:w val="0.94960877362832696"/>
          <c:h val="0.60518939654336013"/>
        </c:manualLayout>
      </c:layout>
      <c:bar3DChart>
        <c:barDir val="col"/>
        <c:grouping val="stacked"/>
        <c:varyColors val="0"/>
        <c:ser>
          <c:idx val="0"/>
          <c:order val="0"/>
          <c:tx>
            <c:strRef>
              <c:f>'[Диаграмма в Microsoft Word]КГН'!$B$4</c:f>
              <c:strCache>
                <c:ptCount val="1"/>
                <c:pt idx="0">
                  <c:v>ВСЕГО налог на прибыль организаций</c:v>
                </c:pt>
              </c:strCache>
            </c:strRef>
          </c:tx>
          <c:invertIfNegative val="0"/>
          <c:cat>
            <c:strRef>
              <c:f>'[Диаграмма в Microsoft Word]КГН'!$A$5:$A$7</c:f>
              <c:strCache>
                <c:ptCount val="2"/>
                <c:pt idx="0">
                  <c:v>2014 г.</c:v>
                </c:pt>
                <c:pt idx="1">
                  <c:v>2015 г.</c:v>
                </c:pt>
              </c:strCache>
            </c:strRef>
          </c:cat>
          <c:val>
            <c:numRef>
              <c:f>'[Диаграмма в Microsoft Word]КГН'!$B$5:$B$7</c:f>
            </c:numRef>
          </c:val>
          <c:shape val="cylinder"/>
        </c:ser>
        <c:ser>
          <c:idx val="1"/>
          <c:order val="1"/>
          <c:tx>
            <c:strRef>
              <c:f>'[Диаграмма в Microsoft Word]КГН'!$C$4</c:f>
              <c:strCache>
                <c:ptCount val="1"/>
                <c:pt idx="0">
                  <c:v>КГН</c:v>
                </c:pt>
              </c:strCache>
            </c:strRef>
          </c:tx>
          <c:invertIfNegative val="0"/>
          <c:cat>
            <c:strRef>
              <c:f>'[Диаграмма в Microsoft Word]КГН'!$A$5:$A$7</c:f>
              <c:strCache>
                <c:ptCount val="2"/>
                <c:pt idx="0">
                  <c:v>2014 г.</c:v>
                </c:pt>
                <c:pt idx="1">
                  <c:v>2015 г.</c:v>
                </c:pt>
              </c:strCache>
            </c:strRef>
          </c:cat>
          <c:val>
            <c:numRef>
              <c:f>'[Диаграмма в Microsoft Word]КГН'!$C$5:$C$7</c:f>
            </c:numRef>
          </c:val>
          <c:shape val="cylinder"/>
        </c:ser>
        <c:ser>
          <c:idx val="2"/>
          <c:order val="2"/>
          <c:tx>
            <c:strRef>
              <c:f>'[Диаграмма в Microsoft Word]КГН'!$D$4</c:f>
              <c:strCache>
                <c:ptCount val="1"/>
                <c:pt idx="0">
                  <c:v>прочие</c:v>
                </c:pt>
              </c:strCache>
            </c:strRef>
          </c:tx>
          <c:invertIfNegative val="0"/>
          <c:cat>
            <c:strRef>
              <c:f>'[Диаграмма в Microsoft Word]КГН'!$A$5:$A$7</c:f>
              <c:strCache>
                <c:ptCount val="2"/>
                <c:pt idx="0">
                  <c:v>2014 г.</c:v>
                </c:pt>
                <c:pt idx="1">
                  <c:v>2015 г.</c:v>
                </c:pt>
              </c:strCache>
            </c:strRef>
          </c:cat>
          <c:val>
            <c:numRef>
              <c:f>'[Диаграмма в Microsoft Word]КГН'!$D$5:$D$7</c:f>
            </c:numRef>
          </c:val>
          <c:shape val="cylinder"/>
        </c:ser>
        <c:ser>
          <c:idx val="3"/>
          <c:order val="3"/>
          <c:tx>
            <c:strRef>
              <c:f>'[Диаграмма в Microsoft Word]КГН'!$E$4</c:f>
              <c:strCache>
                <c:ptCount val="1"/>
                <c:pt idx="0">
                  <c:v>КГН</c:v>
                </c:pt>
              </c:strCache>
            </c:strRef>
          </c:tx>
          <c:spPr>
            <a:solidFill>
              <a:schemeClr val="accent5">
                <a:lumMod val="60000"/>
                <a:lumOff val="40000"/>
              </a:schemeClr>
            </a:solidFill>
            <a:scene3d>
              <a:camera prst="orthographicFront"/>
              <a:lightRig rig="threePt" dir="t"/>
            </a:scene3d>
            <a:sp3d>
              <a:bevelT/>
              <a:bevelB/>
            </a:sp3d>
          </c:spPr>
          <c:invertIfNegative val="0"/>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Word]КГН'!$A$5:$A$7</c:f>
              <c:strCache>
                <c:ptCount val="2"/>
                <c:pt idx="0">
                  <c:v>2014 г.</c:v>
                </c:pt>
                <c:pt idx="1">
                  <c:v>2015 г.</c:v>
                </c:pt>
              </c:strCache>
            </c:strRef>
          </c:cat>
          <c:val>
            <c:numRef>
              <c:f>'[Диаграмма в Microsoft Word]КГН'!$E$5:$E$7</c:f>
              <c:numCache>
                <c:formatCode>0%</c:formatCode>
                <c:ptCount val="2"/>
                <c:pt idx="0">
                  <c:v>0.60221190281403558</c:v>
                </c:pt>
                <c:pt idx="1">
                  <c:v>0.54840536148242147</c:v>
                </c:pt>
              </c:numCache>
            </c:numRef>
          </c:val>
        </c:ser>
        <c:ser>
          <c:idx val="4"/>
          <c:order val="4"/>
          <c:tx>
            <c:strRef>
              <c:f>'[Диаграмма в Microsoft Word]КГН'!$F$4</c:f>
              <c:strCache>
                <c:ptCount val="1"/>
                <c:pt idx="0">
                  <c:v>Прочие налогоплательщики</c:v>
                </c:pt>
              </c:strCache>
            </c:strRef>
          </c:tx>
          <c:spPr>
            <a:solidFill>
              <a:schemeClr val="accent4">
                <a:lumMod val="40000"/>
                <a:lumOff val="60000"/>
              </a:schemeClr>
            </a:solidFill>
            <a:scene3d>
              <a:camera prst="orthographicFront"/>
              <a:lightRig rig="threePt" dir="t"/>
            </a:scene3d>
            <a:sp3d>
              <a:bevelT/>
            </a:sp3d>
          </c:spPr>
          <c:invertIfNegative val="0"/>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Word]КГН'!$A$5:$A$7</c:f>
              <c:strCache>
                <c:ptCount val="2"/>
                <c:pt idx="0">
                  <c:v>2014 г.</c:v>
                </c:pt>
                <c:pt idx="1">
                  <c:v>2015 г.</c:v>
                </c:pt>
              </c:strCache>
            </c:strRef>
          </c:cat>
          <c:val>
            <c:numRef>
              <c:f>'[Диаграмма в Microsoft Word]КГН'!$F$5:$F$7</c:f>
              <c:numCache>
                <c:formatCode>0%</c:formatCode>
                <c:ptCount val="2"/>
                <c:pt idx="0">
                  <c:v>0.39778809718596447</c:v>
                </c:pt>
                <c:pt idx="1">
                  <c:v>0.45159463851757853</c:v>
                </c:pt>
              </c:numCache>
            </c:numRef>
          </c:val>
        </c:ser>
        <c:dLbls>
          <c:showLegendKey val="0"/>
          <c:showVal val="0"/>
          <c:showCatName val="0"/>
          <c:showSerName val="0"/>
          <c:showPercent val="0"/>
          <c:showBubbleSize val="0"/>
        </c:dLbls>
        <c:gapWidth val="77"/>
        <c:gapDepth val="82"/>
        <c:shape val="box"/>
        <c:axId val="45937024"/>
        <c:axId val="45938560"/>
        <c:axId val="0"/>
      </c:bar3DChart>
      <c:catAx>
        <c:axId val="45937024"/>
        <c:scaling>
          <c:orientation val="minMax"/>
        </c:scaling>
        <c:delete val="1"/>
        <c:axPos val="b"/>
        <c:numFmt formatCode="General" sourceLinked="0"/>
        <c:majorTickMark val="none"/>
        <c:minorTickMark val="none"/>
        <c:tickLblPos val="nextTo"/>
        <c:crossAx val="45938560"/>
        <c:crosses val="autoZero"/>
        <c:auto val="1"/>
        <c:lblAlgn val="ctr"/>
        <c:lblOffset val="100"/>
        <c:noMultiLvlLbl val="0"/>
      </c:catAx>
      <c:valAx>
        <c:axId val="45938560"/>
        <c:scaling>
          <c:orientation val="minMax"/>
        </c:scaling>
        <c:delete val="1"/>
        <c:axPos val="l"/>
        <c:numFmt formatCode="0%" sourceLinked="1"/>
        <c:majorTickMark val="none"/>
        <c:minorTickMark val="none"/>
        <c:tickLblPos val="nextTo"/>
        <c:crossAx val="45937024"/>
        <c:crosses val="autoZero"/>
        <c:crossBetween val="between"/>
      </c:valAx>
    </c:plotArea>
    <c:legend>
      <c:legendPos val="b"/>
      <c:layout>
        <c:manualLayout>
          <c:xMode val="edge"/>
          <c:yMode val="edge"/>
          <c:x val="7.5455180304641475E-2"/>
          <c:y val="0.91935394275188065"/>
          <c:w val="0.85596098990444058"/>
          <c:h val="6.0733395214151831E-2"/>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846.6</c:v>
                </c:pt>
                <c:pt idx="1">
                  <c:v>988.9</c:v>
                </c:pt>
              </c:numCache>
            </c:numRef>
          </c:val>
        </c:ser>
        <c:dLbls>
          <c:showLegendKey val="0"/>
          <c:showVal val="0"/>
          <c:showCatName val="0"/>
          <c:showSerName val="0"/>
          <c:showPercent val="0"/>
          <c:showBubbleSize val="0"/>
        </c:dLbls>
        <c:gapWidth val="39"/>
        <c:gapDepth val="500"/>
        <c:shape val="cylinder"/>
        <c:axId val="98848768"/>
        <c:axId val="98850304"/>
        <c:axId val="0"/>
      </c:bar3DChart>
      <c:catAx>
        <c:axId val="9884876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8850304"/>
        <c:crosses val="autoZero"/>
        <c:auto val="1"/>
        <c:lblAlgn val="ctr"/>
        <c:lblOffset val="100"/>
        <c:tickLblSkip val="1"/>
        <c:noMultiLvlLbl val="0"/>
      </c:catAx>
      <c:valAx>
        <c:axId val="98850304"/>
        <c:scaling>
          <c:orientation val="minMax"/>
          <c:max val="1200"/>
          <c:min val="0"/>
        </c:scaling>
        <c:delete val="0"/>
        <c:axPos val="b"/>
        <c:numFmt formatCode="General" sourceLinked="1"/>
        <c:majorTickMark val="out"/>
        <c:minorTickMark val="none"/>
        <c:tickLblPos val="none"/>
        <c:crossAx val="98848768"/>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06241140326172E-2"/>
          <c:y val="4.7318590617302682E-2"/>
          <c:w val="0.32315487133485171"/>
          <c:h val="0.91076499630122398"/>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Институты информационного общества</c:v>
                </c:pt>
                <c:pt idx="1">
                  <c:v>Электронное правительство</c:v>
                </c:pt>
                <c:pt idx="2">
                  <c:v>Развитие инфраструктуры информационно - коммуникационных технологий и систем связи</c:v>
                </c:pt>
                <c:pt idx="3">
                  <c:v>Безопасность в информационном обществе</c:v>
                </c:pt>
                <c:pt idx="4">
                  <c:v>Инфраструктура пространственных данных</c:v>
                </c:pt>
                <c:pt idx="5">
                  <c:v>Обеспечение реализации государственной программы</c:v>
                </c:pt>
              </c:strCache>
            </c:strRef>
          </c:cat>
          <c:val>
            <c:numRef>
              <c:f>Лист1!$B$2:$B$7</c:f>
              <c:numCache>
                <c:formatCode>General</c:formatCode>
                <c:ptCount val="6"/>
                <c:pt idx="0">
                  <c:v>10.1</c:v>
                </c:pt>
                <c:pt idx="1">
                  <c:v>165.4</c:v>
                </c:pt>
                <c:pt idx="2">
                  <c:v>190.2</c:v>
                </c:pt>
                <c:pt idx="3">
                  <c:v>26.6</c:v>
                </c:pt>
                <c:pt idx="4">
                  <c:v>26</c:v>
                </c:pt>
                <c:pt idx="5">
                  <c:v>428.3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55389584086955956"/>
          <c:y val="4.1309599233718769E-2"/>
          <c:w val="0.39278353840292413"/>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Доля гос. органов Республики Коми и подведомственных им учреждений, обеспеченных ИКТ в рамках соглашения по организации АРМ, информационно-вычислительному обслуживанию и обеспечению защиты информации, не составляющей государственную тайну, %</c:v>
                </c:pt>
                <c:pt idx="1">
                  <c:v>Доля выполненных заявок и запросов о предоставлении информации и информационных ресурсов автоматизированной геоинформационной кадастровой системы Республики Коми в общем количестве поступивших заявок и запросов, %</c:v>
                </c:pt>
                <c:pt idx="2">
                  <c:v>Доля граждан, имеющих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 %</c:v>
                </c:pt>
                <c:pt idx="3">
                  <c:v>Уровень удовлетворенности населения, проживающего на территории Республики Коми, качеством предоставления государственных и муниципальных услуг, %</c:v>
                </c:pt>
                <c:pt idx="4">
                  <c:v>Доля граждан, использующих механизм получения государственных и муниципальных услуг в электронной форме, %</c:v>
                </c:pt>
                <c:pt idx="5">
                  <c:v>Время ожидания в очереди при обращении заявителя в орган государственной власти Республики Коми (орган местного самоуправления в Республике Коми) для получения государственных (муниципальных) услуг, минут.</c:v>
                </c:pt>
                <c:pt idx="6">
                  <c:v>Среднее число обращений представителей бизнес-сообщества в орган государственной власти Республики Коми (ОМСУ в Республике Коми) для получения одной государственной (муниципальной) услуги, связанной со сферой предпринимательской деятельности, ед.</c:v>
                </c:pt>
              </c:strCache>
            </c:strRef>
          </c:cat>
          <c:val>
            <c:numRef>
              <c:f>Лист1!$B$2:$B$8</c:f>
              <c:numCache>
                <c:formatCode>General</c:formatCode>
                <c:ptCount val="7"/>
                <c:pt idx="0">
                  <c:v>100</c:v>
                </c:pt>
                <c:pt idx="1">
                  <c:v>100</c:v>
                </c:pt>
                <c:pt idx="2">
                  <c:v>100</c:v>
                </c:pt>
                <c:pt idx="3">
                  <c:v>86</c:v>
                </c:pt>
                <c:pt idx="4">
                  <c:v>53</c:v>
                </c:pt>
                <c:pt idx="5">
                  <c:v>15</c:v>
                </c:pt>
                <c:pt idx="6">
                  <c:v>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Доля гос. органов Республики Коми и подведомственных им учреждений, обеспеченных ИКТ в рамках соглашения по организации АРМ, информационно-вычислительному обслуживанию и обеспечению защиты информации, не составляющей государственную тайну, %</c:v>
                </c:pt>
                <c:pt idx="1">
                  <c:v>Доля выполненных заявок и запросов о предоставлении информации и информационных ресурсов автоматизированной геоинформационной кадастровой системы Республики Коми в общем количестве поступивших заявок и запросов, %</c:v>
                </c:pt>
                <c:pt idx="2">
                  <c:v>Доля граждан, имеющих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 %</c:v>
                </c:pt>
                <c:pt idx="3">
                  <c:v>Уровень удовлетворенности населения, проживающего на территории Республики Коми, качеством предоставления государственных и муниципальных услуг, %</c:v>
                </c:pt>
                <c:pt idx="4">
                  <c:v>Доля граждан, использующих механизм получения государственных и муниципальных услуг в электронной форме, %</c:v>
                </c:pt>
                <c:pt idx="5">
                  <c:v>Время ожидания в очереди при обращении заявителя в орган государственной власти Республики Коми (орган местного самоуправления в Республике Коми) для получения государственных (муниципальных) услуг, минут.</c:v>
                </c:pt>
                <c:pt idx="6">
                  <c:v>Среднее число обращений представителей бизнес-сообщества в орган государственной власти Республики Коми (ОМСУ в Республике Коми) для получения одной государственной (муниципальной) услуги, связанной со сферой предпринимательской деятельности, ед.</c:v>
                </c:pt>
              </c:strCache>
            </c:strRef>
          </c:cat>
          <c:val>
            <c:numRef>
              <c:f>Лист1!$C$2:$C$8</c:f>
              <c:numCache>
                <c:formatCode>General</c:formatCode>
                <c:ptCount val="7"/>
                <c:pt idx="0">
                  <c:v>100</c:v>
                </c:pt>
                <c:pt idx="1">
                  <c:v>100</c:v>
                </c:pt>
                <c:pt idx="2">
                  <c:v>90</c:v>
                </c:pt>
                <c:pt idx="3">
                  <c:v>70</c:v>
                </c:pt>
                <c:pt idx="4">
                  <c:v>40</c:v>
                </c:pt>
                <c:pt idx="5">
                  <c:v>15</c:v>
                </c:pt>
                <c:pt idx="6">
                  <c:v>2</c:v>
                </c:pt>
              </c:numCache>
            </c:numRef>
          </c:val>
        </c:ser>
        <c:dLbls>
          <c:showLegendKey val="0"/>
          <c:showVal val="0"/>
          <c:showCatName val="0"/>
          <c:showSerName val="0"/>
          <c:showPercent val="0"/>
          <c:showBubbleSize val="0"/>
        </c:dLbls>
        <c:gapWidth val="100"/>
        <c:axId val="105615360"/>
        <c:axId val="105597184"/>
      </c:barChart>
      <c:valAx>
        <c:axId val="10559718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105615360"/>
        <c:crosses val="autoZero"/>
        <c:crossBetween val="between"/>
      </c:valAx>
      <c:catAx>
        <c:axId val="10561536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10559718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4265428234548299"/>
          <c:y val="4.1309599233718769E-2"/>
          <c:w val="0.52265705495470327"/>
          <c:h val="0.90204541837693708"/>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Обеспечение доступа к государственным и муниципальным услугам с использованием универсальной электронной карты</c:v>
                </c:pt>
                <c:pt idx="1">
                  <c:v>Обеспечение функционирования регионального оператора инфраструктуры пространственных данных</c:v>
                </c:pt>
                <c:pt idx="2">
                  <c:v>Обеспечение функционирования Уполномоченного многофункционального центра Республики Коми</c:v>
                </c:pt>
                <c:pt idx="3">
                  <c:v>Создание, развитие сети многофункциональных центров и привлекаемых организаций, обеспечивающих предоставление государственных и муниципальных услуг в Республике Коми; обеспечение оказания государственных услуг Республики Коми</c:v>
                </c:pt>
                <c:pt idx="4">
                  <c:v>Обеспечение выполнения функций оператора электронного правительства в Республике Коми</c:v>
                </c:pt>
                <c:pt idx="5">
                  <c:v>Обеспечение доступности телекоммуникационной инфраструктуры электронного правительства в Республике Коми</c:v>
                </c:pt>
                <c:pt idx="6">
                  <c:v>Сопровождение и лицензионная поддержка информационных систем</c:v>
                </c:pt>
              </c:strCache>
            </c:strRef>
          </c:cat>
          <c:val>
            <c:numRef>
              <c:f>Лист1!$B$2:$B$8</c:f>
              <c:numCache>
                <c:formatCode>0.00</c:formatCode>
                <c:ptCount val="7"/>
                <c:pt idx="0">
                  <c:v>15.518600000000001</c:v>
                </c:pt>
                <c:pt idx="1">
                  <c:v>25.572599999999998</c:v>
                </c:pt>
                <c:pt idx="2">
                  <c:v>39.3904</c:v>
                </c:pt>
                <c:pt idx="3">
                  <c:v>62.63</c:v>
                </c:pt>
                <c:pt idx="4">
                  <c:v>122.6743</c:v>
                </c:pt>
                <c:pt idx="5">
                  <c:v>147.1002</c:v>
                </c:pt>
                <c:pt idx="6">
                  <c:v>218.33520000000001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Обеспечение доступа к государственным и муниципальным услугам с использованием универсальной электронной карты</c:v>
                </c:pt>
                <c:pt idx="1">
                  <c:v>Обеспечение функционирования регионального оператора инфраструктуры пространственных данных</c:v>
                </c:pt>
                <c:pt idx="2">
                  <c:v>Обеспечение функционирования Уполномоченного многофункционального центра Республики Коми</c:v>
                </c:pt>
                <c:pt idx="3">
                  <c:v>Создание, развитие сети многофункциональных центров и привлекаемых организаций, обеспечивающих предоставление государственных и муниципальных услуг в Республике Коми; обеспечение оказания государственных услуг Республики Коми</c:v>
                </c:pt>
                <c:pt idx="4">
                  <c:v>Обеспечение выполнения функций оператора электронного правительства в Республике Коми</c:v>
                </c:pt>
                <c:pt idx="5">
                  <c:v>Обеспечение доступности телекоммуникационной инфраструктуры электронного правительства в Республике Коми</c:v>
                </c:pt>
                <c:pt idx="6">
                  <c:v>Сопровождение и лицензионная поддержка информационных систем</c:v>
                </c:pt>
              </c:strCache>
            </c:strRef>
          </c:cat>
          <c:val>
            <c:numRef>
              <c:f>Лист1!$C$2:$C$8</c:f>
              <c:numCache>
                <c:formatCode>0.00</c:formatCode>
                <c:ptCount val="7"/>
                <c:pt idx="0">
                  <c:v>21.483000000000001</c:v>
                </c:pt>
                <c:pt idx="1">
                  <c:v>27.344999999999999</c:v>
                </c:pt>
                <c:pt idx="2">
                  <c:v>41.315100000000001</c:v>
                </c:pt>
                <c:pt idx="3">
                  <c:v>79.050399999999996</c:v>
                </c:pt>
                <c:pt idx="4">
                  <c:v>133.69879999999998</c:v>
                </c:pt>
                <c:pt idx="5">
                  <c:v>158.39109999999999</c:v>
                </c:pt>
                <c:pt idx="6">
                  <c:v>252.20910000000001</c:v>
                </c:pt>
              </c:numCache>
            </c:numRef>
          </c:val>
        </c:ser>
        <c:dLbls>
          <c:showLegendKey val="0"/>
          <c:showVal val="0"/>
          <c:showCatName val="0"/>
          <c:showSerName val="0"/>
          <c:showPercent val="0"/>
          <c:showBubbleSize val="0"/>
        </c:dLbls>
        <c:gapWidth val="100"/>
        <c:axId val="105441920"/>
        <c:axId val="105440384"/>
      </c:barChart>
      <c:valAx>
        <c:axId val="105440384"/>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105441920"/>
        <c:crosses val="autoZero"/>
        <c:crossBetween val="between"/>
      </c:valAx>
      <c:catAx>
        <c:axId val="105441920"/>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0544038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1405383145953569"/>
          <c:y val="0.83717086990334411"/>
          <c:w val="0.12243404282766669"/>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314588924717781E-2"/>
          <c:y val="0"/>
          <c:w val="0.8936911632165"/>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3410.3</c:v>
                </c:pt>
                <c:pt idx="1">
                  <c:v>4606.6000000000004</c:v>
                </c:pt>
              </c:numCache>
            </c:numRef>
          </c:val>
        </c:ser>
        <c:dLbls>
          <c:showLegendKey val="0"/>
          <c:showVal val="0"/>
          <c:showCatName val="0"/>
          <c:showSerName val="0"/>
          <c:showPercent val="0"/>
          <c:showBubbleSize val="0"/>
        </c:dLbls>
        <c:gapWidth val="39"/>
        <c:gapDepth val="500"/>
        <c:shape val="cylinder"/>
        <c:axId val="105512320"/>
        <c:axId val="105567360"/>
        <c:axId val="0"/>
      </c:bar3DChart>
      <c:catAx>
        <c:axId val="105512320"/>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105567360"/>
        <c:crosses val="autoZero"/>
        <c:auto val="1"/>
        <c:lblAlgn val="ctr"/>
        <c:lblOffset val="100"/>
        <c:tickLblSkip val="1"/>
        <c:noMultiLvlLbl val="0"/>
      </c:catAx>
      <c:valAx>
        <c:axId val="105567360"/>
        <c:scaling>
          <c:orientation val="minMax"/>
          <c:min val="0"/>
        </c:scaling>
        <c:delete val="0"/>
        <c:axPos val="b"/>
        <c:numFmt formatCode="General" sourceLinked="1"/>
        <c:majorTickMark val="out"/>
        <c:minorTickMark val="none"/>
        <c:tickLblPos val="none"/>
        <c:crossAx val="105512320"/>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5185701038115915"/>
          <c:y val="9.0682264260200054E-2"/>
          <c:w val="0.71810037278597405"/>
          <c:h val="0.83024571343924747"/>
        </c:manualLayout>
      </c:layout>
      <c:barChart>
        <c:barDir val="bar"/>
        <c:grouping val="clustered"/>
        <c:varyColors val="0"/>
        <c:ser>
          <c:idx val="0"/>
          <c:order val="0"/>
          <c:tx>
            <c:strRef>
              <c:f>Лист1!$B$1</c:f>
              <c:strCache>
                <c:ptCount val="1"/>
                <c:pt idx="0">
                  <c:v>План</c:v>
                </c:pt>
              </c:strCache>
            </c:strRef>
          </c:tx>
          <c:spPr>
            <a:solidFill>
              <a:schemeClr val="accent1">
                <a:lumMod val="60000"/>
                <a:lumOff val="40000"/>
              </a:schemeClr>
            </a:solidFill>
            <a:ln>
              <a:noFill/>
            </a:ln>
            <a:scene3d>
              <a:camera prst="orthographicFront"/>
              <a:lightRig rig="threePt" dir="t"/>
            </a:scene3d>
          </c:spPr>
          <c:invertIfNegative val="0"/>
          <c:dLbls>
            <c:dLbl>
              <c:idx val="0"/>
              <c:layout>
                <c:manualLayout>
                  <c:x val="-9.2546783568728336E-2"/>
                  <c:y val="1.462959751562685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48929404603831E-3"/>
                  <c:y val="-1.603357202735049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Реконструкция дорог (искусственные сооружения)</c:v>
                </c:pt>
                <c:pt idx="1">
                  <c:v>Автомобильная дорога Сыктывкар - Ухта -
Печора - Усинск - Нарьян-мар</c:v>
                </c:pt>
                <c:pt idx="2">
                  <c:v>Автомобильная дорога Ухта - Троицко-Печорск</c:v>
                </c:pt>
              </c:strCache>
            </c:strRef>
          </c:cat>
          <c:val>
            <c:numRef>
              <c:f>Лист1!$B$2:$B$4</c:f>
              <c:numCache>
                <c:formatCode>#,##0.00</c:formatCode>
                <c:ptCount val="3"/>
                <c:pt idx="0" formatCode="0.0">
                  <c:v>93.6</c:v>
                </c:pt>
                <c:pt idx="1">
                  <c:v>31.7</c:v>
                </c:pt>
                <c:pt idx="2" formatCode="0.0">
                  <c:v>397.6</c:v>
                </c:pt>
              </c:numCache>
            </c:numRef>
          </c:val>
        </c:ser>
        <c:dLbls>
          <c:showLegendKey val="0"/>
          <c:showVal val="0"/>
          <c:showCatName val="0"/>
          <c:showSerName val="0"/>
          <c:showPercent val="0"/>
          <c:showBubbleSize val="0"/>
        </c:dLbls>
        <c:gapWidth val="100"/>
        <c:axId val="98317440"/>
        <c:axId val="98250112"/>
      </c:barChart>
      <c:valAx>
        <c:axId val="98250112"/>
        <c:scaling>
          <c:orientation val="minMax"/>
          <c:max val="450"/>
        </c:scaling>
        <c:delete val="0"/>
        <c:axPos val="b"/>
        <c:majorGridlines/>
        <c:numFmt formatCode="0.0" sourceLinked="1"/>
        <c:majorTickMark val="out"/>
        <c:minorTickMark val="none"/>
        <c:tickLblPos val="nextTo"/>
        <c:txPr>
          <a:bodyPr/>
          <a:lstStyle/>
          <a:p>
            <a:pPr>
              <a:defRPr sz="1200"/>
            </a:pPr>
            <a:endParaRPr lang="ru-RU"/>
          </a:p>
        </c:txPr>
        <c:crossAx val="98317440"/>
        <c:crosses val="autoZero"/>
        <c:crossBetween val="between"/>
      </c:valAx>
      <c:catAx>
        <c:axId val="98317440"/>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98250112"/>
        <c:crosses val="autoZero"/>
        <c:auto val="1"/>
        <c:lblAlgn val="ctr"/>
        <c:lblOffset val="100"/>
        <c:noMultiLvlLbl val="0"/>
      </c:catAx>
      <c:spPr>
        <a:scene3d>
          <a:camera prst="orthographicFront"/>
          <a:lightRig rig="threePt" dir="t"/>
        </a:scene3d>
        <a:sp3d>
          <a:bevelT/>
        </a:sp3d>
      </c:spPr>
    </c:plotArea>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33E-2"/>
          <c:y val="2.1540750791283238E-2"/>
          <c:w val="0.39689776361551965"/>
          <c:h val="0.97579878831430067"/>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2.434733010067534E-2"/>
                  <c:y val="-8.1304623560345141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2917163168947059E-2"/>
                  <c:y val="-6.871834842424916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Лист1!$A$2:$A$10</c:f>
              <c:strCache>
                <c:ptCount val="9"/>
                <c:pt idx="0">
                  <c:v>Обеспечение ветеринарного благополучия на территории Республики Коми</c:v>
                </c:pt>
                <c:pt idx="1">
                  <c:v>Устойчивое развитие сельских территорий</c:v>
                </c:pt>
                <c:pt idx="2">
                  <c:v>Поддержка оленеводства</c:v>
                </c:pt>
                <c:pt idx="3">
                  <c:v>Развитие аквакультуры и рыболовства</c:v>
                </c:pt>
                <c:pt idx="4">
                  <c:v>Развитие производства и регулирование рынка пищевой продукции</c:v>
                </c:pt>
                <c:pt idx="5">
                  <c:v>Поддержка малых форм хозяйствования</c:v>
                </c:pt>
                <c:pt idx="6">
                  <c:v>Развитие растениеводства</c:v>
                </c:pt>
                <c:pt idx="7">
                  <c:v>Развитие животноводства</c:v>
                </c:pt>
                <c:pt idx="8">
                  <c:v>Обеспечение реализации государственной программы</c:v>
                </c:pt>
              </c:strCache>
            </c:strRef>
          </c:cat>
          <c:val>
            <c:numRef>
              <c:f>Лист1!$B$2:$B$10</c:f>
              <c:numCache>
                <c:formatCode>General</c:formatCode>
                <c:ptCount val="9"/>
                <c:pt idx="0">
                  <c:v>135.9</c:v>
                </c:pt>
                <c:pt idx="1">
                  <c:v>477</c:v>
                </c:pt>
                <c:pt idx="2">
                  <c:v>54.7</c:v>
                </c:pt>
                <c:pt idx="3">
                  <c:v>8.3000000000000007</c:v>
                </c:pt>
                <c:pt idx="4">
                  <c:v>297.8</c:v>
                </c:pt>
                <c:pt idx="5">
                  <c:v>128</c:v>
                </c:pt>
                <c:pt idx="6">
                  <c:v>98</c:v>
                </c:pt>
                <c:pt idx="7">
                  <c:v>298</c:v>
                </c:pt>
                <c:pt idx="8">
                  <c:v>163.1</c:v>
                </c:pt>
              </c:numCache>
            </c:numRef>
          </c:val>
        </c:ser>
        <c:dLbls>
          <c:showLegendKey val="0"/>
          <c:showVal val="0"/>
          <c:showCatName val="0"/>
          <c:showSerName val="0"/>
          <c:showPercent val="0"/>
          <c:showBubbleSize val="0"/>
          <c:showLeaderLines val="1"/>
        </c:dLbls>
        <c:firstSliceAng val="79"/>
      </c:pieChart>
      <c:spPr>
        <a:noFill/>
        <a:ln>
          <a:noFill/>
        </a:ln>
        <a:effectLst/>
      </c:spPr>
    </c:plotArea>
    <c:legend>
      <c:legendPos val="r"/>
      <c:layout>
        <c:manualLayout>
          <c:xMode val="edge"/>
          <c:yMode val="edge"/>
          <c:x val="0.46066926764756888"/>
          <c:y val="0"/>
          <c:w val="0.53933073235243112"/>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1660.8</c:v>
                </c:pt>
                <c:pt idx="1">
                  <c:v>1947.9</c:v>
                </c:pt>
              </c:numCache>
            </c:numRef>
          </c:val>
        </c:ser>
        <c:dLbls>
          <c:showLegendKey val="0"/>
          <c:showVal val="0"/>
          <c:showCatName val="0"/>
          <c:showSerName val="0"/>
          <c:showPercent val="0"/>
          <c:showBubbleSize val="0"/>
        </c:dLbls>
        <c:gapWidth val="39"/>
        <c:gapDepth val="500"/>
        <c:shape val="cylinder"/>
        <c:axId val="98473088"/>
        <c:axId val="98474624"/>
        <c:axId val="0"/>
      </c:bar3DChart>
      <c:catAx>
        <c:axId val="9847308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98474624"/>
        <c:crosses val="autoZero"/>
        <c:auto val="1"/>
        <c:lblAlgn val="ctr"/>
        <c:lblOffset val="100"/>
        <c:tickLblSkip val="1"/>
        <c:noMultiLvlLbl val="0"/>
      </c:catAx>
      <c:valAx>
        <c:axId val="98474624"/>
        <c:scaling>
          <c:orientation val="minMax"/>
          <c:min val="0"/>
        </c:scaling>
        <c:delete val="0"/>
        <c:axPos val="b"/>
        <c:numFmt formatCode="General" sourceLinked="1"/>
        <c:majorTickMark val="out"/>
        <c:minorTickMark val="none"/>
        <c:tickLblPos val="none"/>
        <c:crossAx val="98473088"/>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31586859444145E-2"/>
          <c:y val="2.8229186656028122E-3"/>
          <c:w val="0.28533644942192288"/>
          <c:h val="0.9971770813343972"/>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5.3404159804865549E-2"/>
                  <c:y val="0.1415162625028195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2917163168947059E-2"/>
                  <c:y val="-6.871834842424916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Расходы на поддержку текущей производительной деятельности</c:v>
                </c:pt>
                <c:pt idx="1">
                  <c:v>Расходы на поддержку инвестиционной деятельности</c:v>
                </c:pt>
                <c:pt idx="2">
                  <c:v>Расходы на поддержку развития малых форм хозяйствования</c:v>
                </c:pt>
              </c:strCache>
            </c:strRef>
          </c:cat>
          <c:val>
            <c:numRef>
              <c:f>Лист1!$B$2:$B$4</c:f>
              <c:numCache>
                <c:formatCode>General</c:formatCode>
                <c:ptCount val="3"/>
                <c:pt idx="0">
                  <c:v>564.79999999999995</c:v>
                </c:pt>
                <c:pt idx="1">
                  <c:v>182.8</c:v>
                </c:pt>
                <c:pt idx="2">
                  <c:v>128</c:v>
                </c:pt>
              </c:numCache>
            </c:numRef>
          </c:val>
        </c:ser>
        <c:dLbls>
          <c:showLegendKey val="0"/>
          <c:showVal val="0"/>
          <c:showCatName val="0"/>
          <c:showSerName val="0"/>
          <c:showPercent val="0"/>
          <c:showBubbleSize val="0"/>
          <c:showLeaderLines val="1"/>
        </c:dLbls>
        <c:firstSliceAng val="79"/>
      </c:pieChart>
      <c:spPr>
        <a:noFill/>
        <a:ln>
          <a:noFill/>
        </a:ln>
        <a:effectLst/>
      </c:spPr>
    </c:plotArea>
    <c:legend>
      <c:legendPos val="r"/>
      <c:layout>
        <c:manualLayout>
          <c:xMode val="edge"/>
          <c:yMode val="edge"/>
          <c:x val="0.32150257669763649"/>
          <c:y val="0"/>
          <c:w val="0.67849742330236351"/>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Индекс производства продукции сельского хозяйства в хозяйствах всех категорий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 (в сопоставимых ценах)</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0631347978879539"/>
          <c:y val="6.4600295365830895E-2"/>
        </c:manualLayout>
      </c:layout>
      <c:overlay val="0"/>
      <c:sp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General</c:formatCode>
                <c:ptCount val="2"/>
                <c:pt idx="0">
                  <c:v>100.9</c:v>
                </c:pt>
                <c:pt idx="1">
                  <c:v>100.3</c:v>
                </c:pt>
              </c:numCache>
            </c:numRef>
          </c:val>
        </c:ser>
        <c:dLbls>
          <c:showLegendKey val="0"/>
          <c:showVal val="0"/>
          <c:showCatName val="0"/>
          <c:showSerName val="0"/>
          <c:showPercent val="0"/>
          <c:showBubbleSize val="0"/>
        </c:dLbls>
        <c:gapWidth val="150"/>
        <c:shape val="cylinder"/>
        <c:axId val="106650240"/>
        <c:axId val="106688896"/>
        <c:axId val="0"/>
      </c:bar3DChart>
      <c:catAx>
        <c:axId val="106650240"/>
        <c:scaling>
          <c:orientation val="minMax"/>
        </c:scaling>
        <c:delete val="0"/>
        <c:axPos val="l"/>
        <c:numFmt formatCode="General" sourceLinked="1"/>
        <c:majorTickMark val="out"/>
        <c:minorTickMark val="none"/>
        <c:tickLblPos val="nextTo"/>
        <c:crossAx val="106688896"/>
        <c:crosses val="autoZero"/>
        <c:auto val="1"/>
        <c:lblAlgn val="ctr"/>
        <c:lblOffset val="100"/>
        <c:noMultiLvlLbl val="0"/>
      </c:catAx>
      <c:valAx>
        <c:axId val="106688896"/>
        <c:scaling>
          <c:orientation val="minMax"/>
        </c:scaling>
        <c:delete val="0"/>
        <c:axPos val="b"/>
        <c:majorGridlines/>
        <c:numFmt formatCode="General" sourceLinked="1"/>
        <c:majorTickMark val="out"/>
        <c:minorTickMark val="none"/>
        <c:tickLblPos val="nextTo"/>
        <c:crossAx val="106650240"/>
        <c:crosses val="autoZero"/>
        <c:crossBetween val="between"/>
      </c:valAx>
    </c:plotArea>
    <c:legend>
      <c:legendPos val="r"/>
      <c:overlay val="0"/>
      <c:txPr>
        <a:bodyPr/>
        <a:lstStyle/>
        <a:p>
          <a:pPr>
            <a:defRPr sz="800"/>
          </a:pPr>
          <a:endParaRPr lang="ru-RU"/>
        </a:p>
      </c:txPr>
    </c:legend>
    <c:plotVisOnly val="1"/>
    <c:dispBlanksAs val="gap"/>
    <c:showDLblsOverMax val="0"/>
  </c:chart>
  <c:spPr>
    <a:solidFill>
      <a:srgbClr val="31859B">
        <a:lumMod val="20000"/>
        <a:lumOff val="80000"/>
      </a:srgb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ru-RU" sz="1400" dirty="0"/>
              <a:t>Объем имущественных и социальных вычетов по НДФЛ за 2013-2015 годы</a:t>
            </a:r>
            <a:r>
              <a:rPr lang="ru-RU" sz="1400" baseline="0" dirty="0"/>
              <a:t>, </a:t>
            </a:r>
            <a:r>
              <a:rPr lang="ru-RU" sz="1400" dirty="0"/>
              <a:t>млн. </a:t>
            </a:r>
            <a:r>
              <a:rPr lang="ru-RU" sz="1400" dirty="0" smtClean="0"/>
              <a:t>рублей</a:t>
            </a:r>
            <a:endParaRPr lang="ru-RU" sz="1400" dirty="0"/>
          </a:p>
        </c:rich>
      </c:tx>
      <c:layout>
        <c:manualLayout>
          <c:xMode val="edge"/>
          <c:yMode val="edge"/>
          <c:x val="0.15836037715623053"/>
          <c:y val="4.4092323075213866E-2"/>
        </c:manualLayout>
      </c:layout>
      <c:overlay val="0"/>
    </c:title>
    <c:autoTitleDeleted val="0"/>
    <c:plotArea>
      <c:layout/>
      <c:barChart>
        <c:barDir val="col"/>
        <c:grouping val="clustered"/>
        <c:varyColors val="0"/>
        <c:ser>
          <c:idx val="0"/>
          <c:order val="0"/>
          <c:tx>
            <c:strRef>
              <c:f>Лист4!$A$3</c:f>
              <c:strCache>
                <c:ptCount val="1"/>
                <c:pt idx="0">
                  <c:v>2013 год</c:v>
                </c:pt>
              </c:strCache>
            </c:strRef>
          </c:tx>
          <c:spPr>
            <a:solidFill>
              <a:schemeClr val="accent2">
                <a:lumMod val="60000"/>
                <a:lumOff val="40000"/>
              </a:schemeClr>
            </a:solidFill>
            <a:scene3d>
              <a:camera prst="orthographicFront"/>
              <a:lightRig rig="threePt" dir="t"/>
            </a:scene3d>
            <a:sp3d>
              <a:bevelT/>
            </a:sp3d>
          </c:spPr>
          <c:invertIfNegative val="0"/>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Лист4!$B$3</c:f>
              <c:numCache>
                <c:formatCode>#,##0.0</c:formatCode>
                <c:ptCount val="1"/>
                <c:pt idx="0">
                  <c:v>1300.3</c:v>
                </c:pt>
              </c:numCache>
            </c:numRef>
          </c:val>
        </c:ser>
        <c:ser>
          <c:idx val="1"/>
          <c:order val="1"/>
          <c:tx>
            <c:strRef>
              <c:f>Лист4!$A$4</c:f>
              <c:strCache>
                <c:ptCount val="1"/>
                <c:pt idx="0">
                  <c:v>2014 год</c:v>
                </c:pt>
              </c:strCache>
            </c:strRef>
          </c:tx>
          <c:spPr>
            <a:scene3d>
              <a:camera prst="orthographicFront"/>
              <a:lightRig rig="threePt" dir="t"/>
            </a:scene3d>
            <a:sp3d>
              <a:bevelT/>
              <a:bevelB/>
            </a:sp3d>
          </c:spPr>
          <c:invertIfNegative val="0"/>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Лист4!$B$4</c:f>
              <c:numCache>
                <c:formatCode>#,##0.0</c:formatCode>
                <c:ptCount val="1"/>
                <c:pt idx="0">
                  <c:v>1640.3</c:v>
                </c:pt>
              </c:numCache>
            </c:numRef>
          </c:val>
        </c:ser>
        <c:ser>
          <c:idx val="2"/>
          <c:order val="2"/>
          <c:tx>
            <c:strRef>
              <c:f>Лист4!$A$5</c:f>
              <c:strCache>
                <c:ptCount val="1"/>
                <c:pt idx="0">
                  <c:v>2015 год</c:v>
                </c:pt>
              </c:strCache>
            </c:strRef>
          </c:tx>
          <c:spPr>
            <a:scene3d>
              <a:camera prst="orthographicFront"/>
              <a:lightRig rig="threePt" dir="t"/>
            </a:scene3d>
            <a:sp3d>
              <a:bevelT/>
              <a:bevelB/>
            </a:sp3d>
          </c:spPr>
          <c:invertIfNegative val="0"/>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Лист4!$B$5</c:f>
              <c:numCache>
                <c:formatCode>#,##0.0</c:formatCode>
                <c:ptCount val="1"/>
                <c:pt idx="0">
                  <c:v>2060.3000000000002</c:v>
                </c:pt>
              </c:numCache>
            </c:numRef>
          </c:val>
        </c:ser>
        <c:dLbls>
          <c:dLblPos val="ctr"/>
          <c:showLegendKey val="0"/>
          <c:showVal val="1"/>
          <c:showCatName val="0"/>
          <c:showSerName val="0"/>
          <c:showPercent val="0"/>
          <c:showBubbleSize val="0"/>
        </c:dLbls>
        <c:gapWidth val="50"/>
        <c:overlap val="-34"/>
        <c:axId val="65610112"/>
        <c:axId val="65611648"/>
      </c:barChart>
      <c:catAx>
        <c:axId val="65610112"/>
        <c:scaling>
          <c:orientation val="minMax"/>
        </c:scaling>
        <c:delete val="1"/>
        <c:axPos val="b"/>
        <c:numFmt formatCode="General" sourceLinked="1"/>
        <c:majorTickMark val="out"/>
        <c:minorTickMark val="none"/>
        <c:tickLblPos val="nextTo"/>
        <c:crossAx val="65611648"/>
        <c:crosses val="autoZero"/>
        <c:auto val="1"/>
        <c:lblAlgn val="ctr"/>
        <c:lblOffset val="100"/>
        <c:noMultiLvlLbl val="0"/>
      </c:catAx>
      <c:valAx>
        <c:axId val="65611648"/>
        <c:scaling>
          <c:orientation val="minMax"/>
        </c:scaling>
        <c:delete val="0"/>
        <c:axPos val="l"/>
        <c:numFmt formatCode="#,##0.0" sourceLinked="1"/>
        <c:majorTickMark val="out"/>
        <c:minorTickMark val="none"/>
        <c:tickLblPos val="nextTo"/>
        <c:txPr>
          <a:bodyPr/>
          <a:lstStyle/>
          <a:p>
            <a:pPr>
              <a:defRPr sz="1200"/>
            </a:pPr>
            <a:endParaRPr lang="ru-RU"/>
          </a:p>
        </c:txPr>
        <c:crossAx val="65610112"/>
        <c:crosses val="autoZero"/>
        <c:crossBetween val="between"/>
      </c:valAx>
    </c:plotArea>
    <c:legend>
      <c:legendPos val="b"/>
      <c:layout>
        <c:manualLayout>
          <c:xMode val="edge"/>
          <c:yMode val="edge"/>
          <c:x val="5.3606573793528733E-2"/>
          <c:y val="0.92906343739584496"/>
          <c:w val="0.94639342620647138"/>
          <c:h val="5.5374566224667847E-2"/>
        </c:manualLayout>
      </c:layout>
      <c:overlay val="0"/>
      <c:txPr>
        <a:bodyPr/>
        <a:lstStyle/>
        <a:p>
          <a:pPr>
            <a:defRPr sz="1400"/>
          </a:pPr>
          <a:endParaRPr lang="ru-RU"/>
        </a:p>
      </c:txPr>
    </c:legend>
    <c:plotVisOnly val="1"/>
    <c:dispBlanksAs val="gap"/>
    <c:showDLblsOverMax val="0"/>
  </c:chart>
  <c:spPr>
    <a:solidFill>
      <a:schemeClr val="accent3">
        <a:lumMod val="20000"/>
        <a:lumOff val="80000"/>
      </a:schemeClr>
    </a:solidFill>
    <a:ln>
      <a:solidFill>
        <a:schemeClr val="accent3"/>
      </a:solidFill>
    </a:ln>
  </c:spPr>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Индекс производства продукции пищевой промышленности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(в сопоставимых ценах)</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0935846309474385"/>
          <c:y val="6.4600295365830895E-2"/>
        </c:manualLayout>
      </c:layout>
      <c:overlay val="0"/>
      <c:sp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0.0</c:formatCode>
                <c:ptCount val="2"/>
                <c:pt idx="0" formatCode="General">
                  <c:v>106.1</c:v>
                </c:pt>
                <c:pt idx="1">
                  <c:v>101</c:v>
                </c:pt>
              </c:numCache>
            </c:numRef>
          </c:val>
        </c:ser>
        <c:dLbls>
          <c:showLegendKey val="0"/>
          <c:showVal val="0"/>
          <c:showCatName val="0"/>
          <c:showSerName val="0"/>
          <c:showPercent val="0"/>
          <c:showBubbleSize val="0"/>
        </c:dLbls>
        <c:gapWidth val="150"/>
        <c:shape val="cylinder"/>
        <c:axId val="106218624"/>
        <c:axId val="106220160"/>
        <c:axId val="0"/>
      </c:bar3DChart>
      <c:catAx>
        <c:axId val="106218624"/>
        <c:scaling>
          <c:orientation val="minMax"/>
        </c:scaling>
        <c:delete val="0"/>
        <c:axPos val="l"/>
        <c:numFmt formatCode="General" sourceLinked="1"/>
        <c:majorTickMark val="out"/>
        <c:minorTickMark val="none"/>
        <c:tickLblPos val="nextTo"/>
        <c:crossAx val="106220160"/>
        <c:crosses val="autoZero"/>
        <c:auto val="1"/>
        <c:lblAlgn val="ctr"/>
        <c:lblOffset val="100"/>
        <c:noMultiLvlLbl val="0"/>
      </c:catAx>
      <c:valAx>
        <c:axId val="106220160"/>
        <c:scaling>
          <c:orientation val="minMax"/>
        </c:scaling>
        <c:delete val="0"/>
        <c:axPos val="b"/>
        <c:majorGridlines/>
        <c:numFmt formatCode="General" sourceLinked="1"/>
        <c:majorTickMark val="out"/>
        <c:minorTickMark val="none"/>
        <c:tickLblPos val="nextTo"/>
        <c:crossAx val="106218624"/>
        <c:crosses val="autoZero"/>
        <c:crossBetween val="between"/>
      </c:valAx>
    </c:plotArea>
    <c:legend>
      <c:legendPos val="r"/>
      <c:overlay val="0"/>
      <c:txPr>
        <a:bodyPr/>
        <a:lstStyle/>
        <a:p>
          <a:pPr>
            <a:defRPr sz="800"/>
          </a:pPr>
          <a:endParaRPr lang="ru-RU"/>
        </a:p>
      </c:txPr>
    </c:legend>
    <c:plotVisOnly val="1"/>
    <c:dispBlanksAs val="gap"/>
    <c:showDLblsOverMax val="0"/>
  </c:chart>
  <c:spPr>
    <a:solidFill>
      <a:srgbClr val="31859B">
        <a:lumMod val="20000"/>
        <a:lumOff val="80000"/>
      </a:srgb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Среднемесячная номинальная начисленная заработная плата работников, занятых в сфере сельского хозяйства региона</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0502421027293264"/>
          <c:y val="3.5479854090286263E-2"/>
        </c:manualLayout>
      </c:layout>
      <c:overlay val="0"/>
      <c:sp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тыс. руб.</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0.0</c:formatCode>
                <c:ptCount val="2"/>
                <c:pt idx="0" formatCode="General">
                  <c:v>22.5</c:v>
                </c:pt>
                <c:pt idx="1">
                  <c:v>21.2</c:v>
                </c:pt>
              </c:numCache>
            </c:numRef>
          </c:val>
        </c:ser>
        <c:dLbls>
          <c:showLegendKey val="0"/>
          <c:showVal val="0"/>
          <c:showCatName val="0"/>
          <c:showSerName val="0"/>
          <c:showPercent val="0"/>
          <c:showBubbleSize val="0"/>
        </c:dLbls>
        <c:gapWidth val="150"/>
        <c:shape val="cylinder"/>
        <c:axId val="108227968"/>
        <c:axId val="108229760"/>
        <c:axId val="0"/>
      </c:bar3DChart>
      <c:catAx>
        <c:axId val="108227968"/>
        <c:scaling>
          <c:orientation val="minMax"/>
        </c:scaling>
        <c:delete val="0"/>
        <c:axPos val="l"/>
        <c:numFmt formatCode="General" sourceLinked="1"/>
        <c:majorTickMark val="out"/>
        <c:minorTickMark val="none"/>
        <c:tickLblPos val="nextTo"/>
        <c:crossAx val="108229760"/>
        <c:crosses val="autoZero"/>
        <c:auto val="1"/>
        <c:lblAlgn val="ctr"/>
        <c:lblOffset val="100"/>
        <c:noMultiLvlLbl val="0"/>
      </c:catAx>
      <c:valAx>
        <c:axId val="108229760"/>
        <c:scaling>
          <c:orientation val="minMax"/>
        </c:scaling>
        <c:delete val="0"/>
        <c:axPos val="b"/>
        <c:majorGridlines/>
        <c:numFmt formatCode="General" sourceLinked="1"/>
        <c:majorTickMark val="out"/>
        <c:minorTickMark val="none"/>
        <c:tickLblPos val="nextTo"/>
        <c:spPr>
          <a:effectLst>
            <a:innerShdw blurRad="63500" dist="50800" dir="13500000">
              <a:prstClr val="black">
                <a:alpha val="50000"/>
              </a:prstClr>
            </a:innerShdw>
          </a:effectLst>
        </c:spPr>
        <c:crossAx val="108227968"/>
        <c:crosses val="autoZero"/>
        <c:crossBetween val="between"/>
      </c:valAx>
    </c:plotArea>
    <c:legend>
      <c:legendPos val="r"/>
      <c:overlay val="0"/>
      <c:txPr>
        <a:bodyPr/>
        <a:lstStyle/>
        <a:p>
          <a:pPr>
            <a:defRPr sz="800"/>
          </a:pPr>
          <a:endParaRPr lang="ru-RU"/>
        </a:p>
      </c:txPr>
    </c:legend>
    <c:plotVisOnly val="1"/>
    <c:dispBlanksAs val="gap"/>
    <c:showDLblsOverMax val="0"/>
  </c:chart>
  <c:spPr>
    <a:solidFill>
      <a:srgbClr val="31859B">
        <a:lumMod val="20000"/>
        <a:lumOff val="80000"/>
      </a:srgb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chemeClr val="dk1"/>
                </a:solidFill>
                <a:latin typeface="+mn-lt"/>
                <a:ea typeface="+mn-ea"/>
                <a:cs typeface="+mn-cs"/>
              </a:defRPr>
            </a:pPr>
            <a:r>
              <a:rPr lang="ru-RU" sz="1100" b="1" i="0" u="none" strike="noStrike" baseline="0" dirty="0">
                <a:solidFill>
                  <a:schemeClr val="dk1"/>
                </a:solidFill>
                <a:effectLst/>
                <a:latin typeface="+mn-lt"/>
                <a:ea typeface="+mn-ea"/>
                <a:cs typeface="+mn-cs"/>
              </a:rPr>
              <a:t>Общий объем производства мяса и мясопродуктов в расчете на душу населения к уровню предыдущего года</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1095477695460738"/>
          <c:y val="4.1358993926151222E-2"/>
        </c:manualLayout>
      </c:layout>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0.0</c:formatCode>
                <c:ptCount val="2"/>
                <c:pt idx="0">
                  <c:v>108.6</c:v>
                </c:pt>
                <c:pt idx="1">
                  <c:v>102.4</c:v>
                </c:pt>
              </c:numCache>
            </c:numRef>
          </c:val>
        </c:ser>
        <c:dLbls>
          <c:showLegendKey val="0"/>
          <c:showVal val="0"/>
          <c:showCatName val="0"/>
          <c:showSerName val="0"/>
          <c:showPercent val="0"/>
          <c:showBubbleSize val="0"/>
        </c:dLbls>
        <c:gapWidth val="150"/>
        <c:shape val="cylinder"/>
        <c:axId val="107816832"/>
        <c:axId val="107818368"/>
        <c:axId val="0"/>
      </c:bar3DChart>
      <c:catAx>
        <c:axId val="107816832"/>
        <c:scaling>
          <c:orientation val="minMax"/>
        </c:scaling>
        <c:delete val="0"/>
        <c:axPos val="l"/>
        <c:numFmt formatCode="General" sourceLinked="1"/>
        <c:majorTickMark val="out"/>
        <c:minorTickMark val="none"/>
        <c:tickLblPos val="nextTo"/>
        <c:crossAx val="107818368"/>
        <c:crosses val="autoZero"/>
        <c:auto val="1"/>
        <c:lblAlgn val="ctr"/>
        <c:lblOffset val="100"/>
        <c:noMultiLvlLbl val="0"/>
      </c:catAx>
      <c:valAx>
        <c:axId val="107818368"/>
        <c:scaling>
          <c:orientation val="minMax"/>
        </c:scaling>
        <c:delete val="0"/>
        <c:axPos val="b"/>
        <c:majorGridlines/>
        <c:numFmt formatCode="0.0" sourceLinked="1"/>
        <c:majorTickMark val="out"/>
        <c:minorTickMark val="none"/>
        <c:tickLblPos val="nextTo"/>
        <c:crossAx val="107816832"/>
        <c:crosses val="autoZero"/>
        <c:crossBetween val="between"/>
      </c:valAx>
    </c:plotArea>
    <c:legend>
      <c:legendPos val="r"/>
      <c:overlay val="0"/>
      <c:txPr>
        <a:bodyPr/>
        <a:lstStyle/>
        <a:p>
          <a:pPr>
            <a:defRPr sz="800"/>
          </a:pPr>
          <a:endParaRPr lang="ru-RU"/>
        </a:p>
      </c:txPr>
    </c:legend>
    <c:plotVisOnly val="1"/>
    <c:dispBlanksAs val="gap"/>
    <c:showDLblsOverMax val="0"/>
  </c:chart>
  <c:spPr>
    <a:solidFill>
      <a:schemeClr val="accent3">
        <a:lumMod val="20000"/>
        <a:lumOff val="80000"/>
      </a:scheme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ru-RU" sz="1100" dirty="0">
                <a:solidFill>
                  <a:schemeClr val="dk1"/>
                </a:solidFill>
                <a:latin typeface="+mn-lt"/>
                <a:ea typeface="+mn-ea"/>
                <a:cs typeface="+mn-cs"/>
              </a:rPr>
              <a:t>Общий объем производства молочной продукции в расчете на душу населения к уровню предыдущего года</a:t>
            </a:r>
            <a:endParaRPr lang="en-US" sz="1100" dirty="0">
              <a:latin typeface="Times New Roman" panose="02020603050405020304" pitchFamily="18" charset="0"/>
              <a:cs typeface="Times New Roman" panose="02020603050405020304" pitchFamily="18" charset="0"/>
            </a:endParaRP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50000" t="50000" r="50000" b="50000"/>
          </a:path>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sideWall>
    <c:backWall>
      <c:thickness val="0"/>
      <c:spPr>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50000" t="50000" r="50000" b="50000"/>
          </a:path>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backWall>
    <c:plotArea>
      <c:layout/>
      <c:bar3DChart>
        <c:barDir val="bar"/>
        <c:grouping val="stacked"/>
        <c:varyColors val="0"/>
        <c:ser>
          <c:idx val="0"/>
          <c:order val="0"/>
          <c:tx>
            <c:strRef>
              <c:f>Лист2!$B$1</c:f>
              <c:strCache>
                <c:ptCount val="1"/>
                <c:pt idx="0">
                  <c:v>%</c:v>
                </c:pt>
              </c:strCache>
            </c:strRef>
          </c:tx>
          <c:invertIfNegative val="0"/>
          <c:dLbls>
            <c:dLbl>
              <c:idx val="0"/>
              <c:layout>
                <c:manualLayout>
                  <c:x val="0.18814814814814815"/>
                  <c:y val="-1.21765542844212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2963333333333332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Лист2!$A$2:$A$3</c:f>
              <c:strCache>
                <c:ptCount val="2"/>
                <c:pt idx="0">
                  <c:v>факт</c:v>
                </c:pt>
                <c:pt idx="1">
                  <c:v>план</c:v>
                </c:pt>
              </c:strCache>
            </c:strRef>
          </c:cat>
          <c:val>
            <c:numRef>
              <c:f>Лист2!$B$2:$B$3</c:f>
              <c:numCache>
                <c:formatCode>0.0</c:formatCode>
                <c:ptCount val="2"/>
                <c:pt idx="0">
                  <c:v>99.6</c:v>
                </c:pt>
                <c:pt idx="1">
                  <c:v>102.9</c:v>
                </c:pt>
              </c:numCache>
            </c:numRef>
          </c:val>
        </c:ser>
        <c:dLbls>
          <c:showLegendKey val="0"/>
          <c:showVal val="0"/>
          <c:showCatName val="0"/>
          <c:showSerName val="0"/>
          <c:showPercent val="0"/>
          <c:showBubbleSize val="0"/>
        </c:dLbls>
        <c:gapWidth val="150"/>
        <c:shape val="cylinder"/>
        <c:axId val="107856256"/>
        <c:axId val="107857792"/>
        <c:axId val="0"/>
      </c:bar3DChart>
      <c:catAx>
        <c:axId val="107856256"/>
        <c:scaling>
          <c:orientation val="minMax"/>
        </c:scaling>
        <c:delete val="0"/>
        <c:axPos val="l"/>
        <c:numFmt formatCode="General" sourceLinked="0"/>
        <c:majorTickMark val="out"/>
        <c:minorTickMark val="none"/>
        <c:tickLblPos val="nextTo"/>
        <c:crossAx val="107857792"/>
        <c:crosses val="autoZero"/>
        <c:auto val="1"/>
        <c:lblAlgn val="ctr"/>
        <c:lblOffset val="100"/>
        <c:noMultiLvlLbl val="0"/>
      </c:catAx>
      <c:valAx>
        <c:axId val="107857792"/>
        <c:scaling>
          <c:orientation val="minMax"/>
        </c:scaling>
        <c:delete val="0"/>
        <c:axPos val="b"/>
        <c:majorGridlines/>
        <c:numFmt formatCode="0.0" sourceLinked="1"/>
        <c:majorTickMark val="out"/>
        <c:minorTickMark val="none"/>
        <c:tickLblPos val="nextTo"/>
        <c:crossAx val="107856256"/>
        <c:crosses val="autoZero"/>
        <c:crossBetween val="between"/>
      </c:valAx>
    </c:plotArea>
    <c:legend>
      <c:legendPos val="r"/>
      <c:overlay val="0"/>
      <c:txPr>
        <a:bodyPr/>
        <a:lstStyle/>
        <a:p>
          <a:pPr>
            <a:defRPr sz="800" b="1"/>
          </a:pPr>
          <a:endParaRPr lang="ru-RU"/>
        </a:p>
      </c:txPr>
    </c:legend>
    <c:plotVisOnly val="1"/>
    <c:dispBlanksAs val="gap"/>
    <c:showDLblsOverMax val="0"/>
  </c:chart>
  <c:spPr>
    <a:solidFill>
      <a:schemeClr val="accent3">
        <a:lumMod val="20000"/>
        <a:lumOff val="80000"/>
      </a:schemeClr>
    </a:solidFill>
    <a:effectLst>
      <a:innerShdw blurRad="63500" dist="50800" dir="13500000">
        <a:prstClr val="black">
          <a:alpha val="50000"/>
        </a:prstClr>
      </a:innerShdw>
    </a:effectLst>
    <a:scene3d>
      <a:camera prst="orthographicFront"/>
      <a:lightRig rig="threePt" dir="t"/>
    </a:scene3d>
    <a:sp3d>
      <a:bevelT/>
    </a:sp3d>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267.3</c:v>
                </c:pt>
                <c:pt idx="1">
                  <c:v>319.8</c:v>
                </c:pt>
              </c:numCache>
            </c:numRef>
          </c:val>
        </c:ser>
        <c:dLbls>
          <c:showLegendKey val="0"/>
          <c:showVal val="0"/>
          <c:showCatName val="0"/>
          <c:showSerName val="0"/>
          <c:showPercent val="0"/>
          <c:showBubbleSize val="0"/>
        </c:dLbls>
        <c:gapWidth val="39"/>
        <c:gapDepth val="500"/>
        <c:shape val="cylinder"/>
        <c:axId val="109712128"/>
        <c:axId val="109713664"/>
        <c:axId val="0"/>
      </c:bar3DChart>
      <c:catAx>
        <c:axId val="10971212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109713664"/>
        <c:crosses val="autoZero"/>
        <c:auto val="1"/>
        <c:lblAlgn val="ctr"/>
        <c:lblOffset val="100"/>
        <c:tickLblSkip val="1"/>
        <c:noMultiLvlLbl val="0"/>
      </c:catAx>
      <c:valAx>
        <c:axId val="109713664"/>
        <c:scaling>
          <c:orientation val="minMax"/>
          <c:min val="0"/>
        </c:scaling>
        <c:delete val="0"/>
        <c:axPos val="b"/>
        <c:numFmt formatCode="General" sourceLinked="1"/>
        <c:majorTickMark val="out"/>
        <c:minorTickMark val="none"/>
        <c:tickLblPos val="none"/>
        <c:crossAx val="109712128"/>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805904354047E-2"/>
          <c:y val="2.4495735041785479E-2"/>
          <c:w val="0.29595622102785257"/>
          <c:h val="0.94995810650668444"/>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Воспроизводство и и использование природных ресурсов</c:v>
                </c:pt>
                <c:pt idx="1">
                  <c:v>Охрана окружающей среды</c:v>
                </c:pt>
                <c:pt idx="2">
                  <c:v>Обеспечение безопасности сооружений водохозяйственного комплекса, расположенных на территории Республики Коми</c:v>
                </c:pt>
                <c:pt idx="3">
                  <c:v>Обеспечение реализации государственной программы</c:v>
                </c:pt>
              </c:strCache>
            </c:strRef>
          </c:cat>
          <c:val>
            <c:numRef>
              <c:f>Лист1!$B$2:$B$5</c:f>
              <c:numCache>
                <c:formatCode>General</c:formatCode>
                <c:ptCount val="4"/>
                <c:pt idx="0">
                  <c:v>5.8</c:v>
                </c:pt>
                <c:pt idx="1">
                  <c:v>63.9</c:v>
                </c:pt>
                <c:pt idx="2">
                  <c:v>62.6</c:v>
                </c:pt>
                <c:pt idx="3">
                  <c:v>134.9</c:v>
                </c:pt>
              </c:numCache>
            </c:numRef>
          </c:val>
        </c:ser>
        <c:dLbls>
          <c:showLegendKey val="0"/>
          <c:showVal val="0"/>
          <c:showCatName val="0"/>
          <c:showSerName val="0"/>
          <c:showPercent val="0"/>
          <c:showBubbleSize val="0"/>
          <c:showLeaderLines val="1"/>
        </c:dLbls>
        <c:firstSliceAng val="36"/>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9574373196570531"/>
          <c:y val="1.3369709301706204E-2"/>
          <c:w val="0.46956760533448089"/>
          <c:h val="0.92920934964608193"/>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Соотношение прироста запасов основных видов полезных ископаемых и объемов ежегодной добычи ,%
</c:v>
                </c:pt>
                <c:pt idx="1">
                  <c:v>Соотношение количества используемых видов охотресурсов к общему количеству видов охотресурсов,% </c:v>
                </c:pt>
                <c:pt idx="2">
                  <c:v>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общего количества населения, проживающего на таких территориях,%
</c:v>
                </c:pt>
                <c:pt idx="3">
                  <c:v>Доля использованных, обезвреженных отходов в общем объеме отходов, образовавшихся в процессе производства и потребления,%
</c:v>
                </c:pt>
                <c:pt idx="4">
                  <c:v>Доля площади Республики Коми, занятой особо охраняемыми природными территориями, в общей площади Республики Коми ,%
</c:v>
                </c:pt>
              </c:strCache>
            </c:strRef>
          </c:cat>
          <c:val>
            <c:numRef>
              <c:f>Лист1!$B$2:$B$6</c:f>
              <c:numCache>
                <c:formatCode>0.0</c:formatCode>
                <c:ptCount val="5"/>
                <c:pt idx="0" formatCode="#,##0.00">
                  <c:v>105</c:v>
                </c:pt>
                <c:pt idx="1">
                  <c:v>85</c:v>
                </c:pt>
                <c:pt idx="2">
                  <c:v>23.54</c:v>
                </c:pt>
                <c:pt idx="3" formatCode="#,##0.00">
                  <c:v>20</c:v>
                </c:pt>
                <c:pt idx="4">
                  <c:v>13.5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Соотношение прироста запасов основных видов полезных ископаемых и объемов ежегодной добычи ,%
</c:v>
                </c:pt>
                <c:pt idx="1">
                  <c:v>Соотношение количества используемых видов охотресурсов к общему количеству видов охотресурсов,% </c:v>
                </c:pt>
                <c:pt idx="2">
                  <c:v>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общего количества населения, проживающего на таких территориях,%
</c:v>
                </c:pt>
                <c:pt idx="3">
                  <c:v>Доля использованных, обезвреженных отходов в общем объеме отходов, образовавшихся в процессе производства и потребления,%
</c:v>
                </c:pt>
                <c:pt idx="4">
                  <c:v>Доля площади Республики Коми, занятой особо охраняемыми природными территориями, в общей площади Республики Коми ,%
</c:v>
                </c:pt>
              </c:strCache>
            </c:strRef>
          </c:cat>
          <c:val>
            <c:numRef>
              <c:f>Лист1!$C$2:$C$6</c:f>
              <c:numCache>
                <c:formatCode>0.0</c:formatCode>
                <c:ptCount val="5"/>
                <c:pt idx="0" formatCode="#,##0.00">
                  <c:v>115</c:v>
                </c:pt>
                <c:pt idx="1">
                  <c:v>85</c:v>
                </c:pt>
                <c:pt idx="2">
                  <c:v>23.54</c:v>
                </c:pt>
                <c:pt idx="3" formatCode="#,##0.00">
                  <c:v>20</c:v>
                </c:pt>
                <c:pt idx="4">
                  <c:v>13.5</c:v>
                </c:pt>
              </c:numCache>
            </c:numRef>
          </c:val>
        </c:ser>
        <c:dLbls>
          <c:showLegendKey val="0"/>
          <c:showVal val="0"/>
          <c:showCatName val="0"/>
          <c:showSerName val="0"/>
          <c:showPercent val="0"/>
          <c:showBubbleSize val="0"/>
        </c:dLbls>
        <c:gapWidth val="100"/>
        <c:axId val="109777280"/>
        <c:axId val="109898368"/>
      </c:barChart>
      <c:valAx>
        <c:axId val="109898368"/>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109777280"/>
        <c:crosses val="autoZero"/>
        <c:crossBetween val="between"/>
      </c:valAx>
      <c:catAx>
        <c:axId val="109777280"/>
        <c:scaling>
          <c:orientation val="minMax"/>
        </c:scaling>
        <c:delete val="0"/>
        <c:axPos val="l"/>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09898368"/>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1711044058252713"/>
          <c:y val="0.37967470889840244"/>
          <c:w val="0.13683476332097935"/>
          <c:h val="0.1483496783185706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685.5</c:v>
                </c:pt>
                <c:pt idx="1">
                  <c:v>715.8</c:v>
                </c:pt>
              </c:numCache>
            </c:numRef>
          </c:val>
        </c:ser>
        <c:dLbls>
          <c:showLegendKey val="0"/>
          <c:showVal val="0"/>
          <c:showCatName val="0"/>
          <c:showSerName val="0"/>
          <c:showPercent val="0"/>
          <c:showBubbleSize val="0"/>
        </c:dLbls>
        <c:gapWidth val="39"/>
        <c:gapDepth val="500"/>
        <c:shape val="cylinder"/>
        <c:axId val="133366528"/>
        <c:axId val="133368064"/>
        <c:axId val="0"/>
      </c:bar3DChart>
      <c:catAx>
        <c:axId val="13336652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133368064"/>
        <c:crosses val="autoZero"/>
        <c:auto val="1"/>
        <c:lblAlgn val="ctr"/>
        <c:lblOffset val="100"/>
        <c:tickLblSkip val="1"/>
        <c:noMultiLvlLbl val="0"/>
      </c:catAx>
      <c:valAx>
        <c:axId val="133368064"/>
        <c:scaling>
          <c:orientation val="minMax"/>
          <c:min val="0"/>
        </c:scaling>
        <c:delete val="0"/>
        <c:axPos val="b"/>
        <c:numFmt formatCode="General" sourceLinked="1"/>
        <c:majorTickMark val="out"/>
        <c:minorTickMark val="none"/>
        <c:tickLblPos val="none"/>
        <c:crossAx val="133366528"/>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dirty="0" smtClean="0">
                <a:latin typeface="Times New Roman" panose="02020603050405020304" pitchFamily="18" charset="0"/>
                <a:cs typeface="Times New Roman" panose="02020603050405020304" pitchFamily="18" charset="0"/>
              </a:rPr>
              <a:t>Устойчивое управление лесами</a:t>
            </a:r>
            <a:endParaRPr lang="ru-RU" sz="1200" dirty="0">
              <a:latin typeface="Times New Roman" panose="02020603050405020304" pitchFamily="18" charset="0"/>
              <a:cs typeface="Times New Roman" panose="02020603050405020304" pitchFamily="18" charset="0"/>
            </a:endParaRPr>
          </a:p>
        </c:rich>
      </c:tx>
      <c:overlay val="0"/>
    </c:title>
    <c:autoTitleDeleted val="0"/>
    <c:view3D>
      <c:rotX val="10"/>
      <c:rotY val="10"/>
      <c:rAngAx val="0"/>
      <c:perspective val="30"/>
    </c:view3D>
    <c:floor>
      <c:thickness val="0"/>
      <c:spPr>
        <a:solidFill>
          <a:schemeClr val="lt1"/>
        </a:solidFill>
        <a:ln w="25400" cap="flat" cmpd="sng" algn="ctr">
          <a:solidFill>
            <a:schemeClr val="accent3"/>
          </a:solidFill>
          <a:prstDash val="solid"/>
        </a:ln>
        <a:effectLst/>
      </c:spPr>
    </c:floor>
    <c:sideWall>
      <c:thickness val="0"/>
      <c:spPr>
        <a:noFill/>
        <a:ln w="25400">
          <a:noFill/>
        </a:ln>
      </c:spPr>
    </c:sideWall>
    <c:backWall>
      <c:thickness val="0"/>
      <c:spPr>
        <a:noFill/>
        <a:ln w="25400">
          <a:noFill/>
        </a:ln>
      </c:spPr>
    </c:backWall>
    <c:plotArea>
      <c:layout>
        <c:manualLayout>
          <c:layoutTarget val="inner"/>
          <c:xMode val="edge"/>
          <c:yMode val="edge"/>
          <c:x val="0.48794375573969273"/>
          <c:y val="0.25168374685095052"/>
          <c:w val="0.40974873893128061"/>
          <c:h val="0.69588213922176811"/>
        </c:manualLayout>
      </c:layout>
      <c:bar3DChart>
        <c:barDir val="bar"/>
        <c:grouping val="clustered"/>
        <c:varyColors val="0"/>
        <c:ser>
          <c:idx val="0"/>
          <c:order val="0"/>
          <c:tx>
            <c:strRef>
              <c:f>Лист1!$B$1</c:f>
              <c:strCache>
                <c:ptCount val="1"/>
                <c:pt idx="0">
                  <c:v>факт</c:v>
                </c:pt>
              </c:strCache>
            </c:strRef>
          </c:tx>
          <c:spPr>
            <a:solidFill>
              <a:schemeClr val="accent3">
                <a:lumMod val="75000"/>
              </a:schemeClr>
            </a:solidFill>
          </c:spPr>
          <c:invertIfNegative val="0"/>
          <c:dLbls>
            <c:dLbl>
              <c:idx val="0"/>
              <c:layout>
                <c:manualLayout>
                  <c:x val="3.5585219244878848E-2"/>
                  <c:y val="-4.766737629752850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49806031918538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Лист1!$B$2:$B$3</c:f>
              <c:numCache>
                <c:formatCode>General</c:formatCode>
                <c:ptCount val="2"/>
                <c:pt idx="0">
                  <c:v>434.9</c:v>
                </c:pt>
                <c:pt idx="1">
                  <c:v>161.30000000000001</c:v>
                </c:pt>
              </c:numCache>
            </c:numRef>
          </c:val>
        </c:ser>
        <c:ser>
          <c:idx val="1"/>
          <c:order val="1"/>
          <c:tx>
            <c:strRef>
              <c:f>Лист1!$C$1</c:f>
              <c:strCache>
                <c:ptCount val="1"/>
                <c:pt idx="0">
                  <c:v>план</c:v>
                </c:pt>
              </c:strCache>
            </c:strRef>
          </c:tx>
          <c:spPr>
            <a:solidFill>
              <a:srgbClr val="00B050"/>
            </a:solidFill>
          </c:spPr>
          <c:invertIfNegative val="0"/>
          <c:dLbls>
            <c:dLbl>
              <c:idx val="0"/>
              <c:layout>
                <c:manualLayout>
                  <c:x val="3.522096109512811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34832938879871E-2"/>
                  <c:y val="4.7667376297528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Лист1!$C$2:$C$3</c:f>
              <c:numCache>
                <c:formatCode>General</c:formatCode>
                <c:ptCount val="2"/>
                <c:pt idx="0">
                  <c:v>434.9</c:v>
                </c:pt>
                <c:pt idx="1">
                  <c:v>181.1</c:v>
                </c:pt>
              </c:numCache>
            </c:numRef>
          </c:val>
        </c:ser>
        <c:dLbls>
          <c:showLegendKey val="0"/>
          <c:showVal val="1"/>
          <c:showCatName val="0"/>
          <c:showSerName val="0"/>
          <c:showPercent val="0"/>
          <c:showBubbleSize val="0"/>
        </c:dLbls>
        <c:gapWidth val="150"/>
        <c:shape val="cylinder"/>
        <c:axId val="133414272"/>
        <c:axId val="133436544"/>
        <c:axId val="0"/>
      </c:bar3DChart>
      <c:catAx>
        <c:axId val="133414272"/>
        <c:scaling>
          <c:orientation val="minMax"/>
        </c:scaling>
        <c:delete val="0"/>
        <c:axPos val="l"/>
        <c:numFmt formatCode="General" sourceLinked="0"/>
        <c:majorTickMark val="none"/>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33436544"/>
        <c:crosses val="autoZero"/>
        <c:auto val="1"/>
        <c:lblAlgn val="ctr"/>
        <c:lblOffset val="100"/>
        <c:noMultiLvlLbl val="0"/>
      </c:catAx>
      <c:valAx>
        <c:axId val="133436544"/>
        <c:scaling>
          <c:orientation val="minMax"/>
        </c:scaling>
        <c:delete val="1"/>
        <c:axPos val="b"/>
        <c:numFmt formatCode="General" sourceLinked="1"/>
        <c:majorTickMark val="none"/>
        <c:minorTickMark val="none"/>
        <c:tickLblPos val="nextTo"/>
        <c:crossAx val="133414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dirty="0" smtClean="0">
                <a:latin typeface="Times New Roman" panose="02020603050405020304" pitchFamily="18" charset="0"/>
                <a:cs typeface="Times New Roman" panose="02020603050405020304" pitchFamily="18" charset="0"/>
              </a:rPr>
              <a:t>Развитие</a:t>
            </a:r>
            <a:r>
              <a:rPr lang="ru-RU" sz="1200" baseline="0" dirty="0" smtClean="0">
                <a:latin typeface="Times New Roman" panose="02020603050405020304" pitchFamily="18" charset="0"/>
                <a:cs typeface="Times New Roman" panose="02020603050405020304" pitchFamily="18" charset="0"/>
              </a:rPr>
              <a:t> перспективных технологий в лесном хозяйстве</a:t>
            </a:r>
            <a:endParaRPr lang="ru-RU" sz="1200" dirty="0">
              <a:latin typeface="Times New Roman" panose="02020603050405020304" pitchFamily="18" charset="0"/>
              <a:cs typeface="Times New Roman" panose="02020603050405020304" pitchFamily="18" charset="0"/>
            </a:endParaRPr>
          </a:p>
        </c:rich>
      </c:tx>
      <c:overlay val="0"/>
    </c:title>
    <c:autoTitleDeleted val="0"/>
    <c:view3D>
      <c:rotX val="10"/>
      <c:rotY val="10"/>
      <c:rAngAx val="0"/>
      <c:perspective val="30"/>
    </c:view3D>
    <c:floor>
      <c:thickness val="0"/>
      <c:spPr>
        <a:solidFill>
          <a:schemeClr val="lt1"/>
        </a:solidFill>
        <a:ln w="25400" cap="flat" cmpd="sng" algn="ctr">
          <a:solidFill>
            <a:schemeClr val="accent3"/>
          </a:solidFill>
          <a:prstDash val="solid"/>
        </a:ln>
        <a:effectLst/>
      </c:spPr>
    </c:floor>
    <c:sideWall>
      <c:thickness val="0"/>
      <c:spPr>
        <a:noFill/>
        <a:ln w="25400">
          <a:noFill/>
        </a:ln>
      </c:spPr>
    </c:sideWall>
    <c:backWall>
      <c:thickness val="0"/>
      <c:spPr>
        <a:noFill/>
        <a:ln w="25400">
          <a:noFill/>
        </a:ln>
      </c:spPr>
    </c:backWall>
    <c:plotArea>
      <c:layout>
        <c:manualLayout>
          <c:layoutTarget val="inner"/>
          <c:xMode val="edge"/>
          <c:yMode val="edge"/>
          <c:x val="0.48794375573969273"/>
          <c:y val="0.25168374685095052"/>
          <c:w val="0.40974873893128061"/>
          <c:h val="0.69588213922176811"/>
        </c:manualLayout>
      </c:layout>
      <c:bar3DChart>
        <c:barDir val="bar"/>
        <c:grouping val="clustered"/>
        <c:varyColors val="0"/>
        <c:ser>
          <c:idx val="0"/>
          <c:order val="0"/>
          <c:tx>
            <c:strRef>
              <c:f>Лист1!$B$1</c:f>
              <c:strCache>
                <c:ptCount val="1"/>
                <c:pt idx="0">
                  <c:v>факт</c:v>
                </c:pt>
              </c:strCache>
            </c:strRef>
          </c:tx>
          <c:spPr>
            <a:solidFill>
              <a:schemeClr val="accent3">
                <a:lumMod val="75000"/>
              </a:schemeClr>
            </a:solidFill>
          </c:spPr>
          <c:invertIfNegative val="0"/>
          <c:dLbls>
            <c:dLbl>
              <c:idx val="0"/>
              <c:layout>
                <c:manualLayout>
                  <c:x val="3.5585219244878848E-2"/>
                  <c:y val="-4.766737629752850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49806031918538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Лист1!$B$2:$B$3</c:f>
              <c:numCache>
                <c:formatCode>0.0</c:formatCode>
                <c:ptCount val="2"/>
                <c:pt idx="0" formatCode="General">
                  <c:v>23.7</c:v>
                </c:pt>
                <c:pt idx="1">
                  <c:v>27</c:v>
                </c:pt>
              </c:numCache>
            </c:numRef>
          </c:val>
        </c:ser>
        <c:ser>
          <c:idx val="1"/>
          <c:order val="1"/>
          <c:tx>
            <c:strRef>
              <c:f>Лист1!$C$1</c:f>
              <c:strCache>
                <c:ptCount val="1"/>
                <c:pt idx="0">
                  <c:v>план</c:v>
                </c:pt>
              </c:strCache>
            </c:strRef>
          </c:tx>
          <c:spPr>
            <a:solidFill>
              <a:srgbClr val="00B050"/>
            </a:solidFill>
          </c:spPr>
          <c:invertIfNegative val="0"/>
          <c:dLbls>
            <c:dLbl>
              <c:idx val="0"/>
              <c:layout>
                <c:manualLayout>
                  <c:x val="3.522096109512811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34832938879871E-2"/>
                  <c:y val="4.7667376297528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Лист1!$C$2:$C$3</c:f>
              <c:numCache>
                <c:formatCode>General</c:formatCode>
                <c:ptCount val="2"/>
                <c:pt idx="0">
                  <c:v>23.7</c:v>
                </c:pt>
                <c:pt idx="1">
                  <c:v>36.200000000000003</c:v>
                </c:pt>
              </c:numCache>
            </c:numRef>
          </c:val>
        </c:ser>
        <c:dLbls>
          <c:showLegendKey val="0"/>
          <c:showVal val="1"/>
          <c:showCatName val="0"/>
          <c:showSerName val="0"/>
          <c:showPercent val="0"/>
          <c:showBubbleSize val="0"/>
        </c:dLbls>
        <c:gapWidth val="150"/>
        <c:shape val="cylinder"/>
        <c:axId val="133503616"/>
        <c:axId val="133517696"/>
        <c:axId val="0"/>
      </c:bar3DChart>
      <c:catAx>
        <c:axId val="133503616"/>
        <c:scaling>
          <c:orientation val="minMax"/>
        </c:scaling>
        <c:delete val="0"/>
        <c:axPos val="l"/>
        <c:numFmt formatCode="General" sourceLinked="0"/>
        <c:majorTickMark val="none"/>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33517696"/>
        <c:crosses val="autoZero"/>
        <c:auto val="1"/>
        <c:lblAlgn val="ctr"/>
        <c:lblOffset val="100"/>
        <c:noMultiLvlLbl val="0"/>
      </c:catAx>
      <c:valAx>
        <c:axId val="133517696"/>
        <c:scaling>
          <c:orientation val="minMax"/>
        </c:scaling>
        <c:delete val="1"/>
        <c:axPos val="b"/>
        <c:numFmt formatCode="General" sourceLinked="1"/>
        <c:majorTickMark val="none"/>
        <c:minorTickMark val="none"/>
        <c:tickLblPos val="nextTo"/>
        <c:crossAx val="1335036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0"/>
      <c:rotY val="0"/>
      <c:depthPercent val="80"/>
      <c:rAngAx val="0"/>
      <c:perspective val="20"/>
    </c:view3D>
    <c:floor>
      <c:thickness val="0"/>
    </c:floor>
    <c:sideWall>
      <c:thickness val="0"/>
    </c:sideWall>
    <c:backWall>
      <c:thickness val="0"/>
    </c:backWall>
    <c:plotArea>
      <c:layout>
        <c:manualLayout>
          <c:layoutTarget val="inner"/>
          <c:xMode val="edge"/>
          <c:yMode val="edge"/>
          <c:x val="7.9696066908745047E-2"/>
          <c:y val="0.10535362762208214"/>
          <c:w val="0.90385902462450407"/>
          <c:h val="0.75167398817548792"/>
        </c:manualLayout>
      </c:layout>
      <c:bar3DChart>
        <c:barDir val="col"/>
        <c:grouping val="percentStacked"/>
        <c:varyColors val="0"/>
        <c:ser>
          <c:idx val="0"/>
          <c:order val="0"/>
          <c:tx>
            <c:strRef>
              <c:f>Sheet1!$A$2</c:f>
              <c:strCache>
                <c:ptCount val="1"/>
                <c:pt idx="0">
                  <c:v>доходы федерального бюджета</c:v>
                </c:pt>
              </c:strCache>
            </c:strRef>
          </c:tx>
          <c:spPr>
            <a:solidFill>
              <a:schemeClr val="accent6">
                <a:lumMod val="40000"/>
                <a:lumOff val="60000"/>
              </a:schemeClr>
            </a:solidFill>
          </c:spPr>
          <c:invertIfNegative val="0"/>
          <c:dLbls>
            <c:dLbl>
              <c:idx val="0"/>
              <c:layout>
                <c:manualLayout>
                  <c:x val="5.2350421103308205E-3"/>
                  <c:y val="-7.910926481025176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229448189967199E-3"/>
                  <c:y val="-2.24898494183186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886499940552414E-4"/>
                  <c:y val="-2.080240921000384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0941981105413238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470990552706619E-3"/>
                  <c:y val="2.5637624890055971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412971658119856E-3"/>
                  <c:y val="-5.1275249780111942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0941981105413238E-3"/>
                  <c:y val="-7.6912874670167922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1.025504995602238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469772364474124E-3"/>
                  <c:y val="2.563762489005597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2013</c:v>
                </c:pt>
                <c:pt idx="1">
                  <c:v>2014</c:v>
                </c:pt>
                <c:pt idx="2">
                  <c:v>2015</c:v>
                </c:pt>
              </c:numCache>
            </c:numRef>
          </c:cat>
          <c:val>
            <c:numRef>
              <c:f>Sheet1!$B$2:$D$2</c:f>
              <c:numCache>
                <c:formatCode>0%</c:formatCode>
                <c:ptCount val="3"/>
                <c:pt idx="0">
                  <c:v>0.57999999999999996</c:v>
                </c:pt>
                <c:pt idx="1">
                  <c:v>0.56000000000000005</c:v>
                </c:pt>
                <c:pt idx="2">
                  <c:v>0.6</c:v>
                </c:pt>
              </c:numCache>
            </c:numRef>
          </c:val>
        </c:ser>
        <c:ser>
          <c:idx val="1"/>
          <c:order val="1"/>
          <c:tx>
            <c:strRef>
              <c:f>Sheet1!$A$3</c:f>
              <c:strCache>
                <c:ptCount val="1"/>
                <c:pt idx="0">
                  <c:v>доходы бюджетов Республики Коми</c:v>
                </c:pt>
              </c:strCache>
            </c:strRef>
          </c:tx>
          <c:spPr>
            <a:solidFill>
              <a:schemeClr val="accent2">
                <a:lumMod val="60000"/>
                <a:lumOff val="40000"/>
              </a:schemeClr>
            </a:solidFill>
          </c:spPr>
          <c:invertIfNegative val="0"/>
          <c:dLbls>
            <c:dLbl>
              <c:idx val="0"/>
              <c:layout>
                <c:manualLayout>
                  <c:x val="1.3200531324979486E-2"/>
                  <c:y val="1.1520868332165566E-2"/>
                </c:manualLayout>
              </c:layout>
              <c:tx>
                <c:rich>
                  <a:bodyPr/>
                  <a:lstStyle/>
                  <a:p>
                    <a:r>
                      <a:rPr lang="en-US" sz="1600" dirty="0" smtClean="0"/>
                      <a:t>42</a:t>
                    </a:r>
                    <a:r>
                      <a:rPr lang="en-US" sz="1600" dirty="0"/>
                      <a:t>%</a:t>
                    </a:r>
                    <a:endParaRPr lang="en-US" sz="1800"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8941141042808113E-3"/>
                  <c:y val="1.540490778977477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22573710133572E-3"/>
                  <c:y val="-1.4389417173445514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941981105413238E-3"/>
                  <c:y val="-5.127524978011194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2013</c:v>
                </c:pt>
                <c:pt idx="1">
                  <c:v>2014</c:v>
                </c:pt>
                <c:pt idx="2">
                  <c:v>2015</c:v>
                </c:pt>
              </c:numCache>
            </c:numRef>
          </c:cat>
          <c:val>
            <c:numRef>
              <c:f>Sheet1!$B$3:$D$3</c:f>
              <c:numCache>
                <c:formatCode>0%</c:formatCode>
                <c:ptCount val="3"/>
                <c:pt idx="0">
                  <c:v>0.42</c:v>
                </c:pt>
                <c:pt idx="1">
                  <c:v>0.44</c:v>
                </c:pt>
                <c:pt idx="2">
                  <c:v>0.4</c:v>
                </c:pt>
              </c:numCache>
            </c:numRef>
          </c:val>
        </c:ser>
        <c:dLbls>
          <c:showLegendKey val="0"/>
          <c:showVal val="1"/>
          <c:showCatName val="0"/>
          <c:showSerName val="0"/>
          <c:showPercent val="0"/>
          <c:showBubbleSize val="0"/>
        </c:dLbls>
        <c:gapWidth val="8"/>
        <c:gapDepth val="183"/>
        <c:shape val="cylinder"/>
        <c:axId val="65709952"/>
        <c:axId val="65711488"/>
        <c:axId val="0"/>
      </c:bar3DChart>
      <c:catAx>
        <c:axId val="65709952"/>
        <c:scaling>
          <c:orientation val="minMax"/>
        </c:scaling>
        <c:delete val="0"/>
        <c:axPos val="b"/>
        <c:numFmt formatCode="General" sourceLinked="1"/>
        <c:majorTickMark val="cross"/>
        <c:minorTickMark val="none"/>
        <c:tickLblPos val="nextTo"/>
        <c:txPr>
          <a:bodyPr rot="0" vert="horz"/>
          <a:lstStyle/>
          <a:p>
            <a:pPr>
              <a:defRPr sz="1400"/>
            </a:pPr>
            <a:endParaRPr lang="ru-RU"/>
          </a:p>
        </c:txPr>
        <c:crossAx val="65711488"/>
        <c:crosses val="autoZero"/>
        <c:auto val="1"/>
        <c:lblAlgn val="ctr"/>
        <c:lblOffset val="100"/>
        <c:tickLblSkip val="1"/>
        <c:tickMarkSkip val="1"/>
        <c:noMultiLvlLbl val="0"/>
      </c:catAx>
      <c:valAx>
        <c:axId val="65711488"/>
        <c:scaling>
          <c:orientation val="minMax"/>
        </c:scaling>
        <c:delete val="0"/>
        <c:axPos val="l"/>
        <c:majorGridlines/>
        <c:numFmt formatCode="0%" sourceLinked="1"/>
        <c:majorTickMark val="cross"/>
        <c:minorTickMark val="none"/>
        <c:tickLblPos val="nextTo"/>
        <c:txPr>
          <a:bodyPr rot="0" vert="horz"/>
          <a:lstStyle/>
          <a:p>
            <a:pPr>
              <a:defRPr sz="1400"/>
            </a:pPr>
            <a:endParaRPr lang="ru-RU"/>
          </a:p>
        </c:txPr>
        <c:crossAx val="65709952"/>
        <c:crosses val="autoZero"/>
        <c:crossBetween val="between"/>
      </c:valAx>
    </c:plotArea>
    <c:legend>
      <c:legendPos val="r"/>
      <c:layout>
        <c:manualLayout>
          <c:xMode val="edge"/>
          <c:yMode val="edge"/>
          <c:x val="8.2898488566958153E-2"/>
          <c:y val="0.91818288958884453"/>
          <c:w val="0.89096272009203281"/>
          <c:h val="5.7918831006867497E-2"/>
        </c:manualLayout>
      </c:layout>
      <c:overlay val="0"/>
      <c:txPr>
        <a:bodyPr/>
        <a:lstStyle/>
        <a:p>
          <a:pPr>
            <a:defRPr sz="1600"/>
          </a:pPr>
          <a:endParaRPr lang="ru-RU"/>
        </a:p>
      </c:txPr>
    </c:legend>
    <c:plotVisOnly val="1"/>
    <c:dispBlanksAs val="gap"/>
    <c:showDLblsOverMax val="0"/>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dirty="0" smtClean="0">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latin typeface="Times New Roman" panose="02020603050405020304" pitchFamily="18" charset="0"/>
              <a:cs typeface="Times New Roman" panose="02020603050405020304" pitchFamily="18" charset="0"/>
            </a:endParaRPr>
          </a:p>
        </c:rich>
      </c:tx>
      <c:overlay val="0"/>
    </c:title>
    <c:autoTitleDeleted val="0"/>
    <c:view3D>
      <c:rotX val="10"/>
      <c:rotY val="10"/>
      <c:rAngAx val="0"/>
      <c:perspective val="30"/>
    </c:view3D>
    <c:floor>
      <c:thickness val="0"/>
      <c:spPr>
        <a:solidFill>
          <a:schemeClr val="lt1"/>
        </a:solidFill>
        <a:ln w="25400" cap="flat" cmpd="sng" algn="ctr">
          <a:solidFill>
            <a:schemeClr val="accent3"/>
          </a:solidFill>
          <a:prstDash val="solid"/>
        </a:ln>
        <a:effectLst/>
      </c:spPr>
    </c:floor>
    <c:sideWall>
      <c:thickness val="0"/>
      <c:spPr>
        <a:noFill/>
        <a:ln w="25400">
          <a:noFill/>
        </a:ln>
      </c:spPr>
    </c:sideWall>
    <c:backWall>
      <c:thickness val="0"/>
      <c:spPr>
        <a:noFill/>
        <a:ln w="25400">
          <a:noFill/>
        </a:ln>
      </c:spPr>
    </c:backWall>
    <c:plotArea>
      <c:layout>
        <c:manualLayout>
          <c:layoutTarget val="inner"/>
          <c:xMode val="edge"/>
          <c:yMode val="edge"/>
          <c:x val="0.48794375573969273"/>
          <c:y val="0.25168374685095052"/>
          <c:w val="0.40974873893128061"/>
          <c:h val="0.69588213922176811"/>
        </c:manualLayout>
      </c:layout>
      <c:bar3DChart>
        <c:barDir val="bar"/>
        <c:grouping val="clustered"/>
        <c:varyColors val="0"/>
        <c:ser>
          <c:idx val="0"/>
          <c:order val="0"/>
          <c:tx>
            <c:strRef>
              <c:f>Лист1!$B$1</c:f>
              <c:strCache>
                <c:ptCount val="1"/>
                <c:pt idx="0">
                  <c:v>факт</c:v>
                </c:pt>
              </c:strCache>
            </c:strRef>
          </c:tx>
          <c:spPr>
            <a:solidFill>
              <a:schemeClr val="accent3">
                <a:lumMod val="75000"/>
              </a:schemeClr>
            </a:solidFill>
          </c:spPr>
          <c:invertIfNegative val="0"/>
          <c:dLbls>
            <c:dLbl>
              <c:idx val="0"/>
              <c:layout>
                <c:manualLayout>
                  <c:x val="3.5585219244878848E-2"/>
                  <c:y val="-4.766737629752850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49806031918538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Лист1!$B$2:$B$3</c:f>
              <c:numCache>
                <c:formatCode>0.0</c:formatCode>
                <c:ptCount val="2"/>
                <c:pt idx="0" formatCode="General">
                  <c:v>30.6</c:v>
                </c:pt>
                <c:pt idx="1">
                  <c:v>8</c:v>
                </c:pt>
              </c:numCache>
            </c:numRef>
          </c:val>
        </c:ser>
        <c:ser>
          <c:idx val="1"/>
          <c:order val="1"/>
          <c:tx>
            <c:strRef>
              <c:f>Лист1!$C$1</c:f>
              <c:strCache>
                <c:ptCount val="1"/>
                <c:pt idx="0">
                  <c:v>план</c:v>
                </c:pt>
              </c:strCache>
            </c:strRef>
          </c:tx>
          <c:spPr>
            <a:solidFill>
              <a:srgbClr val="00B050"/>
            </a:solidFill>
          </c:spPr>
          <c:invertIfNegative val="0"/>
          <c:dLbls>
            <c:dLbl>
              <c:idx val="0"/>
              <c:layout>
                <c:manualLayout>
                  <c:x val="3.522096109512811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34832938879871E-2"/>
                  <c:y val="4.7667376297528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Лист1!$C$2:$C$3</c:f>
              <c:numCache>
                <c:formatCode>General</c:formatCode>
                <c:ptCount val="2"/>
                <c:pt idx="0">
                  <c:v>30.7</c:v>
                </c:pt>
                <c:pt idx="1">
                  <c:v>9.1999999999999993</c:v>
                </c:pt>
              </c:numCache>
            </c:numRef>
          </c:val>
        </c:ser>
        <c:dLbls>
          <c:showLegendKey val="0"/>
          <c:showVal val="1"/>
          <c:showCatName val="0"/>
          <c:showSerName val="0"/>
          <c:showPercent val="0"/>
          <c:showBubbleSize val="0"/>
        </c:dLbls>
        <c:gapWidth val="150"/>
        <c:shape val="cylinder"/>
        <c:axId val="133543808"/>
        <c:axId val="133545344"/>
        <c:axId val="0"/>
      </c:bar3DChart>
      <c:catAx>
        <c:axId val="133543808"/>
        <c:scaling>
          <c:orientation val="minMax"/>
        </c:scaling>
        <c:delete val="0"/>
        <c:axPos val="l"/>
        <c:numFmt formatCode="General" sourceLinked="0"/>
        <c:majorTickMark val="none"/>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33545344"/>
        <c:crosses val="autoZero"/>
        <c:auto val="1"/>
        <c:lblAlgn val="ctr"/>
        <c:lblOffset val="100"/>
        <c:noMultiLvlLbl val="0"/>
      </c:catAx>
      <c:valAx>
        <c:axId val="133545344"/>
        <c:scaling>
          <c:orientation val="minMax"/>
        </c:scaling>
        <c:delete val="1"/>
        <c:axPos val="b"/>
        <c:numFmt formatCode="General" sourceLinked="1"/>
        <c:majorTickMark val="none"/>
        <c:minorTickMark val="none"/>
        <c:tickLblPos val="nextTo"/>
        <c:crossAx val="1335438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652167749596803"/>
          <c:y val="1.2637484723919568E-3"/>
          <c:w val="0.49037035753421659"/>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Отношение суммы платежей за использование лесов на территории Республики Коми, поступивших в бюджетную систему Российской Федерации за отчетный год к сумме начисленных платежей за использование лесов на территории Республики Коми и недоимки по платежам   </c:v>
                </c:pt>
                <c:pt idx="1">
                  <c:v>Отношение поступивших платежей в фед. бюджет РФ от использования лесов, расположенных на землях лесфонда, к объему израсходованных средств фед. бюджета на осуществление органами госвласти субъектов РФ переданных полномочий РФ в области лесных отношений, %</c:v>
                </c:pt>
                <c:pt idx="2">
                  <c:v>Удельный вес площади ценных лесных насаждений в составе покрытых лесной растительностью земель лесного фонда, %
</c:v>
                </c:pt>
              </c:strCache>
            </c:strRef>
          </c:cat>
          <c:val>
            <c:numRef>
              <c:f>Лист1!$B$2:$B$4</c:f>
              <c:numCache>
                <c:formatCode>General</c:formatCode>
                <c:ptCount val="3"/>
                <c:pt idx="0">
                  <c:v>86.7</c:v>
                </c:pt>
                <c:pt idx="1">
                  <c:v>200</c:v>
                </c:pt>
                <c:pt idx="2">
                  <c:v>82.8</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Отношение суммы платежей за использование лесов на территории Республики Коми, поступивших в бюджетную систему Российской Федерации за отчетный год к сумме начисленных платежей за использование лесов на территории Республики Коми и недоимки по платежам   </c:v>
                </c:pt>
                <c:pt idx="1">
                  <c:v>Отношение поступивших платежей в фед. бюджет РФ от использования лесов, расположенных на землях лесфонда, к объему израсходованных средств фед. бюджета на осуществление органами госвласти субъектов РФ переданных полномочий РФ в области лесных отношений, %</c:v>
                </c:pt>
                <c:pt idx="2">
                  <c:v>Удельный вес площади ценных лесных насаждений в составе покрытых лесной растительностью земель лесного фонда, %
</c:v>
                </c:pt>
              </c:strCache>
            </c:strRef>
          </c:cat>
          <c:val>
            <c:numRef>
              <c:f>Лист1!$C$2:$C$4</c:f>
              <c:numCache>
                <c:formatCode>General</c:formatCode>
                <c:ptCount val="3"/>
                <c:pt idx="0">
                  <c:v>94.2</c:v>
                </c:pt>
                <c:pt idx="1">
                  <c:v>165</c:v>
                </c:pt>
                <c:pt idx="2">
                  <c:v>82.7</c:v>
                </c:pt>
              </c:numCache>
            </c:numRef>
          </c:val>
        </c:ser>
        <c:dLbls>
          <c:showLegendKey val="0"/>
          <c:showVal val="0"/>
          <c:showCatName val="0"/>
          <c:showSerName val="0"/>
          <c:showPercent val="0"/>
          <c:showBubbleSize val="0"/>
        </c:dLbls>
        <c:gapWidth val="100"/>
        <c:axId val="132822912"/>
        <c:axId val="132821376"/>
      </c:barChart>
      <c:valAx>
        <c:axId val="13282137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132822912"/>
        <c:crosses val="autoZero"/>
        <c:crossBetween val="between"/>
      </c:valAx>
      <c:catAx>
        <c:axId val="132822912"/>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32821376"/>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6601618655039037"/>
          <c:y val="2.9208841660235955E-2"/>
          <c:w val="0.1117359108971966"/>
          <c:h val="0.16807628609741038"/>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50040698630133684"/>
          <c:y val="4.1309599233718769E-2"/>
          <c:w val="0.4465776928666204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Объем платежей в республиканский бюджет Республики Коми от использования лесов в расчете на 1 га лесных земель в эксплуатационных лесах, руб./га
</c:v>
                </c:pt>
                <c:pt idx="1">
                  <c:v>Отношение площади рубок ухода в молодняках к площади молодняков класса возраста, %
</c:v>
                </c:pt>
              </c:strCache>
            </c:strRef>
          </c:cat>
          <c:val>
            <c:numRef>
              <c:f>Лист1!$B$2:$B$3</c:f>
              <c:numCache>
                <c:formatCode>General</c:formatCode>
                <c:ptCount val="2"/>
                <c:pt idx="0">
                  <c:v>16.8</c:v>
                </c:pt>
                <c:pt idx="1">
                  <c:v>0.9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Объем платежей в республиканский бюджет Республики Коми от использования лесов в расчете на 1 га лесных земель в эксплуатационных лесах, руб./га
</c:v>
                </c:pt>
                <c:pt idx="1">
                  <c:v>Отношение площади рубок ухода в молодняках к площади молодняков класса возраста, %
</c:v>
                </c:pt>
              </c:strCache>
            </c:strRef>
          </c:cat>
          <c:val>
            <c:numRef>
              <c:f>Лист1!$C$2:$C$3</c:f>
              <c:numCache>
                <c:formatCode>General</c:formatCode>
                <c:ptCount val="2"/>
                <c:pt idx="0">
                  <c:v>11.7</c:v>
                </c:pt>
                <c:pt idx="1">
                  <c:v>0.9</c:v>
                </c:pt>
              </c:numCache>
            </c:numRef>
          </c:val>
        </c:ser>
        <c:dLbls>
          <c:showLegendKey val="0"/>
          <c:showVal val="0"/>
          <c:showCatName val="0"/>
          <c:showSerName val="0"/>
          <c:showPercent val="0"/>
          <c:showBubbleSize val="0"/>
        </c:dLbls>
        <c:gapWidth val="100"/>
        <c:axId val="132858624"/>
        <c:axId val="132856832"/>
      </c:barChart>
      <c:valAx>
        <c:axId val="13285683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132858624"/>
        <c:crosses val="autoZero"/>
        <c:crossBetween val="between"/>
      </c:valAx>
      <c:catAx>
        <c:axId val="132858624"/>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3285683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5849310394083203"/>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4265428234548299"/>
          <c:y val="4.1309599233718769E-2"/>
          <c:w val="0.52265705495470327"/>
          <c:h val="0.90204541837693708"/>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воспроизводство лесов и лесоразведение на неарендованной территории</c:v>
                </c:pt>
                <c:pt idx="1">
                  <c:v>организация проведения лесоустройства, разработка модельных решений для перехода на устойчивое лесоуправление </c:v>
                </c:pt>
                <c:pt idx="2">
                  <c:v>организация проведения аукционов купли-продажи лесных насаждений, работ по отпуску древесины гражданам (в том числе отвод и таксация лесосек с материально-денежной оценкой)</c:v>
                </c:pt>
                <c:pt idx="3">
                  <c:v>оказание государственных услуг (выполнение работ) государственными учреждениями по охране и защите лесов от лесных пожаров </c:v>
                </c:pt>
                <c:pt idx="4">
                  <c:v>оказание государственных услуг (выполнение работ) государственными учреждениями в области лесных отношений </c:v>
                </c:pt>
              </c:strCache>
            </c:strRef>
          </c:cat>
          <c:val>
            <c:numRef>
              <c:f>Лист1!$B$2:$B$6</c:f>
              <c:numCache>
                <c:formatCode>General</c:formatCode>
                <c:ptCount val="5"/>
                <c:pt idx="0">
                  <c:v>13.3</c:v>
                </c:pt>
                <c:pt idx="1">
                  <c:v>23.6</c:v>
                </c:pt>
                <c:pt idx="2" formatCode="0.0">
                  <c:v>27</c:v>
                </c:pt>
                <c:pt idx="3">
                  <c:v>161.5</c:v>
                </c:pt>
                <c:pt idx="4">
                  <c:v>421.1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воспроизводство лесов и лесоразведение на неарендованной территории</c:v>
                </c:pt>
                <c:pt idx="1">
                  <c:v>организация проведения лесоустройства, разработка модельных решений для перехода на устойчивое лесоуправление </c:v>
                </c:pt>
                <c:pt idx="2">
                  <c:v>организация проведения аукционов купли-продажи лесных насаждений, работ по отпуску древесины гражданам (в том числе отвод и таксация лесосек с материально-денежной оценкой)</c:v>
                </c:pt>
                <c:pt idx="3">
                  <c:v>оказание государственных услуг (выполнение работ) государственными учреждениями по охране и защите лесов от лесных пожаров </c:v>
                </c:pt>
                <c:pt idx="4">
                  <c:v>оказание государственных услуг (выполнение работ) государственными учреждениями в области лесных отношений </c:v>
                </c:pt>
              </c:strCache>
            </c:strRef>
          </c:cat>
          <c:val>
            <c:numRef>
              <c:f>Лист1!$C$2:$C$6</c:f>
              <c:numCache>
                <c:formatCode>General</c:formatCode>
                <c:ptCount val="5"/>
                <c:pt idx="0">
                  <c:v>13.3</c:v>
                </c:pt>
                <c:pt idx="1">
                  <c:v>32.6</c:v>
                </c:pt>
                <c:pt idx="2">
                  <c:v>27.2</c:v>
                </c:pt>
                <c:pt idx="3">
                  <c:v>171.9</c:v>
                </c:pt>
                <c:pt idx="4">
                  <c:v>425.9</c:v>
                </c:pt>
              </c:numCache>
            </c:numRef>
          </c:val>
        </c:ser>
        <c:dLbls>
          <c:showLegendKey val="0"/>
          <c:showVal val="0"/>
          <c:showCatName val="0"/>
          <c:showSerName val="0"/>
          <c:showPercent val="0"/>
          <c:showBubbleSize val="0"/>
        </c:dLbls>
        <c:gapWidth val="100"/>
        <c:axId val="132967808"/>
        <c:axId val="132966272"/>
      </c:barChart>
      <c:valAx>
        <c:axId val="13296627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132967808"/>
        <c:crosses val="autoZero"/>
        <c:crossBetween val="between"/>
      </c:valAx>
      <c:catAx>
        <c:axId val="132967808"/>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32966272"/>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1405383145953569"/>
          <c:y val="0.39386427033632898"/>
          <c:w val="0.12243404282766669"/>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37</c:v>
                </c:pt>
                <c:pt idx="1">
                  <c:v>46</c:v>
                </c:pt>
              </c:numCache>
            </c:numRef>
          </c:val>
        </c:ser>
        <c:dLbls>
          <c:showLegendKey val="0"/>
          <c:showVal val="0"/>
          <c:showCatName val="0"/>
          <c:showSerName val="0"/>
          <c:showPercent val="0"/>
          <c:showBubbleSize val="0"/>
        </c:dLbls>
        <c:gapWidth val="39"/>
        <c:gapDepth val="500"/>
        <c:shape val="cylinder"/>
        <c:axId val="133920256"/>
        <c:axId val="133921792"/>
        <c:axId val="0"/>
      </c:bar3DChart>
      <c:catAx>
        <c:axId val="133920256"/>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133921792"/>
        <c:crosses val="autoZero"/>
        <c:auto val="1"/>
        <c:lblAlgn val="ctr"/>
        <c:lblOffset val="100"/>
        <c:tickLblSkip val="1"/>
        <c:noMultiLvlLbl val="0"/>
      </c:catAx>
      <c:valAx>
        <c:axId val="133921792"/>
        <c:scaling>
          <c:orientation val="minMax"/>
          <c:min val="0"/>
        </c:scaling>
        <c:delete val="0"/>
        <c:axPos val="b"/>
        <c:numFmt formatCode="General" sourceLinked="1"/>
        <c:majorTickMark val="out"/>
        <c:minorTickMark val="none"/>
        <c:tickLblPos val="none"/>
        <c:crossAx val="133920256"/>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38141259144857037"/>
          <c:y val="0.11412130678290647"/>
          <c:w val="0.5987575966965516"/>
          <c:h val="0.63930641693406609"/>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Индекс доверия к государственным гражданским служащим Республики Коми и муниципальным служащим в Республике Коми (от общего числа опрошенных), %
</c:v>
                </c:pt>
              </c:strCache>
            </c:strRef>
          </c:cat>
          <c:val>
            <c:numRef>
              <c:f>Лист1!$B$2</c:f>
              <c:numCache>
                <c:formatCode>General</c:formatCode>
                <c:ptCount val="1"/>
                <c:pt idx="0">
                  <c:v>38.5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Индекс доверия к государственным гражданским служащим Республики Коми и муниципальным служащим в Республике Коми (от общего числа опрошенных), %
</c:v>
                </c:pt>
              </c:strCache>
            </c:strRef>
          </c:cat>
          <c:val>
            <c:numRef>
              <c:f>Лист1!$C$2</c:f>
              <c:numCache>
                <c:formatCode>General</c:formatCode>
                <c:ptCount val="1"/>
                <c:pt idx="0">
                  <c:v>40</c:v>
                </c:pt>
              </c:numCache>
            </c:numRef>
          </c:val>
        </c:ser>
        <c:dLbls>
          <c:showLegendKey val="0"/>
          <c:showVal val="0"/>
          <c:showCatName val="0"/>
          <c:showSerName val="0"/>
          <c:showPercent val="0"/>
          <c:showBubbleSize val="0"/>
        </c:dLbls>
        <c:gapWidth val="100"/>
        <c:axId val="133998464"/>
        <c:axId val="133996928"/>
      </c:barChart>
      <c:valAx>
        <c:axId val="133996928"/>
        <c:scaling>
          <c:orientation val="minMax"/>
          <c:max val="55"/>
          <c:min val="0"/>
        </c:scaling>
        <c:delete val="0"/>
        <c:axPos val="b"/>
        <c:majorGridlines/>
        <c:numFmt formatCode="General" sourceLinked="1"/>
        <c:majorTickMark val="out"/>
        <c:minorTickMark val="none"/>
        <c:tickLblPos val="nextTo"/>
        <c:txPr>
          <a:bodyPr/>
          <a:lstStyle/>
          <a:p>
            <a:pPr>
              <a:defRPr sz="1200"/>
            </a:pPr>
            <a:endParaRPr lang="ru-RU"/>
          </a:p>
        </c:txPr>
        <c:crossAx val="133998464"/>
        <c:crosses val="autoZero"/>
        <c:crossBetween val="between"/>
      </c:valAx>
      <c:catAx>
        <c:axId val="133998464"/>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3399692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9046905953432198"/>
          <c:y val="0.23314811426181406"/>
          <c:w val="8.5754733351769266E-2"/>
          <c:h val="0.4037386368834835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4283483889383481"/>
          <c:y val="4.1309599233718769E-2"/>
          <c:w val="0.71795271690432405"/>
          <c:h val="0.90204541837693708"/>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Обеспечение непрерывного
профессионального развития 
кадров в системе государственного
и муниципального управления</c:v>
                </c:pt>
                <c:pt idx="1">
                  <c:v>Содействие обеспечению
необходимого уровня квалификации
муниципальных служащих 
в Республике Коми</c:v>
                </c:pt>
                <c:pt idx="2">
                  <c:v>Изучение общественного
мнения</c:v>
                </c:pt>
                <c:pt idx="3">
                  <c:v>Внедрение современных
методов оценки кадров в
системе государственного
и муниципального управления</c:v>
                </c:pt>
              </c:strCache>
            </c:strRef>
          </c:cat>
          <c:val>
            <c:numRef>
              <c:f>Лист1!$B$2:$B$5</c:f>
              <c:numCache>
                <c:formatCode>0.00</c:formatCode>
                <c:ptCount val="4"/>
                <c:pt idx="0">
                  <c:v>4.6426000000000007</c:v>
                </c:pt>
                <c:pt idx="1">
                  <c:v>2.9575</c:v>
                </c:pt>
                <c:pt idx="2">
                  <c:v>1.3049000000000002</c:v>
                </c:pt>
                <c:pt idx="3">
                  <c:v>0.68979999999999997</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Обеспечение непрерывного
профессионального развития 
кадров в системе государственного
и муниципального управления</c:v>
                </c:pt>
                <c:pt idx="1">
                  <c:v>Содействие обеспечению
необходимого уровня квалификации
муниципальных служащих 
в Республике Коми</c:v>
                </c:pt>
                <c:pt idx="2">
                  <c:v>Изучение общественного
мнения</c:v>
                </c:pt>
                <c:pt idx="3">
                  <c:v>Внедрение современных
методов оценки кадров в
системе государственного
и муниципального управления</c:v>
                </c:pt>
              </c:strCache>
            </c:strRef>
          </c:cat>
          <c:val>
            <c:numRef>
              <c:f>Лист1!$C$2:$C$5</c:f>
              <c:numCache>
                <c:formatCode>0.00</c:formatCode>
                <c:ptCount val="4"/>
                <c:pt idx="0">
                  <c:v>10.567</c:v>
                </c:pt>
                <c:pt idx="1">
                  <c:v>3.2456999999999998</c:v>
                </c:pt>
                <c:pt idx="2">
                  <c:v>1.3952</c:v>
                </c:pt>
                <c:pt idx="3">
                  <c:v>1.26</c:v>
                </c:pt>
              </c:numCache>
            </c:numRef>
          </c:val>
        </c:ser>
        <c:dLbls>
          <c:showLegendKey val="0"/>
          <c:showVal val="0"/>
          <c:showCatName val="0"/>
          <c:showSerName val="0"/>
          <c:showPercent val="0"/>
          <c:showBubbleSize val="0"/>
        </c:dLbls>
        <c:gapWidth val="100"/>
        <c:axId val="134066176"/>
        <c:axId val="134043904"/>
      </c:barChart>
      <c:valAx>
        <c:axId val="134043904"/>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134066176"/>
        <c:crosses val="autoZero"/>
        <c:crossBetween val="between"/>
      </c:valAx>
      <c:catAx>
        <c:axId val="134066176"/>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34043904"/>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1405383145953569"/>
          <c:y val="0.39386427033632898"/>
          <c:w val="0.12243404282766669"/>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244.40170000000001</c:v>
                </c:pt>
                <c:pt idx="1">
                  <c:v>319.37189999999998</c:v>
                </c:pt>
              </c:numCache>
            </c:numRef>
          </c:val>
        </c:ser>
        <c:dLbls>
          <c:showLegendKey val="0"/>
          <c:showVal val="0"/>
          <c:showCatName val="0"/>
          <c:showSerName val="0"/>
          <c:showPercent val="0"/>
          <c:showBubbleSize val="0"/>
        </c:dLbls>
        <c:gapWidth val="39"/>
        <c:gapDepth val="500"/>
        <c:shape val="cylinder"/>
        <c:axId val="133722496"/>
        <c:axId val="133724032"/>
        <c:axId val="0"/>
      </c:bar3DChart>
      <c:catAx>
        <c:axId val="133722496"/>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133724032"/>
        <c:crosses val="autoZero"/>
        <c:auto val="1"/>
        <c:lblAlgn val="ctr"/>
        <c:lblOffset val="100"/>
        <c:tickLblSkip val="1"/>
        <c:noMultiLvlLbl val="0"/>
      </c:catAx>
      <c:valAx>
        <c:axId val="133724032"/>
        <c:scaling>
          <c:orientation val="minMax"/>
          <c:min val="0"/>
        </c:scaling>
        <c:delete val="0"/>
        <c:axPos val="b"/>
        <c:numFmt formatCode="General" sourceLinked="1"/>
        <c:majorTickMark val="out"/>
        <c:minorTickMark val="none"/>
        <c:tickLblPos val="none"/>
        <c:crossAx val="133722496"/>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805904354047E-2"/>
          <c:y val="2.4495735041785479E-2"/>
          <c:w val="0.29595622102785257"/>
          <c:h val="0.94995810650668444"/>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Обеспечение реализации государственной программы</c:v>
                </c:pt>
                <c:pt idx="1">
                  <c:v>Формирование эффективной системы управления государственным имуществом Республики Коми</c:v>
                </c:pt>
                <c:pt idx="2">
                  <c:v>Формирование эффективной структуры государственного имущества Республики Коми</c:v>
                </c:pt>
              </c:strCache>
            </c:strRef>
          </c:cat>
          <c:val>
            <c:numRef>
              <c:f>Лист1!$B$2:$B$4</c:f>
              <c:numCache>
                <c:formatCode>#,##0.0</c:formatCode>
                <c:ptCount val="3"/>
                <c:pt idx="0">
                  <c:v>41.123100000000001</c:v>
                </c:pt>
                <c:pt idx="1">
                  <c:v>205.29230000000001</c:v>
                </c:pt>
                <c:pt idx="2">
                  <c:v>72.956500000000005</c:v>
                </c:pt>
              </c:numCache>
            </c:numRef>
          </c:val>
        </c:ser>
        <c:dLbls>
          <c:showLegendKey val="0"/>
          <c:showVal val="0"/>
          <c:showCatName val="0"/>
          <c:showSerName val="0"/>
          <c:showPercent val="0"/>
          <c:showBubbleSize val="0"/>
          <c:showLeaderLines val="1"/>
        </c:dLbls>
        <c:firstSliceAng val="36"/>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9875747635761"/>
          <c:y val="4.1309599233718769E-2"/>
          <c:w val="0.51701628739442362"/>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Удельный вес земельных участков, предоставленных в пользование, по отношению к общему количеству земельных участков, находящихся в реестре  государственного имущества Республики Коми, %</c:v>
                </c:pt>
                <c:pt idx="1">
                  <c:v>Удельный вес объектов недвижимости, предоставленных в пользование, по отношению к общему количеству объектов недвижимости, находящихся в реестре государственного имущества Республики Коми, %</c:v>
                </c:pt>
                <c:pt idx="2">
                  <c:v>Удельный вес земельных участков, на которые зарегистрировано право собственности Республики Коми, по отношению к общему количеству земельных участков, находящихся в реестре государственного имущества Республики Коми, %</c:v>
                </c:pt>
                <c:pt idx="3">
                  <c:v>Удельный вес объектов недвижимости, на которые зарегистрировано право собственности Республики Коми, по отношению к общему количеству объектов недвижимости, находящихся в реестре государственного имущества Республики Коми, %</c:v>
                </c:pt>
                <c:pt idx="4">
                  <c:v>Доходы, полученные от использования имущества, находящегося в  государственной собственности Республики Коми, млн. рублей</c:v>
                </c:pt>
              </c:strCache>
            </c:strRef>
          </c:cat>
          <c:val>
            <c:numRef>
              <c:f>Лист1!$B$2:$B$6</c:f>
              <c:numCache>
                <c:formatCode>General</c:formatCode>
                <c:ptCount val="5"/>
                <c:pt idx="0">
                  <c:v>96.2</c:v>
                </c:pt>
                <c:pt idx="1">
                  <c:v>95.1</c:v>
                </c:pt>
                <c:pt idx="2">
                  <c:v>84.5</c:v>
                </c:pt>
                <c:pt idx="3">
                  <c:v>63</c:v>
                </c:pt>
                <c:pt idx="4">
                  <c:v>40</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Удельный вес земельных участков, предоставленных в пользование, по отношению к общему количеству земельных участков, находящихся в реестре  государственного имущества Республики Коми, %</c:v>
                </c:pt>
                <c:pt idx="1">
                  <c:v>Удельный вес объектов недвижимости, предоставленных в пользование, по отношению к общему количеству объектов недвижимости, находящихся в реестре государственного имущества Республики Коми, %</c:v>
                </c:pt>
                <c:pt idx="2">
                  <c:v>Удельный вес земельных участков, на которые зарегистрировано право собственности Республики Коми, по отношению к общему количеству земельных участков, находящихся в реестре государственного имущества Республики Коми, %</c:v>
                </c:pt>
                <c:pt idx="3">
                  <c:v>Удельный вес объектов недвижимости, на которые зарегистрировано право собственности Республики Коми, по отношению к общему количеству объектов недвижимости, находящихся в реестре государственного имущества Республики Коми, %</c:v>
                </c:pt>
                <c:pt idx="4">
                  <c:v>Доходы, полученные от использования имущества, находящегося в  государственной собственности Республики Коми, млн. рублей</c:v>
                </c:pt>
              </c:strCache>
            </c:strRef>
          </c:cat>
          <c:val>
            <c:numRef>
              <c:f>Лист1!$C$2:$C$6</c:f>
              <c:numCache>
                <c:formatCode>General</c:formatCode>
                <c:ptCount val="5"/>
                <c:pt idx="0">
                  <c:v>96</c:v>
                </c:pt>
                <c:pt idx="1">
                  <c:v>86</c:v>
                </c:pt>
                <c:pt idx="2">
                  <c:v>69</c:v>
                </c:pt>
                <c:pt idx="3">
                  <c:v>61</c:v>
                </c:pt>
                <c:pt idx="4">
                  <c:v>36.6</c:v>
                </c:pt>
              </c:numCache>
            </c:numRef>
          </c:val>
        </c:ser>
        <c:dLbls>
          <c:showLegendKey val="0"/>
          <c:showVal val="0"/>
          <c:showCatName val="0"/>
          <c:showSerName val="0"/>
          <c:showPercent val="0"/>
          <c:showBubbleSize val="0"/>
        </c:dLbls>
        <c:gapWidth val="100"/>
        <c:axId val="133793664"/>
        <c:axId val="133792128"/>
      </c:barChart>
      <c:valAx>
        <c:axId val="13379212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133793664"/>
        <c:crosses val="autoZero"/>
        <c:crossBetween val="between"/>
      </c:valAx>
      <c:catAx>
        <c:axId val="133793664"/>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13379212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6.7797154754194469E-2"/>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6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8.9653146895524005E-2"/>
          <c:y val="0.1546155916538374"/>
          <c:w val="0.89868607344822105"/>
          <c:h val="0.82115991741658334"/>
        </c:manualLayout>
      </c:layout>
      <c:bar3DChart>
        <c:barDir val="col"/>
        <c:grouping val="clustered"/>
        <c:varyColors val="0"/>
        <c:ser>
          <c:idx val="2"/>
          <c:order val="0"/>
          <c:tx>
            <c:strRef>
              <c:f>Разработочная!$C$4</c:f>
              <c:strCache>
                <c:ptCount val="1"/>
                <c:pt idx="0">
                  <c:v>за 2013 год</c:v>
                </c:pt>
              </c:strCache>
            </c:strRef>
          </c:tx>
          <c:spPr>
            <a:solidFill>
              <a:srgbClr val="F8A764"/>
            </a:solidFill>
            <a:effectLst/>
            <a:scene3d>
              <a:camera prst="orthographicFront"/>
              <a:lightRig rig="threePt" dir="t"/>
            </a:scene3d>
            <a:sp3d>
              <a:bevelT w="25400" h="25400"/>
            </a:sp3d>
          </c:spPr>
          <c:invertIfNegative val="0"/>
          <c:dLbls>
            <c:dLbl>
              <c:idx val="0"/>
              <c:layout>
                <c:manualLayout>
                  <c:x val="-1.2391573729863693E-3"/>
                  <c:y val="5.69622876087863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6003150215238337E-4"/>
                  <c:y val="7.689329767473313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116422250192703E-3"/>
                  <c:y val="3.941566514711976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8431441422981977E-3"/>
                  <c:y val="1.859234700925542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949126247694874E-3"/>
                  <c:y val="4.1628677994198096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9323673457712195E-4"/>
                  <c:y val="9.4871767551383546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7973636195102957E-3"/>
                  <c:y val="2.407376709490260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7294693830848782E-4"/>
                  <c:y val="7.5003818027482693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9259266171976226E-3"/>
                  <c:y val="7.5949363303629853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5.3461148866943914E-3"/>
                  <c:y val="7.6873408415287737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6.2479877513269434E-3"/>
                  <c:y val="3.9863758572803573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81481631757935E-3"/>
                  <c:y val="5.696172757921618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6.5056367307631058E-3"/>
                  <c:y val="-2.0907770596954186E-6"/>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3.8647346915424391E-3"/>
                  <c:y val="3.79326695116168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Разработочная!$C$5:$C$11</c:f>
              <c:numCache>
                <c:formatCode>#,##0</c:formatCode>
                <c:ptCount val="7"/>
                <c:pt idx="0">
                  <c:v>4711.7248</c:v>
                </c:pt>
                <c:pt idx="1">
                  <c:v>4508.5787</c:v>
                </c:pt>
                <c:pt idx="2">
                  <c:v>1413.9736</c:v>
                </c:pt>
                <c:pt idx="3">
                  <c:v>743.08320000000003</c:v>
                </c:pt>
                <c:pt idx="4">
                  <c:v>805.75869999999998</c:v>
                </c:pt>
                <c:pt idx="5">
                  <c:v>739.07219999999995</c:v>
                </c:pt>
                <c:pt idx="6">
                  <c:v>3896</c:v>
                </c:pt>
              </c:numCache>
            </c:numRef>
          </c:val>
        </c:ser>
        <c:ser>
          <c:idx val="0"/>
          <c:order val="1"/>
          <c:tx>
            <c:strRef>
              <c:f>Разработочная!$D$4</c:f>
              <c:strCache>
                <c:ptCount val="1"/>
                <c:pt idx="0">
                  <c:v>за 2014 год</c:v>
                </c:pt>
              </c:strCache>
            </c:strRef>
          </c:tx>
          <c:spPr>
            <a:solidFill>
              <a:schemeClr val="accent4">
                <a:lumMod val="60000"/>
                <a:lumOff val="40000"/>
              </a:schemeClr>
            </a:solidFill>
            <a:scene3d>
              <a:camera prst="orthographicFront"/>
              <a:lightRig rig="threePt" dir="t"/>
            </a:scene3d>
            <a:sp3d>
              <a:bevelT w="25400" h="25400"/>
            </a:sp3d>
          </c:spPr>
          <c:invertIfNegative val="0"/>
          <c:dLbls>
            <c:dLbl>
              <c:idx val="0"/>
              <c:layout>
                <c:manualLayout>
                  <c:x val="-2.061293272095378E-3"/>
                  <c:y val="5.689890928721866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819892866551534E-3"/>
                  <c:y val="3.795137449924022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465396286430739E-3"/>
                  <c:y val="7.5797762121840035E-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959849349686307E-4"/>
                  <c:y val="1.99944743749136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226570656363121E-3"/>
                  <c:y val="-1.280839895013123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594204074627317E-3"/>
                  <c:y val="7.594855785110758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54356077237557E-3"/>
                  <c:y val="5.6940185108440393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9583227416610488E-3"/>
                  <c:y val="3.13355282551792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6.0533107090476185E-3"/>
                  <c:y val="7.5986739958798961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6.2210056141104942E-3"/>
                  <c:y val="-1.8097805433319482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1975707150083776E-2"/>
                  <c:y val="4.1733348960608608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8.8888899257964331E-3"/>
                  <c:y val="5.696202247772239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8647346915424391E-3"/>
                  <c:y val="9.4831673779042207E-3"/>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7.4074081587896749E-3"/>
                  <c:y val="7.586533902323376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Разработочная!$B$5:$B$11</c:f>
              <c:strCache>
                <c:ptCount val="7"/>
                <c:pt idx="0">
                  <c:v>ЛУКОЙЛ</c:v>
                </c:pt>
                <c:pt idx="1">
                  <c:v>Газпром</c:v>
                </c:pt>
                <c:pt idx="2">
                  <c:v>Монди СЛПК</c:v>
                </c:pt>
                <c:pt idx="3">
                  <c:v>Транснефть</c:v>
                </c:pt>
                <c:pt idx="4">
                  <c:v>Северсталь</c:v>
                </c:pt>
                <c:pt idx="5">
                  <c:v>Роснефть</c:v>
                </c:pt>
                <c:pt idx="6">
                  <c:v>Прочие </c:v>
                </c:pt>
              </c:strCache>
            </c:strRef>
          </c:cat>
          <c:val>
            <c:numRef>
              <c:f>Разработочная!$D$5:$D$11</c:f>
              <c:numCache>
                <c:formatCode>#,##0</c:formatCode>
                <c:ptCount val="7"/>
                <c:pt idx="0">
                  <c:v>8744.1466999999993</c:v>
                </c:pt>
                <c:pt idx="1">
                  <c:v>6814.424</c:v>
                </c:pt>
                <c:pt idx="2">
                  <c:v>1964.3124</c:v>
                </c:pt>
                <c:pt idx="3">
                  <c:v>1059.8893</c:v>
                </c:pt>
                <c:pt idx="4">
                  <c:v>954.13390000000004</c:v>
                </c:pt>
                <c:pt idx="5">
                  <c:v>703.04300000000001</c:v>
                </c:pt>
                <c:pt idx="6">
                  <c:v>3986</c:v>
                </c:pt>
              </c:numCache>
            </c:numRef>
          </c:val>
        </c:ser>
        <c:ser>
          <c:idx val="1"/>
          <c:order val="2"/>
          <c:tx>
            <c:strRef>
              <c:f>Разработочная!$E$4</c:f>
              <c:strCache>
                <c:ptCount val="1"/>
                <c:pt idx="0">
                  <c:v>за 2015 год</c:v>
                </c:pt>
              </c:strCache>
            </c:strRef>
          </c:tx>
          <c:spPr>
            <a:solidFill>
              <a:srgbClr val="5599FD"/>
            </a:solidFill>
            <a:scene3d>
              <a:camera prst="orthographicFront"/>
              <a:lightRig rig="threePt" dir="t"/>
            </a:scene3d>
            <a:sp3d>
              <a:bevelT w="25400" h="25400"/>
            </a:sp3d>
          </c:spPr>
          <c:invertIfNegative val="0"/>
          <c:dLbls>
            <c:dLbl>
              <c:idx val="0"/>
              <c:layout>
                <c:manualLayout>
                  <c:x val="9.8229078242543094E-3"/>
                  <c:y val="-3.6994059953032184E-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064377640527277E-3"/>
                  <c:y val="4.086061610719712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363580481807803E-3"/>
                  <c:y val="5.604088962563889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208549210159141E-4"/>
                  <c:y val="1.73407929271998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4194011064602051E-3"/>
                  <c:y val="4.2253073628954274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443169510874337E-3"/>
                  <c:y val="4.97006492609476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101142561640761E-4"/>
                  <c:y val="3.607128056361375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486212837938682E-2"/>
                  <c:y val="2.2767519418665358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4792508379170845E-3"/>
                  <c:y val="5.4088841059955466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5857337122734441E-3"/>
                  <c:y val="-2.2791670662276821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9977635257092091E-2"/>
                  <c:y val="7.5969867771941224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0853469344944716E-3"/>
                  <c:y val="-1.89663347558084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777779581095218E-2"/>
                  <c:y val="5.696172757921618E-3"/>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8164253050249463E-2"/>
                  <c:y val="5.687809649682836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Разработочная!$B$5:$B$11</c:f>
              <c:strCache>
                <c:ptCount val="7"/>
                <c:pt idx="0">
                  <c:v>ЛУКОЙЛ</c:v>
                </c:pt>
                <c:pt idx="1">
                  <c:v>Газпром</c:v>
                </c:pt>
                <c:pt idx="2">
                  <c:v>Монди СЛПК</c:v>
                </c:pt>
                <c:pt idx="3">
                  <c:v>Транснефть</c:v>
                </c:pt>
                <c:pt idx="4">
                  <c:v>Северсталь</c:v>
                </c:pt>
                <c:pt idx="5">
                  <c:v>Роснефть</c:v>
                </c:pt>
                <c:pt idx="6">
                  <c:v>Прочие </c:v>
                </c:pt>
              </c:strCache>
            </c:strRef>
          </c:cat>
          <c:val>
            <c:numRef>
              <c:f>Разработочная!$E$5:$E$11</c:f>
              <c:numCache>
                <c:formatCode>#,##0</c:formatCode>
                <c:ptCount val="7"/>
                <c:pt idx="0">
                  <c:v>10133.6788</c:v>
                </c:pt>
                <c:pt idx="1">
                  <c:v>9306.4657000000007</c:v>
                </c:pt>
                <c:pt idx="2">
                  <c:v>2766.9477999999999</c:v>
                </c:pt>
                <c:pt idx="3">
                  <c:v>1114.7709</c:v>
                </c:pt>
                <c:pt idx="4">
                  <c:v>546.69230000000005</c:v>
                </c:pt>
                <c:pt idx="5">
                  <c:v>-229.6557</c:v>
                </c:pt>
                <c:pt idx="6">
                  <c:v>3346</c:v>
                </c:pt>
              </c:numCache>
            </c:numRef>
          </c:val>
        </c:ser>
        <c:dLbls>
          <c:showLegendKey val="0"/>
          <c:showVal val="1"/>
          <c:showCatName val="0"/>
          <c:showSerName val="0"/>
          <c:showPercent val="0"/>
          <c:showBubbleSize val="0"/>
        </c:dLbls>
        <c:gapWidth val="60"/>
        <c:shape val="box"/>
        <c:axId val="77521664"/>
        <c:axId val="77523200"/>
        <c:axId val="0"/>
      </c:bar3DChart>
      <c:catAx>
        <c:axId val="77521664"/>
        <c:scaling>
          <c:orientation val="minMax"/>
        </c:scaling>
        <c:delete val="0"/>
        <c:axPos val="b"/>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77523200"/>
        <c:crosses val="autoZero"/>
        <c:auto val="1"/>
        <c:lblAlgn val="ctr"/>
        <c:lblOffset val="100"/>
        <c:noMultiLvlLbl val="0"/>
      </c:catAx>
      <c:valAx>
        <c:axId val="77523200"/>
        <c:scaling>
          <c:orientation val="minMax"/>
          <c:min val="-2000"/>
        </c:scaling>
        <c:delete val="0"/>
        <c:axPos val="l"/>
        <c:majorGridlines/>
        <c:numFmt formatCode="#,##0" sourceLinked="1"/>
        <c:majorTickMark val="out"/>
        <c:minorTickMark val="none"/>
        <c:tickLblPos val="nextTo"/>
        <c:txPr>
          <a:bodyPr/>
          <a:lstStyle/>
          <a:p>
            <a:pPr>
              <a:defRPr sz="1050" b="1">
                <a:latin typeface="Times New Roman" panose="02020603050405020304" pitchFamily="18" charset="0"/>
                <a:cs typeface="Times New Roman" panose="02020603050405020304" pitchFamily="18" charset="0"/>
              </a:defRPr>
            </a:pPr>
            <a:endParaRPr lang="ru-RU"/>
          </a:p>
        </c:txPr>
        <c:crossAx val="77521664"/>
        <c:crosses val="autoZero"/>
        <c:crossBetween val="between"/>
      </c:valAx>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plotArea>
    <c:legend>
      <c:legendPos val="b"/>
      <c:layout>
        <c:manualLayout>
          <c:xMode val="edge"/>
          <c:yMode val="edge"/>
          <c:x val="0.58525246506127415"/>
          <c:y val="0.33265368001438994"/>
          <c:w val="0.36249597517782395"/>
          <c:h val="3.7456002210250035E-2"/>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c:formatCode>
                <c:ptCount val="2"/>
                <c:pt idx="0">
                  <c:v>3560</c:v>
                </c:pt>
                <c:pt idx="1">
                  <c:v>3805</c:v>
                </c:pt>
              </c:numCache>
            </c:numRef>
          </c:val>
        </c:ser>
        <c:dLbls>
          <c:showLegendKey val="0"/>
          <c:showVal val="0"/>
          <c:showCatName val="0"/>
          <c:showSerName val="0"/>
          <c:showPercent val="0"/>
          <c:showBubbleSize val="0"/>
        </c:dLbls>
        <c:gapWidth val="39"/>
        <c:gapDepth val="500"/>
        <c:shape val="cylinder"/>
        <c:axId val="134492544"/>
        <c:axId val="134494080"/>
        <c:axId val="0"/>
      </c:bar3DChart>
      <c:catAx>
        <c:axId val="13449254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134494080"/>
        <c:crosses val="autoZero"/>
        <c:auto val="1"/>
        <c:lblAlgn val="ctr"/>
        <c:lblOffset val="100"/>
        <c:tickLblSkip val="1"/>
        <c:noMultiLvlLbl val="0"/>
      </c:catAx>
      <c:valAx>
        <c:axId val="134494080"/>
        <c:scaling>
          <c:orientation val="minMax"/>
          <c:min val="0"/>
        </c:scaling>
        <c:delete val="0"/>
        <c:axPos val="b"/>
        <c:numFmt formatCode="0" sourceLinked="1"/>
        <c:majorTickMark val="out"/>
        <c:minorTickMark val="none"/>
        <c:tickLblPos val="none"/>
        <c:crossAx val="134492544"/>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805904354047E-2"/>
          <c:y val="2.4495735041785479E-2"/>
          <c:w val="0.29595622102785257"/>
          <c:h val="0.94995810650668444"/>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1"/>
              <c:layout>
                <c:manualLayout>
                  <c:x val="-6.0390421150510409E-2"/>
                  <c:y val="6.2237236798250487E-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0172332711631355E-2"/>
                  <c:y val="0.1349002157654997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Организация и обеспечение бюджетного процесса в Республике Коми.
</c:v>
                </c:pt>
                <c:pt idx="1">
                  <c:v>Обеспечение реализации государственной программы
</c:v>
                </c:pt>
                <c:pt idx="2">
                  <c:v>Переход на использование механизмов и инструментов эффективного управления государственными и муниципальными финансами Республики Коми.
</c:v>
                </c:pt>
              </c:strCache>
            </c:strRef>
          </c:cat>
          <c:val>
            <c:numRef>
              <c:f>Лист1!$B$2:$B$4</c:f>
              <c:numCache>
                <c:formatCode>#,##0</c:formatCode>
                <c:ptCount val="3"/>
                <c:pt idx="0">
                  <c:v>3609</c:v>
                </c:pt>
                <c:pt idx="1">
                  <c:v>196</c:v>
                </c:pt>
                <c:pt idx="2">
                  <c:v>0</c:v>
                </c:pt>
              </c:numCache>
            </c:numRef>
          </c:val>
        </c:ser>
        <c:dLbls>
          <c:showLegendKey val="0"/>
          <c:showVal val="0"/>
          <c:showCatName val="0"/>
          <c:showSerName val="0"/>
          <c:showPercent val="0"/>
          <c:showBubbleSize val="0"/>
          <c:showLeaderLines val="1"/>
        </c:dLbls>
        <c:firstSliceAng val="98"/>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9875747635761"/>
          <c:y val="4.1309599233718769E-2"/>
          <c:w val="0.51701628739442362"/>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dLbl>
              <c:idx val="3"/>
              <c:layout>
                <c:manualLayout>
                  <c:x val="1.3008639613991183E-3"/>
                  <c:y val="-1.8766683581704136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Удельный вес расходов республиканского бюджета Республики Коми, представленных в виде государственных программ, %</c:v>
                </c:pt>
                <c:pt idx="1">
                  <c:v>Отношение объема государственного и муниципального долга Республики Коми к объему доходов консолидированного бюджета Республики Коми без учета объема безвозмездных поступлений, %</c:v>
                </c:pt>
                <c:pt idx="2">
                  <c:v>Отношение дефицита консолидированного бюджета Республики Коми к доходам без учета объема безвозмездных поступлений, %</c:v>
                </c:pt>
                <c:pt idx="3">
                  <c:v>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 индекс</c:v>
                </c:pt>
              </c:strCache>
            </c:strRef>
          </c:cat>
          <c:val>
            <c:numRef>
              <c:f>Лист1!$B$2:$B$5</c:f>
              <c:numCache>
                <c:formatCode>General</c:formatCode>
                <c:ptCount val="4"/>
                <c:pt idx="0">
                  <c:v>94.2</c:v>
                </c:pt>
                <c:pt idx="1">
                  <c:v>55</c:v>
                </c:pt>
                <c:pt idx="2">
                  <c:v>11.2</c:v>
                </c:pt>
                <c:pt idx="3">
                  <c:v>3</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dLbl>
              <c:idx val="3"/>
              <c:layout>
                <c:manualLayout>
                  <c:x val="6.470985920103125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Удельный вес расходов республиканского бюджета Республики Коми, представленных в виде государственных программ, %</c:v>
                </c:pt>
                <c:pt idx="1">
                  <c:v>Отношение объема государственного и муниципального долга Республики Коми к объему доходов консолидированного бюджета Республики Коми без учета объема безвозмездных поступлений, %</c:v>
                </c:pt>
                <c:pt idx="2">
                  <c:v>Отношение дефицита консолидированного бюджета Республики Коми к доходам без учета объема безвозмездных поступлений, %</c:v>
                </c:pt>
                <c:pt idx="3">
                  <c:v>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 индекс</c:v>
                </c:pt>
              </c:strCache>
            </c:strRef>
          </c:cat>
          <c:val>
            <c:numRef>
              <c:f>Лист1!$C$2:$C$5</c:f>
              <c:numCache>
                <c:formatCode>General</c:formatCode>
                <c:ptCount val="4"/>
                <c:pt idx="0">
                  <c:v>83</c:v>
                </c:pt>
                <c:pt idx="1">
                  <c:v>65</c:v>
                </c:pt>
                <c:pt idx="2">
                  <c:v>15</c:v>
                </c:pt>
                <c:pt idx="3">
                  <c:v>2</c:v>
                </c:pt>
              </c:numCache>
            </c:numRef>
          </c:val>
        </c:ser>
        <c:dLbls>
          <c:showLegendKey val="0"/>
          <c:showVal val="0"/>
          <c:showCatName val="0"/>
          <c:showSerName val="0"/>
          <c:showPercent val="0"/>
          <c:showBubbleSize val="0"/>
        </c:dLbls>
        <c:gapWidth val="100"/>
        <c:axId val="134231168"/>
        <c:axId val="134221184"/>
      </c:barChart>
      <c:valAx>
        <c:axId val="13422118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134231168"/>
        <c:crosses val="autoZero"/>
        <c:crossBetween val="between"/>
      </c:valAx>
      <c:catAx>
        <c:axId val="134231168"/>
        <c:scaling>
          <c:orientation val="minMax"/>
        </c:scaling>
        <c:delete val="0"/>
        <c:axPos val="l"/>
        <c:numFmt formatCode="General"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ru-RU"/>
          </a:p>
        </c:txPr>
        <c:crossAx val="13422118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6.7797154754194469E-2"/>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6513620147349564E-3"/>
          <c:y val="2.1995560187516479E-2"/>
          <c:w val="0.96633400713516615"/>
          <c:h val="0.76568287632148313"/>
        </c:manualLayout>
      </c:layout>
      <c:bar3DChart>
        <c:barDir val="col"/>
        <c:grouping val="clustered"/>
        <c:varyColors val="0"/>
        <c:ser>
          <c:idx val="0"/>
          <c:order val="0"/>
          <c:tx>
            <c:strRef>
              <c:f>'[01_итоги за 2014 год.xls]Лист1'!$A$4</c:f>
              <c:strCache>
                <c:ptCount val="1"/>
                <c:pt idx="0">
                  <c:v>группа</c:v>
                </c:pt>
              </c:strCache>
            </c:strRef>
          </c:tx>
          <c:spPr>
            <a:solidFill>
              <a:schemeClr val="accent4">
                <a:lumMod val="40000"/>
                <a:lumOff val="60000"/>
              </a:schemeClr>
            </a:solidFill>
          </c:spPr>
          <c:invertIfNegative val="0"/>
          <c:dLbls>
            <c:dLbl>
              <c:idx val="0"/>
              <c:layout>
                <c:manualLayout>
                  <c:x val="1.5302724029469914E-3"/>
                  <c:y val="0.27862789270842847"/>
                </c:manualLayout>
              </c:layout>
              <c:tx>
                <c:rich>
                  <a:bodyPr/>
                  <a:lstStyle/>
                  <a:p>
                    <a:r>
                      <a:rPr lang="ru-RU" sz="1400" b="1" dirty="0"/>
                      <a:t>2 группа</a:t>
                    </a:r>
                    <a:endParaRPr lang="ru-RU"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4074074074074078"/>
                </c:manualLayout>
              </c:layout>
              <c:tx>
                <c:rich>
                  <a:bodyPr/>
                  <a:lstStyle/>
                  <a:p>
                    <a:r>
                      <a:rPr lang="ru-RU" sz="1400" b="1" dirty="0"/>
                      <a:t>3 группа</a:t>
                    </a:r>
                    <a:endParaRPr lang="ru-RU"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'[01_итоги за 2014 год.xls]Лист1'!$B$3:$C$3</c:f>
              <c:strCache>
                <c:ptCount val="2"/>
                <c:pt idx="0">
                  <c:v>за 2013 год</c:v>
                </c:pt>
                <c:pt idx="1">
                  <c:v>за 2014 год</c:v>
                </c:pt>
              </c:strCache>
            </c:strRef>
          </c:cat>
          <c:val>
            <c:numRef>
              <c:f>'[01_итоги за 2014 год.xls]Лист1'!$B$4:$C$4</c:f>
              <c:numCache>
                <c:formatCode>General</c:formatCode>
                <c:ptCount val="2"/>
                <c:pt idx="0">
                  <c:v>3</c:v>
                </c:pt>
                <c:pt idx="1">
                  <c:v>2</c:v>
                </c:pt>
              </c:numCache>
            </c:numRef>
          </c:val>
        </c:ser>
        <c:dLbls>
          <c:showLegendKey val="0"/>
          <c:showVal val="1"/>
          <c:showCatName val="0"/>
          <c:showSerName val="0"/>
          <c:showPercent val="0"/>
          <c:showBubbleSize val="0"/>
        </c:dLbls>
        <c:gapWidth val="75"/>
        <c:shape val="box"/>
        <c:axId val="133163264"/>
        <c:axId val="133166208"/>
        <c:axId val="0"/>
      </c:bar3DChart>
      <c:catAx>
        <c:axId val="133163264"/>
        <c:scaling>
          <c:orientation val="minMax"/>
        </c:scaling>
        <c:delete val="0"/>
        <c:axPos val="b"/>
        <c:numFmt formatCode="General" sourceLinked="0"/>
        <c:majorTickMark val="none"/>
        <c:minorTickMark val="none"/>
        <c:tickLblPos val="nextTo"/>
        <c:txPr>
          <a:bodyPr/>
          <a:lstStyle/>
          <a:p>
            <a:pPr>
              <a:defRPr sz="1400" b="1"/>
            </a:pPr>
            <a:endParaRPr lang="ru-RU"/>
          </a:p>
        </c:txPr>
        <c:crossAx val="133166208"/>
        <c:crosses val="autoZero"/>
        <c:auto val="1"/>
        <c:lblAlgn val="ctr"/>
        <c:lblOffset val="100"/>
        <c:noMultiLvlLbl val="0"/>
      </c:catAx>
      <c:valAx>
        <c:axId val="133166208"/>
        <c:scaling>
          <c:orientation val="minMax"/>
        </c:scaling>
        <c:delete val="1"/>
        <c:axPos val="l"/>
        <c:numFmt formatCode="General" sourceLinked="1"/>
        <c:majorTickMark val="none"/>
        <c:minorTickMark val="none"/>
        <c:tickLblPos val="nextTo"/>
        <c:crossAx val="133163264"/>
        <c:crosses val="autoZero"/>
        <c:crossBetween val="between"/>
      </c:valAx>
    </c:plotArea>
    <c:plotVisOnly val="1"/>
    <c:dispBlanksAs val="gap"/>
    <c:showDLblsOverMax val="0"/>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8089633559234157E-2"/>
          <c:y val="2.3397762567444198E-2"/>
          <c:w val="0.94574318131318746"/>
          <c:h val="0.7152980824791163"/>
        </c:manualLayout>
      </c:layout>
      <c:bar3DChart>
        <c:barDir val="col"/>
        <c:grouping val="clustered"/>
        <c:varyColors val="0"/>
        <c:ser>
          <c:idx val="0"/>
          <c:order val="0"/>
          <c:tx>
            <c:strRef>
              <c:f>'[01_итоги за 2014 год.xls]Лист1'!$A$4</c:f>
              <c:strCache>
                <c:ptCount val="1"/>
                <c:pt idx="0">
                  <c:v>места</c:v>
                </c:pt>
              </c:strCache>
            </c:strRef>
          </c:tx>
          <c:spPr>
            <a:solidFill>
              <a:schemeClr val="accent5">
                <a:lumMod val="60000"/>
                <a:lumOff val="40000"/>
              </a:schemeClr>
            </a:solidFill>
          </c:spPr>
          <c:invertIfNegative val="0"/>
          <c:dLbls>
            <c:dLbl>
              <c:idx val="0"/>
              <c:layout>
                <c:manualLayout>
                  <c:x val="7.3487205125356446E-3"/>
                  <c:y val="0.25699322304498712"/>
                </c:manualLayout>
              </c:layout>
              <c:tx>
                <c:rich>
                  <a:bodyPr/>
                  <a:lstStyle/>
                  <a:p>
                    <a:r>
                      <a:rPr lang="ru-RU" sz="1400" b="1" dirty="0" smtClean="0"/>
                      <a:t>48-49</a:t>
                    </a:r>
                  </a:p>
                  <a:p>
                    <a:r>
                      <a:rPr lang="ru-RU" sz="1400" b="1" dirty="0" smtClean="0"/>
                      <a:t> место</a:t>
                    </a:r>
                    <a:endParaRPr lang="ru-RU"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9394882050142578E-3"/>
                  <c:y val="0.2675795684537467"/>
                </c:manualLayout>
              </c:layout>
              <c:tx>
                <c:rich>
                  <a:bodyPr/>
                  <a:lstStyle/>
                  <a:p>
                    <a:r>
                      <a:rPr lang="ru-RU" sz="1400" b="1" dirty="0" smtClean="0"/>
                      <a:t>38 </a:t>
                    </a:r>
                  </a:p>
                  <a:p>
                    <a:r>
                      <a:rPr lang="ru-RU" sz="1400" b="1" dirty="0" smtClean="0"/>
                      <a:t>место</a:t>
                    </a:r>
                    <a:endParaRPr lang="ru-RU"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'[01_итоги за 2014 год.xls]Лист1'!$B$3:$C$3</c:f>
              <c:strCache>
                <c:ptCount val="2"/>
                <c:pt idx="0">
                  <c:v>2014 год</c:v>
                </c:pt>
                <c:pt idx="1">
                  <c:v>2015 год</c:v>
                </c:pt>
              </c:strCache>
            </c:strRef>
          </c:cat>
          <c:val>
            <c:numRef>
              <c:f>'[01_итоги за 2014 год.xls]Лист1'!$B$4:$C$4</c:f>
              <c:numCache>
                <c:formatCode>General</c:formatCode>
                <c:ptCount val="2"/>
                <c:pt idx="0">
                  <c:v>38</c:v>
                </c:pt>
                <c:pt idx="1">
                  <c:v>48</c:v>
                </c:pt>
              </c:numCache>
            </c:numRef>
          </c:val>
        </c:ser>
        <c:dLbls>
          <c:showLegendKey val="0"/>
          <c:showVal val="1"/>
          <c:showCatName val="0"/>
          <c:showSerName val="0"/>
          <c:showPercent val="0"/>
          <c:showBubbleSize val="0"/>
        </c:dLbls>
        <c:gapWidth val="75"/>
        <c:shape val="box"/>
        <c:axId val="133198208"/>
        <c:axId val="133200896"/>
        <c:axId val="0"/>
      </c:bar3DChart>
      <c:catAx>
        <c:axId val="133198208"/>
        <c:scaling>
          <c:orientation val="minMax"/>
        </c:scaling>
        <c:delete val="0"/>
        <c:axPos val="b"/>
        <c:numFmt formatCode="General" sourceLinked="0"/>
        <c:majorTickMark val="none"/>
        <c:minorTickMark val="none"/>
        <c:tickLblPos val="nextTo"/>
        <c:txPr>
          <a:bodyPr/>
          <a:lstStyle/>
          <a:p>
            <a:pPr>
              <a:defRPr sz="1400" b="1"/>
            </a:pPr>
            <a:endParaRPr lang="ru-RU"/>
          </a:p>
        </c:txPr>
        <c:crossAx val="133200896"/>
        <c:crosses val="autoZero"/>
        <c:auto val="1"/>
        <c:lblAlgn val="ctr"/>
        <c:lblOffset val="100"/>
        <c:noMultiLvlLbl val="0"/>
      </c:catAx>
      <c:valAx>
        <c:axId val="133200896"/>
        <c:scaling>
          <c:orientation val="minMax"/>
        </c:scaling>
        <c:delete val="1"/>
        <c:axPos val="l"/>
        <c:numFmt formatCode="General" sourceLinked="1"/>
        <c:majorTickMark val="none"/>
        <c:minorTickMark val="none"/>
        <c:tickLblPos val="nextTo"/>
        <c:crossAx val="133198208"/>
        <c:crosses val="autoZero"/>
        <c:crossBetween val="between"/>
      </c:valAx>
    </c:plotArea>
    <c:plotVisOnly val="1"/>
    <c:dispBlanksAs val="gap"/>
    <c:showDLblsOverMax val="0"/>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3E5BF-F1BF-4784-B65E-D972E25E95A5}" type="doc">
      <dgm:prSet loTypeId="urn:microsoft.com/office/officeart/2005/8/layout/bList2" loCatId="list" qsTypeId="urn:microsoft.com/office/officeart/2005/8/quickstyle/simple1" qsCatId="simple" csTypeId="urn:microsoft.com/office/officeart/2005/8/colors/accent3_1" csCatId="accent3" phldr="1"/>
      <dgm:spPr/>
    </dgm:pt>
    <dgm:pt modelId="{9A2B28C8-AE3E-412F-98AA-24811577520D}">
      <dgm:prSet phldrT="[Текст]" custT="1"/>
      <dgm:spPr/>
      <dgm:t>
        <a:bodyPr/>
        <a:lstStyle/>
        <a:p>
          <a:pPr algn="ctr"/>
          <a:r>
            <a:rPr lang="ru-RU" sz="4400" dirty="0" smtClean="0"/>
            <a:t>   </a:t>
          </a:r>
          <a:r>
            <a:rPr lang="ru-RU" sz="3600" dirty="0" smtClean="0"/>
            <a:t>5,5</a:t>
          </a:r>
          <a:endParaRPr lang="ru-RU" sz="4400" dirty="0"/>
        </a:p>
      </dgm:t>
    </dgm:pt>
    <dgm:pt modelId="{4DBA9B7B-F6EC-4883-8352-DEA2259BADC6}" type="parTrans" cxnId="{346AC00B-1E1B-4084-BC28-3602F9473725}">
      <dgm:prSet/>
      <dgm:spPr/>
      <dgm:t>
        <a:bodyPr/>
        <a:lstStyle/>
        <a:p>
          <a:endParaRPr lang="ru-RU" sz="2800"/>
        </a:p>
      </dgm:t>
    </dgm:pt>
    <dgm:pt modelId="{B5A19795-CAE9-4499-8EC1-3CB78C5B1CF8}" type="sibTrans" cxnId="{346AC00B-1E1B-4084-BC28-3602F9473725}">
      <dgm:prSet/>
      <dgm:spPr/>
      <dgm:t>
        <a:bodyPr/>
        <a:lstStyle/>
        <a:p>
          <a:endParaRPr lang="ru-RU" sz="2800"/>
        </a:p>
      </dgm:t>
    </dgm:pt>
    <dgm:pt modelId="{148EDC94-71AB-4949-A54B-CAF5C733C7FF}">
      <dgm:prSet phldrT="[Текст]" custT="1"/>
      <dgm:spPr/>
      <dgm:t>
        <a:bodyPr/>
        <a:lstStyle/>
        <a:p>
          <a:pPr algn="ctr"/>
          <a:r>
            <a:rPr lang="ru-RU" sz="4400" dirty="0" smtClean="0"/>
            <a:t>   </a:t>
          </a:r>
          <a:r>
            <a:rPr lang="ru-RU" sz="3600" dirty="0" smtClean="0"/>
            <a:t>0,4</a:t>
          </a:r>
          <a:endParaRPr lang="ru-RU" sz="4400" dirty="0"/>
        </a:p>
      </dgm:t>
    </dgm:pt>
    <dgm:pt modelId="{A77B45DD-D5B7-4E26-AB61-952464325084}" type="parTrans" cxnId="{03CB9CB7-19FD-4680-BE2C-4CB48DB6DD2E}">
      <dgm:prSet/>
      <dgm:spPr/>
      <dgm:t>
        <a:bodyPr/>
        <a:lstStyle/>
        <a:p>
          <a:endParaRPr lang="ru-RU" sz="2800"/>
        </a:p>
      </dgm:t>
    </dgm:pt>
    <dgm:pt modelId="{34858665-07C1-4BC3-AC40-623831563462}" type="sibTrans" cxnId="{03CB9CB7-19FD-4680-BE2C-4CB48DB6DD2E}">
      <dgm:prSet/>
      <dgm:spPr/>
      <dgm:t>
        <a:bodyPr/>
        <a:lstStyle/>
        <a:p>
          <a:endParaRPr lang="ru-RU" sz="2800"/>
        </a:p>
      </dgm:t>
    </dgm:pt>
    <dgm:pt modelId="{267C9C9E-E39E-4568-AC29-573569478352}">
      <dgm:prSet phldrT="[Текст]" custT="1"/>
      <dgm:spPr/>
      <dgm:t>
        <a:bodyPr/>
        <a:lstStyle/>
        <a:p>
          <a:pPr algn="ctr"/>
          <a:r>
            <a:rPr lang="ru-RU" sz="4400" dirty="0" smtClean="0"/>
            <a:t>   </a:t>
          </a:r>
          <a:r>
            <a:rPr lang="ru-RU" sz="3600" dirty="0" smtClean="0"/>
            <a:t>5,2</a:t>
          </a:r>
          <a:endParaRPr lang="ru-RU" sz="4400" dirty="0"/>
        </a:p>
      </dgm:t>
    </dgm:pt>
    <dgm:pt modelId="{14DE979D-35E4-4755-ACBC-A1309E49F9FC}" type="parTrans" cxnId="{9408822C-BBF3-403A-AFCB-EF758997196A}">
      <dgm:prSet/>
      <dgm:spPr/>
      <dgm:t>
        <a:bodyPr/>
        <a:lstStyle/>
        <a:p>
          <a:endParaRPr lang="ru-RU" sz="2800"/>
        </a:p>
      </dgm:t>
    </dgm:pt>
    <dgm:pt modelId="{0280C76D-5649-404A-8628-6F73E615AD00}" type="sibTrans" cxnId="{9408822C-BBF3-403A-AFCB-EF758997196A}">
      <dgm:prSet/>
      <dgm:spPr/>
      <dgm:t>
        <a:bodyPr/>
        <a:lstStyle/>
        <a:p>
          <a:endParaRPr lang="ru-RU" sz="2800"/>
        </a:p>
      </dgm:t>
    </dgm:pt>
    <dgm:pt modelId="{A04C117E-4A78-40C4-B3A1-8432C44A3DDF}">
      <dgm:prSet custT="1"/>
      <dgm:spPr/>
      <dgm:t>
        <a:bodyPr/>
        <a:lstStyle/>
        <a:p>
          <a:pPr algn="ctr"/>
          <a:r>
            <a:rPr lang="ru-RU" sz="1100" dirty="0" smtClean="0"/>
            <a:t>Геологоразведочные и другие работы в области геологического изучения недр</a:t>
          </a:r>
          <a:endParaRPr lang="ru-RU" sz="1100" dirty="0"/>
        </a:p>
      </dgm:t>
    </dgm:pt>
    <dgm:pt modelId="{B84FC8D7-55DD-4261-8C94-12B8A9DAAC77}" type="parTrans" cxnId="{C1C5F1FD-63D3-4E02-B62B-E972629B5A52}">
      <dgm:prSet/>
      <dgm:spPr/>
      <dgm:t>
        <a:bodyPr/>
        <a:lstStyle/>
        <a:p>
          <a:endParaRPr lang="ru-RU" sz="2800"/>
        </a:p>
      </dgm:t>
    </dgm:pt>
    <dgm:pt modelId="{93AF56D1-17A0-4568-9009-948FC5307A10}" type="sibTrans" cxnId="{C1C5F1FD-63D3-4E02-B62B-E972629B5A52}">
      <dgm:prSet/>
      <dgm:spPr/>
      <dgm:t>
        <a:bodyPr/>
        <a:lstStyle/>
        <a:p>
          <a:endParaRPr lang="ru-RU" sz="2800"/>
        </a:p>
      </dgm:t>
    </dgm:pt>
    <dgm:pt modelId="{9B44F10E-BA8F-415E-A834-D62BD9B37311}">
      <dgm:prSet phldrT="[Текст]" custT="1"/>
      <dgm:spPr/>
      <dgm:t>
        <a:bodyPr/>
        <a:lstStyle/>
        <a:p>
          <a:pPr algn="ctr"/>
          <a:r>
            <a:rPr lang="ru-RU" sz="4400" dirty="0" smtClean="0"/>
            <a:t>   </a:t>
          </a:r>
          <a:r>
            <a:rPr lang="ru-RU" sz="3600" dirty="0" smtClean="0"/>
            <a:t>4,1</a:t>
          </a:r>
          <a:endParaRPr lang="ru-RU" sz="4400" dirty="0"/>
        </a:p>
      </dgm:t>
    </dgm:pt>
    <dgm:pt modelId="{1FFF9BAD-C181-40E9-AB22-5B953A0B83F4}" type="parTrans" cxnId="{B8700550-BF0E-4744-8B14-5B338DA2BAFC}">
      <dgm:prSet/>
      <dgm:spPr/>
      <dgm:t>
        <a:bodyPr/>
        <a:lstStyle/>
        <a:p>
          <a:endParaRPr lang="ru-RU" sz="2800"/>
        </a:p>
      </dgm:t>
    </dgm:pt>
    <dgm:pt modelId="{B9C4F0CF-58F9-4933-BAD2-28E3A2658D71}" type="sibTrans" cxnId="{B8700550-BF0E-4744-8B14-5B338DA2BAFC}">
      <dgm:prSet/>
      <dgm:spPr/>
      <dgm:t>
        <a:bodyPr/>
        <a:lstStyle/>
        <a:p>
          <a:endParaRPr lang="ru-RU" sz="2800"/>
        </a:p>
      </dgm:t>
    </dgm:pt>
    <dgm:pt modelId="{1C80946E-9E12-44DF-80A2-BB2F551837B8}">
      <dgm:prSet phldrT="[Текст]" custT="1"/>
      <dgm:spPr/>
      <dgm:t>
        <a:bodyPr/>
        <a:lstStyle/>
        <a:p>
          <a:pPr algn="ctr"/>
          <a:r>
            <a:rPr lang="ru-RU" sz="4400" dirty="0" smtClean="0"/>
            <a:t>   </a:t>
          </a:r>
          <a:r>
            <a:rPr lang="ru-RU" sz="3600" dirty="0" smtClean="0"/>
            <a:t>0,9</a:t>
          </a:r>
          <a:endParaRPr lang="ru-RU" sz="4400" dirty="0"/>
        </a:p>
      </dgm:t>
    </dgm:pt>
    <dgm:pt modelId="{82828A7B-96FE-4E75-8C0B-287C83F0DAF3}" type="parTrans" cxnId="{B8D4D965-2045-41CF-AB03-31DB9F0F2360}">
      <dgm:prSet/>
      <dgm:spPr/>
      <dgm:t>
        <a:bodyPr/>
        <a:lstStyle/>
        <a:p>
          <a:endParaRPr lang="ru-RU" sz="2800"/>
        </a:p>
      </dgm:t>
    </dgm:pt>
    <dgm:pt modelId="{3D3638C9-ADBB-4864-94B4-35455F0EB057}" type="sibTrans" cxnId="{B8D4D965-2045-41CF-AB03-31DB9F0F2360}">
      <dgm:prSet/>
      <dgm:spPr/>
      <dgm:t>
        <a:bodyPr/>
        <a:lstStyle/>
        <a:p>
          <a:endParaRPr lang="ru-RU" sz="2800"/>
        </a:p>
      </dgm:t>
    </dgm:pt>
    <dgm:pt modelId="{69994682-BD4E-4BF5-9C3A-C49C290BFA12}">
      <dgm:prSet phldrT="[Текст]" custT="1"/>
      <dgm:spPr/>
      <dgm:t>
        <a:bodyPr/>
        <a:lstStyle/>
        <a:p>
          <a:pPr algn="ctr"/>
          <a:r>
            <a:rPr lang="ru-RU" sz="4400" dirty="0" smtClean="0"/>
            <a:t>   </a:t>
          </a:r>
          <a:r>
            <a:rPr lang="ru-RU" sz="3600" dirty="0" smtClean="0"/>
            <a:t>44,7</a:t>
          </a:r>
          <a:endParaRPr lang="ru-RU" sz="4400" dirty="0"/>
        </a:p>
      </dgm:t>
    </dgm:pt>
    <dgm:pt modelId="{4C76CE87-A728-4287-A4F6-1304DDC31A70}" type="parTrans" cxnId="{964D7E3B-22A6-4EDC-B45F-B4F3725F4127}">
      <dgm:prSet/>
      <dgm:spPr/>
      <dgm:t>
        <a:bodyPr/>
        <a:lstStyle/>
        <a:p>
          <a:endParaRPr lang="ru-RU" sz="2800"/>
        </a:p>
      </dgm:t>
    </dgm:pt>
    <dgm:pt modelId="{01B114A1-A9FF-4E10-8791-B2CAE7855E7B}" type="sibTrans" cxnId="{964D7E3B-22A6-4EDC-B45F-B4F3725F4127}">
      <dgm:prSet/>
      <dgm:spPr/>
      <dgm:t>
        <a:bodyPr/>
        <a:lstStyle/>
        <a:p>
          <a:endParaRPr lang="ru-RU" sz="2800"/>
        </a:p>
      </dgm:t>
    </dgm:pt>
    <dgm:pt modelId="{F824AF6C-42B7-4DEC-BA29-27E8431FA3D7}">
      <dgm:prSet phldrT="[Текст]" custT="1"/>
      <dgm:spPr/>
      <dgm:t>
        <a:bodyPr/>
        <a:lstStyle/>
        <a:p>
          <a:pPr algn="ctr"/>
          <a:r>
            <a:rPr lang="ru-RU" sz="4400" dirty="0" smtClean="0"/>
            <a:t>    </a:t>
          </a:r>
          <a:r>
            <a:rPr lang="ru-RU" sz="3600" dirty="0" smtClean="0"/>
            <a:t>4,4</a:t>
          </a:r>
          <a:endParaRPr lang="ru-RU" sz="4400" dirty="0"/>
        </a:p>
      </dgm:t>
    </dgm:pt>
    <dgm:pt modelId="{E599B118-314D-43C3-8F14-AB38255CD9FA}" type="parTrans" cxnId="{8E75D6FF-9D21-4225-B235-3E07AC2866C6}">
      <dgm:prSet/>
      <dgm:spPr/>
      <dgm:t>
        <a:bodyPr/>
        <a:lstStyle/>
        <a:p>
          <a:endParaRPr lang="ru-RU" sz="2800"/>
        </a:p>
      </dgm:t>
    </dgm:pt>
    <dgm:pt modelId="{DB0E78CF-ACFC-4527-8B86-359BF3E03816}" type="sibTrans" cxnId="{8E75D6FF-9D21-4225-B235-3E07AC2866C6}">
      <dgm:prSet/>
      <dgm:spPr/>
      <dgm:t>
        <a:bodyPr/>
        <a:lstStyle/>
        <a:p>
          <a:endParaRPr lang="ru-RU" sz="2800"/>
        </a:p>
      </dgm:t>
    </dgm:pt>
    <dgm:pt modelId="{B0FD6CA1-5150-4B12-8462-9265BA060AF7}">
      <dgm:prSet custT="1"/>
      <dgm:spPr/>
      <dgm:t>
        <a:bodyPr/>
        <a:lstStyle/>
        <a:p>
          <a:pPr algn="ctr"/>
          <a:r>
            <a:rPr lang="ru-RU" sz="1100" dirty="0" smtClean="0"/>
            <a:t>Осуществление охраны и мониторинга объектов животного мира</a:t>
          </a:r>
          <a:endParaRPr lang="ru-RU" sz="1100" dirty="0"/>
        </a:p>
      </dgm:t>
    </dgm:pt>
    <dgm:pt modelId="{CBF64472-4575-474A-A0C8-5D8F0E8418F0}" type="parTrans" cxnId="{B17DD179-A5D0-4F35-8D95-776FD062A784}">
      <dgm:prSet/>
      <dgm:spPr/>
      <dgm:t>
        <a:bodyPr/>
        <a:lstStyle/>
        <a:p>
          <a:endParaRPr lang="ru-RU" sz="2800"/>
        </a:p>
      </dgm:t>
    </dgm:pt>
    <dgm:pt modelId="{C77D464E-2FD3-4AC5-BB1A-2E3455DD35CC}" type="sibTrans" cxnId="{B17DD179-A5D0-4F35-8D95-776FD062A784}">
      <dgm:prSet/>
      <dgm:spPr/>
      <dgm:t>
        <a:bodyPr/>
        <a:lstStyle/>
        <a:p>
          <a:endParaRPr lang="ru-RU" sz="2800"/>
        </a:p>
      </dgm:t>
    </dgm:pt>
    <dgm:pt modelId="{510FF420-9FB1-4E9F-9C8A-1F70A6E6A01E}">
      <dgm:prSet custT="1"/>
      <dgm:spPr/>
      <dgm:t>
        <a:bodyPr/>
        <a:lstStyle/>
        <a:p>
          <a:pPr algn="ctr"/>
          <a:r>
            <a:rPr lang="ru-RU" sz="1100" dirty="0" smtClean="0"/>
            <a:t>Определение условий охраны компонентов окружающей среды</a:t>
          </a:r>
          <a:endParaRPr lang="ru-RU" sz="1100" dirty="0"/>
        </a:p>
      </dgm:t>
    </dgm:pt>
    <dgm:pt modelId="{B02D470B-E96D-4259-8547-466E01CAC2AE}" type="parTrans" cxnId="{1EFC0D9B-797F-4F3C-9F2B-B327BCAC933F}">
      <dgm:prSet/>
      <dgm:spPr/>
      <dgm:t>
        <a:bodyPr/>
        <a:lstStyle/>
        <a:p>
          <a:endParaRPr lang="ru-RU" sz="2800"/>
        </a:p>
      </dgm:t>
    </dgm:pt>
    <dgm:pt modelId="{98144FEF-78D1-46D5-8B71-A5FF5785435A}" type="sibTrans" cxnId="{1EFC0D9B-797F-4F3C-9F2B-B327BCAC933F}">
      <dgm:prSet/>
      <dgm:spPr/>
      <dgm:t>
        <a:bodyPr/>
        <a:lstStyle/>
        <a:p>
          <a:endParaRPr lang="ru-RU" sz="2800"/>
        </a:p>
      </dgm:t>
    </dgm:pt>
    <dgm:pt modelId="{5D874291-7F60-4CF5-AE22-655F0B105338}">
      <dgm:prSet custT="1"/>
      <dgm:spPr/>
      <dgm:t>
        <a:bodyPr/>
        <a:lstStyle/>
        <a:p>
          <a:pPr algn="ctr"/>
          <a:r>
            <a:rPr lang="ru-RU" sz="1100" dirty="0" smtClean="0"/>
            <a:t>Управление особо охраняемыми природными территориями регионального значения </a:t>
          </a:r>
          <a:endParaRPr lang="ru-RU" sz="1100" dirty="0"/>
        </a:p>
      </dgm:t>
    </dgm:pt>
    <dgm:pt modelId="{9672AFAD-9518-447F-860A-BF4BEF9D2068}" type="parTrans" cxnId="{8AE0C85D-7DC7-4D8A-B899-6F9C1EF87D4E}">
      <dgm:prSet/>
      <dgm:spPr/>
      <dgm:t>
        <a:bodyPr/>
        <a:lstStyle/>
        <a:p>
          <a:endParaRPr lang="ru-RU" sz="2800"/>
        </a:p>
      </dgm:t>
    </dgm:pt>
    <dgm:pt modelId="{E2D93702-8B42-4EB1-9F2E-A6B60C557DB0}" type="sibTrans" cxnId="{8AE0C85D-7DC7-4D8A-B899-6F9C1EF87D4E}">
      <dgm:prSet/>
      <dgm:spPr/>
      <dgm:t>
        <a:bodyPr/>
        <a:lstStyle/>
        <a:p>
          <a:endParaRPr lang="ru-RU" sz="2800"/>
        </a:p>
      </dgm:t>
    </dgm:pt>
    <dgm:pt modelId="{A4268646-43AC-4864-B81C-D106BFD19732}">
      <dgm:prSet custT="1"/>
      <dgm:spPr/>
      <dgm:t>
        <a:bodyPr/>
        <a:lstStyle/>
        <a:p>
          <a:pPr algn="ctr"/>
          <a:r>
            <a:rPr lang="ru-RU" sz="1100" dirty="0" smtClean="0"/>
            <a:t>Содействие строительству новых объектов размещения отходов</a:t>
          </a:r>
          <a:endParaRPr lang="ru-RU" sz="1100" dirty="0"/>
        </a:p>
      </dgm:t>
    </dgm:pt>
    <dgm:pt modelId="{6A2917D6-E27C-4177-8050-6DE269306865}" type="parTrans" cxnId="{D568B145-4C30-4ED1-A7F5-812FDED35925}">
      <dgm:prSet/>
      <dgm:spPr/>
      <dgm:t>
        <a:bodyPr/>
        <a:lstStyle/>
        <a:p>
          <a:endParaRPr lang="ru-RU" sz="2800"/>
        </a:p>
      </dgm:t>
    </dgm:pt>
    <dgm:pt modelId="{F43BA65A-DA29-416A-980A-F0DC33360D91}" type="sibTrans" cxnId="{D568B145-4C30-4ED1-A7F5-812FDED35925}">
      <dgm:prSet/>
      <dgm:spPr/>
      <dgm:t>
        <a:bodyPr/>
        <a:lstStyle/>
        <a:p>
          <a:endParaRPr lang="ru-RU" sz="2800"/>
        </a:p>
      </dgm:t>
    </dgm:pt>
    <dgm:pt modelId="{8950CB38-DDAB-4A28-9DC7-888E285A0CC9}">
      <dgm:prSet custT="1"/>
      <dgm:spPr/>
      <dgm:t>
        <a:bodyPr/>
        <a:lstStyle/>
        <a:p>
          <a:pPr algn="ctr"/>
          <a:r>
            <a:rPr lang="ru-RU" sz="1100" dirty="0" smtClean="0"/>
            <a:t>Содействие в приведении в нормативное состояние существующих объектов размещения отходов</a:t>
          </a:r>
          <a:endParaRPr lang="ru-RU" sz="1100" dirty="0"/>
        </a:p>
      </dgm:t>
    </dgm:pt>
    <dgm:pt modelId="{6E2BB0AB-034C-4E7D-943B-AAC1702D073E}" type="parTrans" cxnId="{41F20DE5-9726-431A-9952-FE4BE2F084D6}">
      <dgm:prSet/>
      <dgm:spPr/>
      <dgm:t>
        <a:bodyPr/>
        <a:lstStyle/>
        <a:p>
          <a:endParaRPr lang="ru-RU" sz="2800"/>
        </a:p>
      </dgm:t>
    </dgm:pt>
    <dgm:pt modelId="{918C81E5-C1B8-45FB-9D18-4CE5C9930D77}" type="sibTrans" cxnId="{41F20DE5-9726-431A-9952-FE4BE2F084D6}">
      <dgm:prSet/>
      <dgm:spPr/>
      <dgm:t>
        <a:bodyPr/>
        <a:lstStyle/>
        <a:p>
          <a:endParaRPr lang="ru-RU" sz="2800"/>
        </a:p>
      </dgm:t>
    </dgm:pt>
    <dgm:pt modelId="{5F1B3BC8-50A5-4CFA-A9B4-BC44E98B9C40}">
      <dgm:prSet custT="1"/>
      <dgm:spPr/>
      <dgm:t>
        <a:bodyPr/>
        <a:lstStyle/>
        <a:p>
          <a:pPr algn="ctr"/>
          <a:r>
            <a:rPr lang="ru-RU" sz="1100" dirty="0" smtClean="0"/>
            <a:t>Организация сбора, хранения, обезвреживания, транспортировки и утилизации биологических отходов</a:t>
          </a:r>
          <a:endParaRPr lang="ru-RU" sz="1100" dirty="0"/>
        </a:p>
      </dgm:t>
    </dgm:pt>
    <dgm:pt modelId="{D36E3B7D-714F-4FF0-99E6-A71C2BFFA510}" type="parTrans" cxnId="{B672F942-4E61-4B4D-B637-9FA9431E8871}">
      <dgm:prSet/>
      <dgm:spPr/>
      <dgm:t>
        <a:bodyPr/>
        <a:lstStyle/>
        <a:p>
          <a:endParaRPr lang="ru-RU" sz="2800"/>
        </a:p>
      </dgm:t>
    </dgm:pt>
    <dgm:pt modelId="{59BEA179-AC7E-4EF5-A3A2-89BDA83CC504}" type="sibTrans" cxnId="{B672F942-4E61-4B4D-B637-9FA9431E8871}">
      <dgm:prSet/>
      <dgm:spPr/>
      <dgm:t>
        <a:bodyPr/>
        <a:lstStyle/>
        <a:p>
          <a:endParaRPr lang="ru-RU" sz="2800"/>
        </a:p>
      </dgm:t>
    </dgm:pt>
    <dgm:pt modelId="{F9CC9BE0-22A6-4F43-AEA7-D3FD5F460E7B}">
      <dgm:prSet phldrT="[Текст]" custT="1"/>
      <dgm:spPr/>
      <dgm:t>
        <a:bodyPr/>
        <a:lstStyle/>
        <a:p>
          <a:pPr algn="ctr"/>
          <a:r>
            <a:rPr lang="ru-RU" sz="4400" dirty="0" smtClean="0"/>
            <a:t>     </a:t>
          </a:r>
          <a:r>
            <a:rPr lang="ru-RU" sz="3600" dirty="0" smtClean="0"/>
            <a:t>2,3</a:t>
          </a:r>
          <a:endParaRPr lang="ru-RU" sz="4400" dirty="0"/>
        </a:p>
      </dgm:t>
    </dgm:pt>
    <dgm:pt modelId="{0B58F1DB-559E-47E4-B9FF-A9A7F17F2654}" type="parTrans" cxnId="{DCC800FC-D9D2-47BD-9D05-179475CBB5AC}">
      <dgm:prSet/>
      <dgm:spPr/>
      <dgm:t>
        <a:bodyPr/>
        <a:lstStyle/>
        <a:p>
          <a:endParaRPr lang="ru-RU" sz="2800"/>
        </a:p>
      </dgm:t>
    </dgm:pt>
    <dgm:pt modelId="{9B36AA8E-0FF6-451F-9E01-A2918E1DF757}" type="sibTrans" cxnId="{DCC800FC-D9D2-47BD-9D05-179475CBB5AC}">
      <dgm:prSet/>
      <dgm:spPr/>
      <dgm:t>
        <a:bodyPr/>
        <a:lstStyle/>
        <a:p>
          <a:endParaRPr lang="ru-RU" sz="2800"/>
        </a:p>
      </dgm:t>
    </dgm:pt>
    <dgm:pt modelId="{CDE8F712-4021-4F3F-8E41-58927AF8B5C7}">
      <dgm:prSet custT="1"/>
      <dgm:spPr/>
      <dgm:t>
        <a:bodyPr/>
        <a:lstStyle/>
        <a:p>
          <a:pPr algn="ctr"/>
          <a:r>
            <a:rPr lang="ru-RU" sz="1100" dirty="0" smtClean="0"/>
            <a:t>Организация сбора, хранения, обезвреживания, транспортировки и утилизации медицинских отходов</a:t>
          </a:r>
          <a:endParaRPr lang="ru-RU" sz="1100" dirty="0"/>
        </a:p>
      </dgm:t>
    </dgm:pt>
    <dgm:pt modelId="{564CA548-C7AD-4E63-965C-6E088C982123}" type="parTrans" cxnId="{4C958F54-EB85-4FB8-852D-B957CFC3F368}">
      <dgm:prSet/>
      <dgm:spPr/>
      <dgm:t>
        <a:bodyPr/>
        <a:lstStyle/>
        <a:p>
          <a:endParaRPr lang="ru-RU" sz="2800"/>
        </a:p>
      </dgm:t>
    </dgm:pt>
    <dgm:pt modelId="{C23407BA-3487-4F41-B6D9-E9302C45E011}" type="sibTrans" cxnId="{4C958F54-EB85-4FB8-852D-B957CFC3F368}">
      <dgm:prSet/>
      <dgm:spPr/>
      <dgm:t>
        <a:bodyPr/>
        <a:lstStyle/>
        <a:p>
          <a:endParaRPr lang="ru-RU" sz="2800"/>
        </a:p>
      </dgm:t>
    </dgm:pt>
    <dgm:pt modelId="{055877BD-BDE8-42A6-9CFC-48BD9A08C520}">
      <dgm:prSet phldrT="[Текст]" custT="1"/>
      <dgm:spPr/>
      <dgm:t>
        <a:bodyPr/>
        <a:lstStyle/>
        <a:p>
          <a:pPr algn="ctr"/>
          <a:r>
            <a:rPr lang="ru-RU" sz="4400" dirty="0" smtClean="0"/>
            <a:t>   </a:t>
          </a:r>
          <a:r>
            <a:rPr lang="ru-RU" sz="3600" dirty="0" smtClean="0"/>
            <a:t>62,6</a:t>
          </a:r>
          <a:endParaRPr lang="ru-RU" sz="4400" dirty="0"/>
        </a:p>
      </dgm:t>
    </dgm:pt>
    <dgm:pt modelId="{951D2D74-F598-43C0-9216-BF6A68FC3C04}" type="parTrans" cxnId="{B064866E-ED9D-444D-A86B-D49FCB9DB4D4}">
      <dgm:prSet/>
      <dgm:spPr/>
      <dgm:t>
        <a:bodyPr/>
        <a:lstStyle/>
        <a:p>
          <a:endParaRPr lang="ru-RU" sz="2800"/>
        </a:p>
      </dgm:t>
    </dgm:pt>
    <dgm:pt modelId="{55BAD7BA-163B-401D-9C42-E5ABB0452F35}" type="sibTrans" cxnId="{B064866E-ED9D-444D-A86B-D49FCB9DB4D4}">
      <dgm:prSet/>
      <dgm:spPr/>
      <dgm:t>
        <a:bodyPr/>
        <a:lstStyle/>
        <a:p>
          <a:endParaRPr lang="ru-RU" sz="2800"/>
        </a:p>
      </dgm:t>
    </dgm:pt>
    <dgm:pt modelId="{C7AF1B4A-FDFA-49B3-81DE-86D328038685}">
      <dgm:prSet custT="1"/>
      <dgm:spPr/>
      <dgm:t>
        <a:bodyPr/>
        <a:lstStyle/>
        <a:p>
          <a:pPr algn="ctr"/>
          <a:r>
            <a:rPr lang="ru-RU" sz="1100" dirty="0" smtClean="0"/>
            <a:t>Содействие осуществлению капитального строительства или реконструкции гидротехнических сооружений, находящихся в муниципальной собственности</a:t>
          </a:r>
          <a:endParaRPr lang="ru-RU" sz="1100" dirty="0"/>
        </a:p>
      </dgm:t>
    </dgm:pt>
    <dgm:pt modelId="{0E3732AE-7BE7-4286-90FE-15BF4228608F}" type="parTrans" cxnId="{88A28CC4-83C1-4081-89A8-BA0A31D725B4}">
      <dgm:prSet/>
      <dgm:spPr/>
      <dgm:t>
        <a:bodyPr/>
        <a:lstStyle/>
        <a:p>
          <a:endParaRPr lang="ru-RU" sz="2800"/>
        </a:p>
      </dgm:t>
    </dgm:pt>
    <dgm:pt modelId="{50343C4B-80CC-484E-AA6D-F72060221A5F}" type="sibTrans" cxnId="{88A28CC4-83C1-4081-89A8-BA0A31D725B4}">
      <dgm:prSet/>
      <dgm:spPr/>
      <dgm:t>
        <a:bodyPr/>
        <a:lstStyle/>
        <a:p>
          <a:endParaRPr lang="ru-RU" sz="2800"/>
        </a:p>
      </dgm:t>
    </dgm:pt>
    <dgm:pt modelId="{90FC6DEB-F19E-499E-BE69-925C2649E3F6}" type="pres">
      <dgm:prSet presAssocID="{20D3E5BF-F1BF-4784-B65E-D972E25E95A5}" presName="diagram" presStyleCnt="0">
        <dgm:presLayoutVars>
          <dgm:dir/>
          <dgm:animLvl val="lvl"/>
          <dgm:resizeHandles val="exact"/>
        </dgm:presLayoutVars>
      </dgm:prSet>
      <dgm:spPr/>
    </dgm:pt>
    <dgm:pt modelId="{159A9FB1-DC78-4B0B-9733-014E617FE954}" type="pres">
      <dgm:prSet presAssocID="{9A2B28C8-AE3E-412F-98AA-24811577520D}" presName="compNode" presStyleCnt="0"/>
      <dgm:spPr/>
    </dgm:pt>
    <dgm:pt modelId="{977F1DE7-03FE-4C0B-B412-81A3F566C643}" type="pres">
      <dgm:prSet presAssocID="{9A2B28C8-AE3E-412F-98AA-24811577520D}" presName="childRect" presStyleLbl="bgAcc1" presStyleIdx="0" presStyleCnt="9" custScaleX="159284" custScaleY="69859" custLinFactNeighborY="20203">
        <dgm:presLayoutVars>
          <dgm:bulletEnabled val="1"/>
        </dgm:presLayoutVars>
      </dgm:prSet>
      <dgm:spPr/>
      <dgm:t>
        <a:bodyPr/>
        <a:lstStyle/>
        <a:p>
          <a:endParaRPr lang="ru-RU"/>
        </a:p>
      </dgm:t>
    </dgm:pt>
    <dgm:pt modelId="{4BACE6A1-65FA-4A62-98FA-629E956B53D0}" type="pres">
      <dgm:prSet presAssocID="{9A2B28C8-AE3E-412F-98AA-24811577520D}" presName="parentText" presStyleLbl="node1" presStyleIdx="0" presStyleCnt="0">
        <dgm:presLayoutVars>
          <dgm:chMax val="0"/>
          <dgm:bulletEnabled val="1"/>
        </dgm:presLayoutVars>
      </dgm:prSet>
      <dgm:spPr/>
      <dgm:t>
        <a:bodyPr/>
        <a:lstStyle/>
        <a:p>
          <a:endParaRPr lang="ru-RU"/>
        </a:p>
      </dgm:t>
    </dgm:pt>
    <dgm:pt modelId="{63D575BF-BCAC-447C-8806-5001116874B5}" type="pres">
      <dgm:prSet presAssocID="{9A2B28C8-AE3E-412F-98AA-24811577520D}" presName="parentRect" presStyleLbl="alignNode1" presStyleIdx="0" presStyleCnt="9" custScaleX="159284"/>
      <dgm:spPr/>
      <dgm:t>
        <a:bodyPr/>
        <a:lstStyle/>
        <a:p>
          <a:endParaRPr lang="ru-RU"/>
        </a:p>
      </dgm:t>
    </dgm:pt>
    <dgm:pt modelId="{4713778B-6104-4F3F-BBE0-80524852CC6F}" type="pres">
      <dgm:prSet presAssocID="{9A2B28C8-AE3E-412F-98AA-24811577520D}" presName="adorn" presStyleLbl="fgAccFollowNode1" presStyleIdx="0" presStyleCnt="9" custLinFactNeighborX="74485" custLinFactNeighborY="-4510"/>
      <dgm:spPr>
        <a:blipFill rotWithShape="1">
          <a:blip xmlns:r="http://schemas.openxmlformats.org/officeDocument/2006/relationships" r:embed="rId1"/>
          <a:stretch>
            <a:fillRect/>
          </a:stretch>
        </a:blipFill>
      </dgm:spPr>
    </dgm:pt>
    <dgm:pt modelId="{C9D7E49E-B5A2-4C21-83E7-1A758A94DA8E}" type="pres">
      <dgm:prSet presAssocID="{B5A19795-CAE9-4499-8EC1-3CB78C5B1CF8}" presName="sibTrans" presStyleLbl="sibTrans2D1" presStyleIdx="0" presStyleCnt="0"/>
      <dgm:spPr/>
      <dgm:t>
        <a:bodyPr/>
        <a:lstStyle/>
        <a:p>
          <a:endParaRPr lang="ru-RU"/>
        </a:p>
      </dgm:t>
    </dgm:pt>
    <dgm:pt modelId="{6F2D563F-79B5-4518-87ED-096AE606FE27}" type="pres">
      <dgm:prSet presAssocID="{148EDC94-71AB-4949-A54B-CAF5C733C7FF}" presName="compNode" presStyleCnt="0"/>
      <dgm:spPr/>
    </dgm:pt>
    <dgm:pt modelId="{43EC9A2D-6D62-457B-A09A-91F66CAA7F01}" type="pres">
      <dgm:prSet presAssocID="{148EDC94-71AB-4949-A54B-CAF5C733C7FF}" presName="childRect" presStyleLbl="bgAcc1" presStyleIdx="1" presStyleCnt="9" custScaleX="159284" custScaleY="69859" custLinFactNeighborY="20203">
        <dgm:presLayoutVars>
          <dgm:bulletEnabled val="1"/>
        </dgm:presLayoutVars>
      </dgm:prSet>
      <dgm:spPr/>
      <dgm:t>
        <a:bodyPr/>
        <a:lstStyle/>
        <a:p>
          <a:endParaRPr lang="ru-RU"/>
        </a:p>
      </dgm:t>
    </dgm:pt>
    <dgm:pt modelId="{E4AA9299-6F08-4DDF-8361-598C6EDA31BE}" type="pres">
      <dgm:prSet presAssocID="{148EDC94-71AB-4949-A54B-CAF5C733C7FF}" presName="parentText" presStyleLbl="node1" presStyleIdx="0" presStyleCnt="0">
        <dgm:presLayoutVars>
          <dgm:chMax val="0"/>
          <dgm:bulletEnabled val="1"/>
        </dgm:presLayoutVars>
      </dgm:prSet>
      <dgm:spPr/>
      <dgm:t>
        <a:bodyPr/>
        <a:lstStyle/>
        <a:p>
          <a:endParaRPr lang="ru-RU"/>
        </a:p>
      </dgm:t>
    </dgm:pt>
    <dgm:pt modelId="{07CA9E8E-99A5-4656-940B-0198D9EB6189}" type="pres">
      <dgm:prSet presAssocID="{148EDC94-71AB-4949-A54B-CAF5C733C7FF}" presName="parentRect" presStyleLbl="alignNode1" presStyleIdx="1" presStyleCnt="9" custScaleX="159284"/>
      <dgm:spPr/>
      <dgm:t>
        <a:bodyPr/>
        <a:lstStyle/>
        <a:p>
          <a:endParaRPr lang="ru-RU"/>
        </a:p>
      </dgm:t>
    </dgm:pt>
    <dgm:pt modelId="{6C8FA90F-8099-4855-A632-25CF38EFBB17}" type="pres">
      <dgm:prSet presAssocID="{148EDC94-71AB-4949-A54B-CAF5C733C7FF}" presName="adorn" presStyleLbl="fgAccFollowNode1" presStyleIdx="1" presStyleCnt="9" custLinFactNeighborX="74894" custLinFactNeighborY="-4510"/>
      <dgm:spPr>
        <a:blipFill rotWithShape="1">
          <a:blip xmlns:r="http://schemas.openxmlformats.org/officeDocument/2006/relationships" r:embed="rId2"/>
          <a:stretch>
            <a:fillRect/>
          </a:stretch>
        </a:blipFill>
      </dgm:spPr>
    </dgm:pt>
    <dgm:pt modelId="{0D149141-1005-4703-A84E-FFB790BC33DA}" type="pres">
      <dgm:prSet presAssocID="{34858665-07C1-4BC3-AC40-623831563462}" presName="sibTrans" presStyleLbl="sibTrans2D1" presStyleIdx="0" presStyleCnt="0"/>
      <dgm:spPr/>
      <dgm:t>
        <a:bodyPr/>
        <a:lstStyle/>
        <a:p>
          <a:endParaRPr lang="ru-RU"/>
        </a:p>
      </dgm:t>
    </dgm:pt>
    <dgm:pt modelId="{D7B645A8-C7C8-4D63-9B53-8AB81FEE5931}" type="pres">
      <dgm:prSet presAssocID="{267C9C9E-E39E-4568-AC29-573569478352}" presName="compNode" presStyleCnt="0"/>
      <dgm:spPr/>
    </dgm:pt>
    <dgm:pt modelId="{B594F216-D439-4710-8083-9FD507B944AE}" type="pres">
      <dgm:prSet presAssocID="{267C9C9E-E39E-4568-AC29-573569478352}" presName="childRect" presStyleLbl="bgAcc1" presStyleIdx="2" presStyleCnt="9" custScaleX="159284" custScaleY="69859" custLinFactNeighborY="20203">
        <dgm:presLayoutVars>
          <dgm:bulletEnabled val="1"/>
        </dgm:presLayoutVars>
      </dgm:prSet>
      <dgm:spPr/>
      <dgm:t>
        <a:bodyPr/>
        <a:lstStyle/>
        <a:p>
          <a:endParaRPr lang="ru-RU"/>
        </a:p>
      </dgm:t>
    </dgm:pt>
    <dgm:pt modelId="{F6F41BCC-0CF0-482E-89F5-CB4F77591B2C}" type="pres">
      <dgm:prSet presAssocID="{267C9C9E-E39E-4568-AC29-573569478352}" presName="parentText" presStyleLbl="node1" presStyleIdx="0" presStyleCnt="0">
        <dgm:presLayoutVars>
          <dgm:chMax val="0"/>
          <dgm:bulletEnabled val="1"/>
        </dgm:presLayoutVars>
      </dgm:prSet>
      <dgm:spPr/>
      <dgm:t>
        <a:bodyPr/>
        <a:lstStyle/>
        <a:p>
          <a:endParaRPr lang="ru-RU"/>
        </a:p>
      </dgm:t>
    </dgm:pt>
    <dgm:pt modelId="{153D3B7A-D12C-43B5-84B8-DFABFD671BC6}" type="pres">
      <dgm:prSet presAssocID="{267C9C9E-E39E-4568-AC29-573569478352}" presName="parentRect" presStyleLbl="alignNode1" presStyleIdx="2" presStyleCnt="9" custScaleX="159284"/>
      <dgm:spPr/>
      <dgm:t>
        <a:bodyPr/>
        <a:lstStyle/>
        <a:p>
          <a:endParaRPr lang="ru-RU"/>
        </a:p>
      </dgm:t>
    </dgm:pt>
    <dgm:pt modelId="{31027128-EF24-4750-AE2E-5B3E2C5E7A71}" type="pres">
      <dgm:prSet presAssocID="{267C9C9E-E39E-4568-AC29-573569478352}" presName="adorn" presStyleLbl="fgAccFollowNode1" presStyleIdx="2" presStyleCnt="9" custLinFactNeighborX="75303" custLinFactNeighborY="-4510"/>
      <dgm:spPr>
        <a:blipFill rotWithShape="1">
          <a:blip xmlns:r="http://schemas.openxmlformats.org/officeDocument/2006/relationships" r:embed="rId3"/>
          <a:stretch>
            <a:fillRect/>
          </a:stretch>
        </a:blipFill>
      </dgm:spPr>
    </dgm:pt>
    <dgm:pt modelId="{70017A90-205D-4ED0-90BA-B148986D028C}" type="pres">
      <dgm:prSet presAssocID="{0280C76D-5649-404A-8628-6F73E615AD00}" presName="sibTrans" presStyleLbl="sibTrans2D1" presStyleIdx="0" presStyleCnt="0"/>
      <dgm:spPr/>
      <dgm:t>
        <a:bodyPr/>
        <a:lstStyle/>
        <a:p>
          <a:endParaRPr lang="ru-RU"/>
        </a:p>
      </dgm:t>
    </dgm:pt>
    <dgm:pt modelId="{FF82EB0C-3968-4521-B874-C2ABFE742FC5}" type="pres">
      <dgm:prSet presAssocID="{1C80946E-9E12-44DF-80A2-BB2F551837B8}" presName="compNode" presStyleCnt="0"/>
      <dgm:spPr/>
    </dgm:pt>
    <dgm:pt modelId="{2B35D0FA-E2FA-45A6-8B91-48668B6A0FA2}" type="pres">
      <dgm:prSet presAssocID="{1C80946E-9E12-44DF-80A2-BB2F551837B8}" presName="childRect" presStyleLbl="bgAcc1" presStyleIdx="3" presStyleCnt="9" custScaleX="159284" custScaleY="69859" custLinFactNeighborY="20203">
        <dgm:presLayoutVars>
          <dgm:bulletEnabled val="1"/>
        </dgm:presLayoutVars>
      </dgm:prSet>
      <dgm:spPr/>
      <dgm:t>
        <a:bodyPr/>
        <a:lstStyle/>
        <a:p>
          <a:endParaRPr lang="ru-RU"/>
        </a:p>
      </dgm:t>
    </dgm:pt>
    <dgm:pt modelId="{CA06F966-2A79-4830-8CCA-CF154DA2C836}" type="pres">
      <dgm:prSet presAssocID="{1C80946E-9E12-44DF-80A2-BB2F551837B8}" presName="parentText" presStyleLbl="node1" presStyleIdx="0" presStyleCnt="0">
        <dgm:presLayoutVars>
          <dgm:chMax val="0"/>
          <dgm:bulletEnabled val="1"/>
        </dgm:presLayoutVars>
      </dgm:prSet>
      <dgm:spPr/>
      <dgm:t>
        <a:bodyPr/>
        <a:lstStyle/>
        <a:p>
          <a:endParaRPr lang="ru-RU"/>
        </a:p>
      </dgm:t>
    </dgm:pt>
    <dgm:pt modelId="{00CEA5FA-9238-414B-AA2E-08F8712383CD}" type="pres">
      <dgm:prSet presAssocID="{1C80946E-9E12-44DF-80A2-BB2F551837B8}" presName="parentRect" presStyleLbl="alignNode1" presStyleIdx="3" presStyleCnt="9" custScaleX="159284"/>
      <dgm:spPr/>
      <dgm:t>
        <a:bodyPr/>
        <a:lstStyle/>
        <a:p>
          <a:endParaRPr lang="ru-RU"/>
        </a:p>
      </dgm:t>
    </dgm:pt>
    <dgm:pt modelId="{D63B4D81-3E10-45DA-A39F-FBCB891384E5}" type="pres">
      <dgm:prSet presAssocID="{1C80946E-9E12-44DF-80A2-BB2F551837B8}" presName="adorn" presStyleLbl="fgAccFollowNode1" presStyleIdx="3" presStyleCnt="9" custLinFactNeighborX="74485" custLinFactNeighborY="-6685"/>
      <dgm:spPr>
        <a:blipFill rotWithShape="1">
          <a:blip xmlns:r="http://schemas.openxmlformats.org/officeDocument/2006/relationships" r:embed="rId4"/>
          <a:stretch>
            <a:fillRect/>
          </a:stretch>
        </a:blipFill>
      </dgm:spPr>
    </dgm:pt>
    <dgm:pt modelId="{0D2F1675-8FC4-4D29-B3E8-46E8A10807F3}" type="pres">
      <dgm:prSet presAssocID="{3D3638C9-ADBB-4864-94B4-35455F0EB057}" presName="sibTrans" presStyleLbl="sibTrans2D1" presStyleIdx="0" presStyleCnt="0"/>
      <dgm:spPr/>
      <dgm:t>
        <a:bodyPr/>
        <a:lstStyle/>
        <a:p>
          <a:endParaRPr lang="ru-RU"/>
        </a:p>
      </dgm:t>
    </dgm:pt>
    <dgm:pt modelId="{2A746EBF-F23D-4824-BB2E-BF3A5D038647}" type="pres">
      <dgm:prSet presAssocID="{69994682-BD4E-4BF5-9C3A-C49C290BFA12}" presName="compNode" presStyleCnt="0"/>
      <dgm:spPr/>
    </dgm:pt>
    <dgm:pt modelId="{1B5BD31E-34DA-464B-B8E1-03F659B59109}" type="pres">
      <dgm:prSet presAssocID="{69994682-BD4E-4BF5-9C3A-C49C290BFA12}" presName="childRect" presStyleLbl="bgAcc1" presStyleIdx="4" presStyleCnt="9" custScaleX="159284" custScaleY="69859" custLinFactNeighborY="20203">
        <dgm:presLayoutVars>
          <dgm:bulletEnabled val="1"/>
        </dgm:presLayoutVars>
      </dgm:prSet>
      <dgm:spPr/>
      <dgm:t>
        <a:bodyPr/>
        <a:lstStyle/>
        <a:p>
          <a:endParaRPr lang="ru-RU"/>
        </a:p>
      </dgm:t>
    </dgm:pt>
    <dgm:pt modelId="{32771446-4C47-42CF-85D6-446497FC38C2}" type="pres">
      <dgm:prSet presAssocID="{69994682-BD4E-4BF5-9C3A-C49C290BFA12}" presName="parentText" presStyleLbl="node1" presStyleIdx="0" presStyleCnt="0">
        <dgm:presLayoutVars>
          <dgm:chMax val="0"/>
          <dgm:bulletEnabled val="1"/>
        </dgm:presLayoutVars>
      </dgm:prSet>
      <dgm:spPr/>
      <dgm:t>
        <a:bodyPr/>
        <a:lstStyle/>
        <a:p>
          <a:endParaRPr lang="ru-RU"/>
        </a:p>
      </dgm:t>
    </dgm:pt>
    <dgm:pt modelId="{5BCCB3D9-9730-41AD-AD3D-DFB65CA4DDD8}" type="pres">
      <dgm:prSet presAssocID="{69994682-BD4E-4BF5-9C3A-C49C290BFA12}" presName="parentRect" presStyleLbl="alignNode1" presStyleIdx="4" presStyleCnt="9" custScaleX="159284"/>
      <dgm:spPr/>
      <dgm:t>
        <a:bodyPr/>
        <a:lstStyle/>
        <a:p>
          <a:endParaRPr lang="ru-RU"/>
        </a:p>
      </dgm:t>
    </dgm:pt>
    <dgm:pt modelId="{0CC5C4F1-6D08-4E3B-B983-C752356BBD3C}" type="pres">
      <dgm:prSet presAssocID="{69994682-BD4E-4BF5-9C3A-C49C290BFA12}" presName="adorn" presStyleLbl="fgAccFollowNode1" presStyleIdx="4" presStyleCnt="9" custLinFactNeighborX="74894" custLinFactNeighborY="-6685"/>
      <dgm:spPr>
        <a:blipFill rotWithShape="1">
          <a:blip xmlns:r="http://schemas.openxmlformats.org/officeDocument/2006/relationships" r:embed="rId5"/>
          <a:stretch>
            <a:fillRect/>
          </a:stretch>
        </a:blipFill>
      </dgm:spPr>
    </dgm:pt>
    <dgm:pt modelId="{8D9D8395-3D4B-4B21-B895-BC46D95E4CD1}" type="pres">
      <dgm:prSet presAssocID="{01B114A1-A9FF-4E10-8791-B2CAE7855E7B}" presName="sibTrans" presStyleLbl="sibTrans2D1" presStyleIdx="0" presStyleCnt="0"/>
      <dgm:spPr/>
      <dgm:t>
        <a:bodyPr/>
        <a:lstStyle/>
        <a:p>
          <a:endParaRPr lang="ru-RU"/>
        </a:p>
      </dgm:t>
    </dgm:pt>
    <dgm:pt modelId="{0464B5C7-957E-41A8-A6B7-DBACBBAAFC3C}" type="pres">
      <dgm:prSet presAssocID="{F824AF6C-42B7-4DEC-BA29-27E8431FA3D7}" presName="compNode" presStyleCnt="0"/>
      <dgm:spPr/>
    </dgm:pt>
    <dgm:pt modelId="{D56AD55E-384B-4597-B703-4108050F91C0}" type="pres">
      <dgm:prSet presAssocID="{F824AF6C-42B7-4DEC-BA29-27E8431FA3D7}" presName="childRect" presStyleLbl="bgAcc1" presStyleIdx="5" presStyleCnt="9" custScaleX="159284" custScaleY="69859" custLinFactNeighborY="20203">
        <dgm:presLayoutVars>
          <dgm:bulletEnabled val="1"/>
        </dgm:presLayoutVars>
      </dgm:prSet>
      <dgm:spPr/>
      <dgm:t>
        <a:bodyPr/>
        <a:lstStyle/>
        <a:p>
          <a:endParaRPr lang="ru-RU"/>
        </a:p>
      </dgm:t>
    </dgm:pt>
    <dgm:pt modelId="{B311BD43-B068-4D9F-BDD1-46A00BDFB161}" type="pres">
      <dgm:prSet presAssocID="{F824AF6C-42B7-4DEC-BA29-27E8431FA3D7}" presName="parentText" presStyleLbl="node1" presStyleIdx="0" presStyleCnt="0">
        <dgm:presLayoutVars>
          <dgm:chMax val="0"/>
          <dgm:bulletEnabled val="1"/>
        </dgm:presLayoutVars>
      </dgm:prSet>
      <dgm:spPr/>
      <dgm:t>
        <a:bodyPr/>
        <a:lstStyle/>
        <a:p>
          <a:endParaRPr lang="ru-RU"/>
        </a:p>
      </dgm:t>
    </dgm:pt>
    <dgm:pt modelId="{95FBD9E0-109B-4374-B37F-8E8CBEEBED7A}" type="pres">
      <dgm:prSet presAssocID="{F824AF6C-42B7-4DEC-BA29-27E8431FA3D7}" presName="parentRect" presStyleLbl="alignNode1" presStyleIdx="5" presStyleCnt="9" custScaleX="159284"/>
      <dgm:spPr/>
      <dgm:t>
        <a:bodyPr/>
        <a:lstStyle/>
        <a:p>
          <a:endParaRPr lang="ru-RU"/>
        </a:p>
      </dgm:t>
    </dgm:pt>
    <dgm:pt modelId="{61EE932D-813A-4440-B4F1-F0870BB131CD}" type="pres">
      <dgm:prSet presAssocID="{F824AF6C-42B7-4DEC-BA29-27E8431FA3D7}" presName="adorn" presStyleLbl="fgAccFollowNode1" presStyleIdx="5" presStyleCnt="9" custLinFactNeighborX="75303" custLinFactNeighborY="-6685"/>
      <dgm:spPr>
        <a:blipFill rotWithShape="1">
          <a:blip xmlns:r="http://schemas.openxmlformats.org/officeDocument/2006/relationships" r:embed="rId6"/>
          <a:stretch>
            <a:fillRect/>
          </a:stretch>
        </a:blipFill>
      </dgm:spPr>
    </dgm:pt>
    <dgm:pt modelId="{66DEAADC-49AB-444D-AFE0-2F580DE20ABE}" type="pres">
      <dgm:prSet presAssocID="{DB0E78CF-ACFC-4527-8B86-359BF3E03816}" presName="sibTrans" presStyleLbl="sibTrans2D1" presStyleIdx="0" presStyleCnt="0"/>
      <dgm:spPr/>
      <dgm:t>
        <a:bodyPr/>
        <a:lstStyle/>
        <a:p>
          <a:endParaRPr lang="ru-RU"/>
        </a:p>
      </dgm:t>
    </dgm:pt>
    <dgm:pt modelId="{2015F0FC-FED8-47D9-9051-1F42649FB13D}" type="pres">
      <dgm:prSet presAssocID="{F9CC9BE0-22A6-4F43-AEA7-D3FD5F460E7B}" presName="compNode" presStyleCnt="0"/>
      <dgm:spPr/>
    </dgm:pt>
    <dgm:pt modelId="{0780E4B4-2A94-4771-B11F-21105F0C9791}" type="pres">
      <dgm:prSet presAssocID="{F9CC9BE0-22A6-4F43-AEA7-D3FD5F460E7B}" presName="childRect" presStyleLbl="bgAcc1" presStyleIdx="6" presStyleCnt="9" custScaleX="159284" custScaleY="69859" custLinFactNeighborY="20203">
        <dgm:presLayoutVars>
          <dgm:bulletEnabled val="1"/>
        </dgm:presLayoutVars>
      </dgm:prSet>
      <dgm:spPr/>
      <dgm:t>
        <a:bodyPr/>
        <a:lstStyle/>
        <a:p>
          <a:endParaRPr lang="ru-RU"/>
        </a:p>
      </dgm:t>
    </dgm:pt>
    <dgm:pt modelId="{BD3FC8E3-2BB0-4E72-8937-914BA4B5DBE3}" type="pres">
      <dgm:prSet presAssocID="{F9CC9BE0-22A6-4F43-AEA7-D3FD5F460E7B}" presName="parentText" presStyleLbl="node1" presStyleIdx="0" presStyleCnt="0">
        <dgm:presLayoutVars>
          <dgm:chMax val="0"/>
          <dgm:bulletEnabled val="1"/>
        </dgm:presLayoutVars>
      </dgm:prSet>
      <dgm:spPr/>
      <dgm:t>
        <a:bodyPr/>
        <a:lstStyle/>
        <a:p>
          <a:endParaRPr lang="ru-RU"/>
        </a:p>
      </dgm:t>
    </dgm:pt>
    <dgm:pt modelId="{B130AB9F-D6E8-477B-AD74-73BA277322C8}" type="pres">
      <dgm:prSet presAssocID="{F9CC9BE0-22A6-4F43-AEA7-D3FD5F460E7B}" presName="parentRect" presStyleLbl="alignNode1" presStyleIdx="6" presStyleCnt="9" custScaleX="159284"/>
      <dgm:spPr/>
      <dgm:t>
        <a:bodyPr/>
        <a:lstStyle/>
        <a:p>
          <a:endParaRPr lang="ru-RU"/>
        </a:p>
      </dgm:t>
    </dgm:pt>
    <dgm:pt modelId="{5BF396C4-A54C-47AA-B876-EEEF6A53950F}" type="pres">
      <dgm:prSet presAssocID="{F9CC9BE0-22A6-4F43-AEA7-D3FD5F460E7B}" presName="adorn" presStyleLbl="fgAccFollowNode1" presStyleIdx="6" presStyleCnt="9" custLinFactNeighborX="82110" custLinFactNeighborY="-4193"/>
      <dgm:spPr>
        <a:blipFill rotWithShape="1">
          <a:blip xmlns:r="http://schemas.openxmlformats.org/officeDocument/2006/relationships" r:embed="rId7"/>
          <a:stretch>
            <a:fillRect/>
          </a:stretch>
        </a:blipFill>
      </dgm:spPr>
    </dgm:pt>
    <dgm:pt modelId="{FB5E33F9-0C99-4732-A516-AAA71A4085DE}" type="pres">
      <dgm:prSet presAssocID="{9B36AA8E-0FF6-451F-9E01-A2918E1DF757}" presName="sibTrans" presStyleLbl="sibTrans2D1" presStyleIdx="0" presStyleCnt="0"/>
      <dgm:spPr/>
      <dgm:t>
        <a:bodyPr/>
        <a:lstStyle/>
        <a:p>
          <a:endParaRPr lang="ru-RU"/>
        </a:p>
      </dgm:t>
    </dgm:pt>
    <dgm:pt modelId="{A970FAA3-78B7-424C-8E10-3E94B3589BF0}" type="pres">
      <dgm:prSet presAssocID="{055877BD-BDE8-42A6-9CFC-48BD9A08C520}" presName="compNode" presStyleCnt="0"/>
      <dgm:spPr/>
    </dgm:pt>
    <dgm:pt modelId="{23D10EB4-6410-4D85-AE94-5717C9264868}" type="pres">
      <dgm:prSet presAssocID="{055877BD-BDE8-42A6-9CFC-48BD9A08C520}" presName="childRect" presStyleLbl="bgAcc1" presStyleIdx="7" presStyleCnt="9" custScaleX="163327" custScaleY="92867" custLinFactNeighborY="20203">
        <dgm:presLayoutVars>
          <dgm:bulletEnabled val="1"/>
        </dgm:presLayoutVars>
      </dgm:prSet>
      <dgm:spPr/>
      <dgm:t>
        <a:bodyPr/>
        <a:lstStyle/>
        <a:p>
          <a:endParaRPr lang="ru-RU"/>
        </a:p>
      </dgm:t>
    </dgm:pt>
    <dgm:pt modelId="{C7953F93-4AFE-421B-9077-4445FC297EC2}" type="pres">
      <dgm:prSet presAssocID="{055877BD-BDE8-42A6-9CFC-48BD9A08C520}" presName="parentText" presStyleLbl="node1" presStyleIdx="0" presStyleCnt="0">
        <dgm:presLayoutVars>
          <dgm:chMax val="0"/>
          <dgm:bulletEnabled val="1"/>
        </dgm:presLayoutVars>
      </dgm:prSet>
      <dgm:spPr/>
      <dgm:t>
        <a:bodyPr/>
        <a:lstStyle/>
        <a:p>
          <a:endParaRPr lang="ru-RU"/>
        </a:p>
      </dgm:t>
    </dgm:pt>
    <dgm:pt modelId="{844BA042-0393-40D6-8444-91C9F64C021C}" type="pres">
      <dgm:prSet presAssocID="{055877BD-BDE8-42A6-9CFC-48BD9A08C520}" presName="parentRect" presStyleLbl="alignNode1" presStyleIdx="7" presStyleCnt="9" custScaleX="163024" custScaleY="95789" custLinFactNeighborX="183" custLinFactNeighborY="-176"/>
      <dgm:spPr/>
      <dgm:t>
        <a:bodyPr/>
        <a:lstStyle/>
        <a:p>
          <a:endParaRPr lang="ru-RU"/>
        </a:p>
      </dgm:t>
    </dgm:pt>
    <dgm:pt modelId="{9A549E66-C717-4BE1-BB0C-61BFC8DA378E}" type="pres">
      <dgm:prSet presAssocID="{055877BD-BDE8-42A6-9CFC-48BD9A08C520}" presName="adorn" presStyleLbl="fgAccFollowNode1" presStyleIdx="7" presStyleCnt="9" custLinFactNeighborX="81771" custLinFactNeighborY="-4193"/>
      <dgm:spPr>
        <a:blipFill rotWithShape="1">
          <a:blip xmlns:r="http://schemas.openxmlformats.org/officeDocument/2006/relationships" r:embed="rId8"/>
          <a:stretch>
            <a:fillRect/>
          </a:stretch>
        </a:blipFill>
      </dgm:spPr>
    </dgm:pt>
    <dgm:pt modelId="{0D51CB91-3A53-438E-ACDD-81F723023951}" type="pres">
      <dgm:prSet presAssocID="{55BAD7BA-163B-401D-9C42-E5ABB0452F35}" presName="sibTrans" presStyleLbl="sibTrans2D1" presStyleIdx="0" presStyleCnt="0"/>
      <dgm:spPr/>
      <dgm:t>
        <a:bodyPr/>
        <a:lstStyle/>
        <a:p>
          <a:endParaRPr lang="ru-RU"/>
        </a:p>
      </dgm:t>
    </dgm:pt>
    <dgm:pt modelId="{A8E1D93A-D15D-4B00-BCF4-027C0226EF54}" type="pres">
      <dgm:prSet presAssocID="{9B44F10E-BA8F-415E-A834-D62BD9B37311}" presName="compNode" presStyleCnt="0"/>
      <dgm:spPr/>
    </dgm:pt>
    <dgm:pt modelId="{B539A1AB-4DCE-4532-BD28-B994D5E396A8}" type="pres">
      <dgm:prSet presAssocID="{9B44F10E-BA8F-415E-A834-D62BD9B37311}" presName="childRect" presStyleLbl="bgAcc1" presStyleIdx="8" presStyleCnt="9" custScaleX="159284" custScaleY="69859" custLinFactNeighborY="20203">
        <dgm:presLayoutVars>
          <dgm:bulletEnabled val="1"/>
        </dgm:presLayoutVars>
      </dgm:prSet>
      <dgm:spPr/>
      <dgm:t>
        <a:bodyPr/>
        <a:lstStyle/>
        <a:p>
          <a:endParaRPr lang="ru-RU"/>
        </a:p>
      </dgm:t>
    </dgm:pt>
    <dgm:pt modelId="{E92A4526-9762-473F-B9E7-6B2923FC1EF2}" type="pres">
      <dgm:prSet presAssocID="{9B44F10E-BA8F-415E-A834-D62BD9B37311}" presName="parentText" presStyleLbl="node1" presStyleIdx="0" presStyleCnt="0">
        <dgm:presLayoutVars>
          <dgm:chMax val="0"/>
          <dgm:bulletEnabled val="1"/>
        </dgm:presLayoutVars>
      </dgm:prSet>
      <dgm:spPr/>
      <dgm:t>
        <a:bodyPr/>
        <a:lstStyle/>
        <a:p>
          <a:endParaRPr lang="ru-RU"/>
        </a:p>
      </dgm:t>
    </dgm:pt>
    <dgm:pt modelId="{9E5231F3-3ACB-46DD-9335-B4BB407F9617}" type="pres">
      <dgm:prSet presAssocID="{9B44F10E-BA8F-415E-A834-D62BD9B37311}" presName="parentRect" presStyleLbl="alignNode1" presStyleIdx="8" presStyleCnt="9" custScaleX="159284"/>
      <dgm:spPr/>
      <dgm:t>
        <a:bodyPr/>
        <a:lstStyle/>
        <a:p>
          <a:endParaRPr lang="ru-RU"/>
        </a:p>
      </dgm:t>
    </dgm:pt>
    <dgm:pt modelId="{E6EF3B8D-5108-46C6-8084-C2C81D289274}" type="pres">
      <dgm:prSet presAssocID="{9B44F10E-BA8F-415E-A834-D62BD9B37311}" presName="adorn" presStyleLbl="fgAccFollowNode1" presStyleIdx="8" presStyleCnt="9" custLinFactNeighborX="75998" custLinFactNeighborY="-8860"/>
      <dgm:spPr>
        <a:blipFill rotWithShape="1">
          <a:blip xmlns:r="http://schemas.openxmlformats.org/officeDocument/2006/relationships" r:embed="rId9"/>
          <a:stretch>
            <a:fillRect/>
          </a:stretch>
        </a:blipFill>
      </dgm:spPr>
    </dgm:pt>
  </dgm:ptLst>
  <dgm:cxnLst>
    <dgm:cxn modelId="{B064866E-ED9D-444D-A86B-D49FCB9DB4D4}" srcId="{20D3E5BF-F1BF-4784-B65E-D972E25E95A5}" destId="{055877BD-BDE8-42A6-9CFC-48BD9A08C520}" srcOrd="7" destOrd="0" parTransId="{951D2D74-F598-43C0-9216-BF6A68FC3C04}" sibTransId="{55BAD7BA-163B-401D-9C42-E5ABB0452F35}"/>
    <dgm:cxn modelId="{B20BD193-E1CE-40D6-B513-846B58FAAEAF}" type="presOf" srcId="{5D874291-7F60-4CF5-AE22-655F0B105338}" destId="{2B35D0FA-E2FA-45A6-8B91-48668B6A0FA2}" srcOrd="0" destOrd="0" presId="urn:microsoft.com/office/officeart/2005/8/layout/bList2"/>
    <dgm:cxn modelId="{CD6A78A1-2C70-4231-B94B-BA5CB91A00BE}" type="presOf" srcId="{20D3E5BF-F1BF-4784-B65E-D972E25E95A5}" destId="{90FC6DEB-F19E-499E-BE69-925C2649E3F6}" srcOrd="0" destOrd="0" presId="urn:microsoft.com/office/officeart/2005/8/layout/bList2"/>
    <dgm:cxn modelId="{73272745-5507-43C0-A212-9815A5ABF905}" type="presOf" srcId="{B5A19795-CAE9-4499-8EC1-3CB78C5B1CF8}" destId="{C9D7E49E-B5A2-4C21-83E7-1A758A94DA8E}" srcOrd="0" destOrd="0" presId="urn:microsoft.com/office/officeart/2005/8/layout/bList2"/>
    <dgm:cxn modelId="{13A7C79C-0BBE-443C-A8A9-29A82156E23E}" type="presOf" srcId="{8950CB38-DDAB-4A28-9DC7-888E285A0CC9}" destId="{D56AD55E-384B-4597-B703-4108050F91C0}" srcOrd="0" destOrd="0" presId="urn:microsoft.com/office/officeart/2005/8/layout/bList2"/>
    <dgm:cxn modelId="{D5FDC4BB-0700-4FD8-8FF7-44EA44F50B05}" type="presOf" srcId="{69994682-BD4E-4BF5-9C3A-C49C290BFA12}" destId="{32771446-4C47-42CF-85D6-446497FC38C2}" srcOrd="0" destOrd="0" presId="urn:microsoft.com/office/officeart/2005/8/layout/bList2"/>
    <dgm:cxn modelId="{AB28881D-0777-45D2-BA6F-9348402F6B14}" type="presOf" srcId="{DB0E78CF-ACFC-4527-8B86-359BF3E03816}" destId="{66DEAADC-49AB-444D-AFE0-2F580DE20ABE}" srcOrd="0" destOrd="0" presId="urn:microsoft.com/office/officeart/2005/8/layout/bList2"/>
    <dgm:cxn modelId="{1EFC0D9B-797F-4F3C-9F2B-B327BCAC933F}" srcId="{267C9C9E-E39E-4568-AC29-573569478352}" destId="{510FF420-9FB1-4E9F-9C8A-1F70A6E6A01E}" srcOrd="0" destOrd="0" parTransId="{B02D470B-E96D-4259-8547-466E01CAC2AE}" sibTransId="{98144FEF-78D1-46D5-8B71-A5FF5785435A}"/>
    <dgm:cxn modelId="{D568B145-4C30-4ED1-A7F5-812FDED35925}" srcId="{69994682-BD4E-4BF5-9C3A-C49C290BFA12}" destId="{A4268646-43AC-4864-B81C-D106BFD19732}" srcOrd="0" destOrd="0" parTransId="{6A2917D6-E27C-4177-8050-6DE269306865}" sibTransId="{F43BA65A-DA29-416A-980A-F0DC33360D91}"/>
    <dgm:cxn modelId="{1A2E86B4-FF6F-4E17-8EF5-402C4A53DE61}" type="presOf" srcId="{267C9C9E-E39E-4568-AC29-573569478352}" destId="{153D3B7A-D12C-43B5-84B8-DFABFD671BC6}" srcOrd="1" destOrd="0" presId="urn:microsoft.com/office/officeart/2005/8/layout/bList2"/>
    <dgm:cxn modelId="{2D996FCE-8717-4263-9C57-7AE8B759BCBF}" type="presOf" srcId="{3D3638C9-ADBB-4864-94B4-35455F0EB057}" destId="{0D2F1675-8FC4-4D29-B3E8-46E8A10807F3}" srcOrd="0" destOrd="0" presId="urn:microsoft.com/office/officeart/2005/8/layout/bList2"/>
    <dgm:cxn modelId="{41F20DE5-9726-431A-9952-FE4BE2F084D6}" srcId="{F824AF6C-42B7-4DEC-BA29-27E8431FA3D7}" destId="{8950CB38-DDAB-4A28-9DC7-888E285A0CC9}" srcOrd="0" destOrd="0" parTransId="{6E2BB0AB-034C-4E7D-943B-AAC1702D073E}" sibTransId="{918C81E5-C1B8-45FB-9D18-4CE5C9930D77}"/>
    <dgm:cxn modelId="{C2759068-1627-4C55-86CF-1FCF8BBAB00A}" type="presOf" srcId="{5F1B3BC8-50A5-4CFA-A9B4-BC44E98B9C40}" destId="{B539A1AB-4DCE-4532-BD28-B994D5E396A8}" srcOrd="0" destOrd="0" presId="urn:microsoft.com/office/officeart/2005/8/layout/bList2"/>
    <dgm:cxn modelId="{E8AD0F7A-10CE-4D47-9EA5-E297E515E57D}" type="presOf" srcId="{F824AF6C-42B7-4DEC-BA29-27E8431FA3D7}" destId="{95FBD9E0-109B-4374-B37F-8E8CBEEBED7A}" srcOrd="1" destOrd="0" presId="urn:microsoft.com/office/officeart/2005/8/layout/bList2"/>
    <dgm:cxn modelId="{749DAC1C-1579-4551-A324-2FC563AE8BB3}" type="presOf" srcId="{C7AF1B4A-FDFA-49B3-81DE-86D328038685}" destId="{23D10EB4-6410-4D85-AE94-5717C9264868}" srcOrd="0" destOrd="0" presId="urn:microsoft.com/office/officeart/2005/8/layout/bList2"/>
    <dgm:cxn modelId="{B672F942-4E61-4B4D-B637-9FA9431E8871}" srcId="{9B44F10E-BA8F-415E-A834-D62BD9B37311}" destId="{5F1B3BC8-50A5-4CFA-A9B4-BC44E98B9C40}" srcOrd="0" destOrd="0" parTransId="{D36E3B7D-714F-4FF0-99E6-A71C2BFFA510}" sibTransId="{59BEA179-AC7E-4EF5-A3A2-89BDA83CC504}"/>
    <dgm:cxn modelId="{2776FE77-C89E-41C6-8BB6-55805F3AD0F4}" type="presOf" srcId="{9B44F10E-BA8F-415E-A834-D62BD9B37311}" destId="{9E5231F3-3ACB-46DD-9335-B4BB407F9617}" srcOrd="1" destOrd="0" presId="urn:microsoft.com/office/officeart/2005/8/layout/bList2"/>
    <dgm:cxn modelId="{D2A111B6-3DD4-4D34-8D93-C1F2AF092D84}" type="presOf" srcId="{510FF420-9FB1-4E9F-9C8A-1F70A6E6A01E}" destId="{B594F216-D439-4710-8083-9FD507B944AE}" srcOrd="0" destOrd="0" presId="urn:microsoft.com/office/officeart/2005/8/layout/bList2"/>
    <dgm:cxn modelId="{A23E421E-1E12-4A7C-A4A6-0839E7F93757}" type="presOf" srcId="{9A2B28C8-AE3E-412F-98AA-24811577520D}" destId="{63D575BF-BCAC-447C-8806-5001116874B5}" srcOrd="1" destOrd="0" presId="urn:microsoft.com/office/officeart/2005/8/layout/bList2"/>
    <dgm:cxn modelId="{7AA811E2-EA23-47DA-B13D-100A9DDFF35E}" type="presOf" srcId="{0280C76D-5649-404A-8628-6F73E615AD00}" destId="{70017A90-205D-4ED0-90BA-B148986D028C}" srcOrd="0" destOrd="0" presId="urn:microsoft.com/office/officeart/2005/8/layout/bList2"/>
    <dgm:cxn modelId="{CD33C416-A7F0-4E39-AF0B-419112F3DC89}" type="presOf" srcId="{055877BD-BDE8-42A6-9CFC-48BD9A08C520}" destId="{C7953F93-4AFE-421B-9077-4445FC297EC2}" srcOrd="0" destOrd="0" presId="urn:microsoft.com/office/officeart/2005/8/layout/bList2"/>
    <dgm:cxn modelId="{B8D4D965-2045-41CF-AB03-31DB9F0F2360}" srcId="{20D3E5BF-F1BF-4784-B65E-D972E25E95A5}" destId="{1C80946E-9E12-44DF-80A2-BB2F551837B8}" srcOrd="3" destOrd="0" parTransId="{82828A7B-96FE-4E75-8C0B-287C83F0DAF3}" sibTransId="{3D3638C9-ADBB-4864-94B4-35455F0EB057}"/>
    <dgm:cxn modelId="{DCC800FC-D9D2-47BD-9D05-179475CBB5AC}" srcId="{20D3E5BF-F1BF-4784-B65E-D972E25E95A5}" destId="{F9CC9BE0-22A6-4F43-AEA7-D3FD5F460E7B}" srcOrd="6" destOrd="0" parTransId="{0B58F1DB-559E-47E4-B9FF-A9A7F17F2654}" sibTransId="{9B36AA8E-0FF6-451F-9E01-A2918E1DF757}"/>
    <dgm:cxn modelId="{C1C5F1FD-63D3-4E02-B62B-E972629B5A52}" srcId="{9A2B28C8-AE3E-412F-98AA-24811577520D}" destId="{A04C117E-4A78-40C4-B3A1-8432C44A3DDF}" srcOrd="0" destOrd="0" parTransId="{B84FC8D7-55DD-4261-8C94-12B8A9DAAC77}" sibTransId="{93AF56D1-17A0-4568-9009-948FC5307A10}"/>
    <dgm:cxn modelId="{346AC00B-1E1B-4084-BC28-3602F9473725}" srcId="{20D3E5BF-F1BF-4784-B65E-D972E25E95A5}" destId="{9A2B28C8-AE3E-412F-98AA-24811577520D}" srcOrd="0" destOrd="0" parTransId="{4DBA9B7B-F6EC-4883-8352-DEA2259BADC6}" sibTransId="{B5A19795-CAE9-4499-8EC1-3CB78C5B1CF8}"/>
    <dgm:cxn modelId="{F2735E85-C19D-4F92-AFD9-BB1434452138}" type="presOf" srcId="{B0FD6CA1-5150-4B12-8462-9265BA060AF7}" destId="{43EC9A2D-6D62-457B-A09A-91F66CAA7F01}" srcOrd="0" destOrd="0" presId="urn:microsoft.com/office/officeart/2005/8/layout/bList2"/>
    <dgm:cxn modelId="{52E9D0ED-2AE0-484A-966B-445B96C7FB7F}" type="presOf" srcId="{9B36AA8E-0FF6-451F-9E01-A2918E1DF757}" destId="{FB5E33F9-0C99-4732-A516-AAA71A4085DE}" srcOrd="0" destOrd="0" presId="urn:microsoft.com/office/officeart/2005/8/layout/bList2"/>
    <dgm:cxn modelId="{4A377BB0-6CBA-4A1C-8B50-2331934D01CA}" type="presOf" srcId="{69994682-BD4E-4BF5-9C3A-C49C290BFA12}" destId="{5BCCB3D9-9730-41AD-AD3D-DFB65CA4DDD8}" srcOrd="1" destOrd="0" presId="urn:microsoft.com/office/officeart/2005/8/layout/bList2"/>
    <dgm:cxn modelId="{B8700550-BF0E-4744-8B14-5B338DA2BAFC}" srcId="{20D3E5BF-F1BF-4784-B65E-D972E25E95A5}" destId="{9B44F10E-BA8F-415E-A834-D62BD9B37311}" srcOrd="8" destOrd="0" parTransId="{1FFF9BAD-C181-40E9-AB22-5B953A0B83F4}" sibTransId="{B9C4F0CF-58F9-4933-BAD2-28E3A2658D71}"/>
    <dgm:cxn modelId="{01EF3B7B-1800-4A19-8F38-15040D4FE14F}" type="presOf" srcId="{F824AF6C-42B7-4DEC-BA29-27E8431FA3D7}" destId="{B311BD43-B068-4D9F-BDD1-46A00BDFB161}" srcOrd="0" destOrd="0" presId="urn:microsoft.com/office/officeart/2005/8/layout/bList2"/>
    <dgm:cxn modelId="{6B239CFE-FED1-4257-B96C-F0B2061AF985}" type="presOf" srcId="{148EDC94-71AB-4949-A54B-CAF5C733C7FF}" destId="{07CA9E8E-99A5-4656-940B-0198D9EB6189}" srcOrd="1" destOrd="0" presId="urn:microsoft.com/office/officeart/2005/8/layout/bList2"/>
    <dgm:cxn modelId="{8E75D6FF-9D21-4225-B235-3E07AC2866C6}" srcId="{20D3E5BF-F1BF-4784-B65E-D972E25E95A5}" destId="{F824AF6C-42B7-4DEC-BA29-27E8431FA3D7}" srcOrd="5" destOrd="0" parTransId="{E599B118-314D-43C3-8F14-AB38255CD9FA}" sibTransId="{DB0E78CF-ACFC-4527-8B86-359BF3E03816}"/>
    <dgm:cxn modelId="{03CB9CB7-19FD-4680-BE2C-4CB48DB6DD2E}" srcId="{20D3E5BF-F1BF-4784-B65E-D972E25E95A5}" destId="{148EDC94-71AB-4949-A54B-CAF5C733C7FF}" srcOrd="1" destOrd="0" parTransId="{A77B45DD-D5B7-4E26-AB61-952464325084}" sibTransId="{34858665-07C1-4BC3-AC40-623831563462}"/>
    <dgm:cxn modelId="{8AE0C85D-7DC7-4D8A-B899-6F9C1EF87D4E}" srcId="{1C80946E-9E12-44DF-80A2-BB2F551837B8}" destId="{5D874291-7F60-4CF5-AE22-655F0B105338}" srcOrd="0" destOrd="0" parTransId="{9672AFAD-9518-447F-860A-BF4BEF9D2068}" sibTransId="{E2D93702-8B42-4EB1-9F2E-A6B60C557DB0}"/>
    <dgm:cxn modelId="{BEEAECAF-0819-47C3-823E-740684E724FC}" type="presOf" srcId="{055877BD-BDE8-42A6-9CFC-48BD9A08C520}" destId="{844BA042-0393-40D6-8444-91C9F64C021C}" srcOrd="1" destOrd="0" presId="urn:microsoft.com/office/officeart/2005/8/layout/bList2"/>
    <dgm:cxn modelId="{9408822C-BBF3-403A-AFCB-EF758997196A}" srcId="{20D3E5BF-F1BF-4784-B65E-D972E25E95A5}" destId="{267C9C9E-E39E-4568-AC29-573569478352}" srcOrd="2" destOrd="0" parTransId="{14DE979D-35E4-4755-ACBC-A1309E49F9FC}" sibTransId="{0280C76D-5649-404A-8628-6F73E615AD00}"/>
    <dgm:cxn modelId="{F0329FF6-C6F5-4E70-B509-0EB345BE672B}" type="presOf" srcId="{1C80946E-9E12-44DF-80A2-BB2F551837B8}" destId="{CA06F966-2A79-4830-8CCA-CF154DA2C836}" srcOrd="0" destOrd="0" presId="urn:microsoft.com/office/officeart/2005/8/layout/bList2"/>
    <dgm:cxn modelId="{964D7E3B-22A6-4EDC-B45F-B4F3725F4127}" srcId="{20D3E5BF-F1BF-4784-B65E-D972E25E95A5}" destId="{69994682-BD4E-4BF5-9C3A-C49C290BFA12}" srcOrd="4" destOrd="0" parTransId="{4C76CE87-A728-4287-A4F6-1304DDC31A70}" sibTransId="{01B114A1-A9FF-4E10-8791-B2CAE7855E7B}"/>
    <dgm:cxn modelId="{47E2264B-2A4D-4250-85E0-8BCE5A67CB1D}" type="presOf" srcId="{F9CC9BE0-22A6-4F43-AEA7-D3FD5F460E7B}" destId="{B130AB9F-D6E8-477B-AD74-73BA277322C8}" srcOrd="1" destOrd="0" presId="urn:microsoft.com/office/officeart/2005/8/layout/bList2"/>
    <dgm:cxn modelId="{4C958F54-EB85-4FB8-852D-B957CFC3F368}" srcId="{F9CC9BE0-22A6-4F43-AEA7-D3FD5F460E7B}" destId="{CDE8F712-4021-4F3F-8E41-58927AF8B5C7}" srcOrd="0" destOrd="0" parTransId="{564CA548-C7AD-4E63-965C-6E088C982123}" sibTransId="{C23407BA-3487-4F41-B6D9-E9302C45E011}"/>
    <dgm:cxn modelId="{320BBB8F-0D0A-495E-8A5E-7F071B807480}" type="presOf" srcId="{A4268646-43AC-4864-B81C-D106BFD19732}" destId="{1B5BD31E-34DA-464B-B8E1-03F659B59109}" srcOrd="0" destOrd="0" presId="urn:microsoft.com/office/officeart/2005/8/layout/bList2"/>
    <dgm:cxn modelId="{AE847E41-C96D-4FD0-85F3-5274BC4619C8}" type="presOf" srcId="{CDE8F712-4021-4F3F-8E41-58927AF8B5C7}" destId="{0780E4B4-2A94-4771-B11F-21105F0C9791}" srcOrd="0" destOrd="0" presId="urn:microsoft.com/office/officeart/2005/8/layout/bList2"/>
    <dgm:cxn modelId="{289763C9-D132-4F22-B73B-4CC48C530FAE}" type="presOf" srcId="{9A2B28C8-AE3E-412F-98AA-24811577520D}" destId="{4BACE6A1-65FA-4A62-98FA-629E956B53D0}" srcOrd="0" destOrd="0" presId="urn:microsoft.com/office/officeart/2005/8/layout/bList2"/>
    <dgm:cxn modelId="{68533BA0-601F-453A-8AB3-5B7964346BEA}" type="presOf" srcId="{34858665-07C1-4BC3-AC40-623831563462}" destId="{0D149141-1005-4703-A84E-FFB790BC33DA}" srcOrd="0" destOrd="0" presId="urn:microsoft.com/office/officeart/2005/8/layout/bList2"/>
    <dgm:cxn modelId="{6BD0379C-9704-4849-9737-3E20FAD2EE06}" type="presOf" srcId="{01B114A1-A9FF-4E10-8791-B2CAE7855E7B}" destId="{8D9D8395-3D4B-4B21-B895-BC46D95E4CD1}" srcOrd="0" destOrd="0" presId="urn:microsoft.com/office/officeart/2005/8/layout/bList2"/>
    <dgm:cxn modelId="{D2221444-44B8-49A8-B228-5D6E0B0D8F24}" type="presOf" srcId="{1C80946E-9E12-44DF-80A2-BB2F551837B8}" destId="{00CEA5FA-9238-414B-AA2E-08F8712383CD}" srcOrd="1" destOrd="0" presId="urn:microsoft.com/office/officeart/2005/8/layout/bList2"/>
    <dgm:cxn modelId="{3D91967A-15C7-432B-B949-A22EA5A973B8}" type="presOf" srcId="{F9CC9BE0-22A6-4F43-AEA7-D3FD5F460E7B}" destId="{BD3FC8E3-2BB0-4E72-8937-914BA4B5DBE3}" srcOrd="0" destOrd="0" presId="urn:microsoft.com/office/officeart/2005/8/layout/bList2"/>
    <dgm:cxn modelId="{3A2475D1-CC10-4AE2-B41A-4E130F4EA200}" type="presOf" srcId="{267C9C9E-E39E-4568-AC29-573569478352}" destId="{F6F41BCC-0CF0-482E-89F5-CB4F77591B2C}" srcOrd="0" destOrd="0" presId="urn:microsoft.com/office/officeart/2005/8/layout/bList2"/>
    <dgm:cxn modelId="{4567E790-E3BE-42F2-83EE-4C4D16607ECD}" type="presOf" srcId="{148EDC94-71AB-4949-A54B-CAF5C733C7FF}" destId="{E4AA9299-6F08-4DDF-8361-598C6EDA31BE}" srcOrd="0" destOrd="0" presId="urn:microsoft.com/office/officeart/2005/8/layout/bList2"/>
    <dgm:cxn modelId="{9BF3A702-6EFD-43DD-B57A-36DA1F2DB20C}" type="presOf" srcId="{55BAD7BA-163B-401D-9C42-E5ABB0452F35}" destId="{0D51CB91-3A53-438E-ACDD-81F723023951}" srcOrd="0" destOrd="0" presId="urn:microsoft.com/office/officeart/2005/8/layout/bList2"/>
    <dgm:cxn modelId="{819B28FA-3B99-4F7D-BC08-708426E3A23A}" type="presOf" srcId="{9B44F10E-BA8F-415E-A834-D62BD9B37311}" destId="{E92A4526-9762-473F-B9E7-6B2923FC1EF2}" srcOrd="0" destOrd="0" presId="urn:microsoft.com/office/officeart/2005/8/layout/bList2"/>
    <dgm:cxn modelId="{88A28CC4-83C1-4081-89A8-BA0A31D725B4}" srcId="{055877BD-BDE8-42A6-9CFC-48BD9A08C520}" destId="{C7AF1B4A-FDFA-49B3-81DE-86D328038685}" srcOrd="0" destOrd="0" parTransId="{0E3732AE-7BE7-4286-90FE-15BF4228608F}" sibTransId="{50343C4B-80CC-484E-AA6D-F72060221A5F}"/>
    <dgm:cxn modelId="{B17DD179-A5D0-4F35-8D95-776FD062A784}" srcId="{148EDC94-71AB-4949-A54B-CAF5C733C7FF}" destId="{B0FD6CA1-5150-4B12-8462-9265BA060AF7}" srcOrd="0" destOrd="0" parTransId="{CBF64472-4575-474A-A0C8-5D8F0E8418F0}" sibTransId="{C77D464E-2FD3-4AC5-BB1A-2E3455DD35CC}"/>
    <dgm:cxn modelId="{CFBE0186-5CAE-42AC-A202-3295FA0BAC40}" type="presOf" srcId="{A04C117E-4A78-40C4-B3A1-8432C44A3DDF}" destId="{977F1DE7-03FE-4C0B-B412-81A3F566C643}" srcOrd="0" destOrd="0" presId="urn:microsoft.com/office/officeart/2005/8/layout/bList2"/>
    <dgm:cxn modelId="{32BF9FCA-8F4B-4371-A192-9D7AD9E5D299}" type="presParOf" srcId="{90FC6DEB-F19E-499E-BE69-925C2649E3F6}" destId="{159A9FB1-DC78-4B0B-9733-014E617FE954}" srcOrd="0" destOrd="0" presId="urn:microsoft.com/office/officeart/2005/8/layout/bList2"/>
    <dgm:cxn modelId="{A4EE0477-CB5E-45AD-92CF-718A6DFEF20B}" type="presParOf" srcId="{159A9FB1-DC78-4B0B-9733-014E617FE954}" destId="{977F1DE7-03FE-4C0B-B412-81A3F566C643}" srcOrd="0" destOrd="0" presId="urn:microsoft.com/office/officeart/2005/8/layout/bList2"/>
    <dgm:cxn modelId="{8F38825E-BE27-4DA1-B49E-29A5FC92DB21}" type="presParOf" srcId="{159A9FB1-DC78-4B0B-9733-014E617FE954}" destId="{4BACE6A1-65FA-4A62-98FA-629E956B53D0}" srcOrd="1" destOrd="0" presId="urn:microsoft.com/office/officeart/2005/8/layout/bList2"/>
    <dgm:cxn modelId="{2C79B172-E457-4CFC-98C7-588F09AB5CF2}" type="presParOf" srcId="{159A9FB1-DC78-4B0B-9733-014E617FE954}" destId="{63D575BF-BCAC-447C-8806-5001116874B5}" srcOrd="2" destOrd="0" presId="urn:microsoft.com/office/officeart/2005/8/layout/bList2"/>
    <dgm:cxn modelId="{633689F1-A9AF-4DA4-8896-1D2A8AC3508D}" type="presParOf" srcId="{159A9FB1-DC78-4B0B-9733-014E617FE954}" destId="{4713778B-6104-4F3F-BBE0-80524852CC6F}" srcOrd="3" destOrd="0" presId="urn:microsoft.com/office/officeart/2005/8/layout/bList2"/>
    <dgm:cxn modelId="{67727ACA-9CA5-43DC-94E8-1956B5FBCC3D}" type="presParOf" srcId="{90FC6DEB-F19E-499E-BE69-925C2649E3F6}" destId="{C9D7E49E-B5A2-4C21-83E7-1A758A94DA8E}" srcOrd="1" destOrd="0" presId="urn:microsoft.com/office/officeart/2005/8/layout/bList2"/>
    <dgm:cxn modelId="{7DCAD729-27DD-4950-B9F5-949342CE7ACD}" type="presParOf" srcId="{90FC6DEB-F19E-499E-BE69-925C2649E3F6}" destId="{6F2D563F-79B5-4518-87ED-096AE606FE27}" srcOrd="2" destOrd="0" presId="urn:microsoft.com/office/officeart/2005/8/layout/bList2"/>
    <dgm:cxn modelId="{0714D29E-17F4-46B2-A482-9F2BC432953B}" type="presParOf" srcId="{6F2D563F-79B5-4518-87ED-096AE606FE27}" destId="{43EC9A2D-6D62-457B-A09A-91F66CAA7F01}" srcOrd="0" destOrd="0" presId="urn:microsoft.com/office/officeart/2005/8/layout/bList2"/>
    <dgm:cxn modelId="{9EF1031D-BF2F-4396-830D-C9B305574DC1}" type="presParOf" srcId="{6F2D563F-79B5-4518-87ED-096AE606FE27}" destId="{E4AA9299-6F08-4DDF-8361-598C6EDA31BE}" srcOrd="1" destOrd="0" presId="urn:microsoft.com/office/officeart/2005/8/layout/bList2"/>
    <dgm:cxn modelId="{EDACB5A3-3947-4655-B665-854DCB7A420F}" type="presParOf" srcId="{6F2D563F-79B5-4518-87ED-096AE606FE27}" destId="{07CA9E8E-99A5-4656-940B-0198D9EB6189}" srcOrd="2" destOrd="0" presId="urn:microsoft.com/office/officeart/2005/8/layout/bList2"/>
    <dgm:cxn modelId="{F49523C5-854D-46FC-BF40-F6405FE3BEC7}" type="presParOf" srcId="{6F2D563F-79B5-4518-87ED-096AE606FE27}" destId="{6C8FA90F-8099-4855-A632-25CF38EFBB17}" srcOrd="3" destOrd="0" presId="urn:microsoft.com/office/officeart/2005/8/layout/bList2"/>
    <dgm:cxn modelId="{4855EC25-4463-452C-9CCC-CF5A4CF77502}" type="presParOf" srcId="{90FC6DEB-F19E-499E-BE69-925C2649E3F6}" destId="{0D149141-1005-4703-A84E-FFB790BC33DA}" srcOrd="3" destOrd="0" presId="urn:microsoft.com/office/officeart/2005/8/layout/bList2"/>
    <dgm:cxn modelId="{63B578A0-F5A4-4914-BC64-95B768FC5EB6}" type="presParOf" srcId="{90FC6DEB-F19E-499E-BE69-925C2649E3F6}" destId="{D7B645A8-C7C8-4D63-9B53-8AB81FEE5931}" srcOrd="4" destOrd="0" presId="urn:microsoft.com/office/officeart/2005/8/layout/bList2"/>
    <dgm:cxn modelId="{D5F9D737-45A3-4C2A-84FF-D4792749180A}" type="presParOf" srcId="{D7B645A8-C7C8-4D63-9B53-8AB81FEE5931}" destId="{B594F216-D439-4710-8083-9FD507B944AE}" srcOrd="0" destOrd="0" presId="urn:microsoft.com/office/officeart/2005/8/layout/bList2"/>
    <dgm:cxn modelId="{1988532B-9641-45B5-99EB-A17643626091}" type="presParOf" srcId="{D7B645A8-C7C8-4D63-9B53-8AB81FEE5931}" destId="{F6F41BCC-0CF0-482E-89F5-CB4F77591B2C}" srcOrd="1" destOrd="0" presId="urn:microsoft.com/office/officeart/2005/8/layout/bList2"/>
    <dgm:cxn modelId="{8B765221-5A2C-413B-B2CD-7CBC8C2A1528}" type="presParOf" srcId="{D7B645A8-C7C8-4D63-9B53-8AB81FEE5931}" destId="{153D3B7A-D12C-43B5-84B8-DFABFD671BC6}" srcOrd="2" destOrd="0" presId="urn:microsoft.com/office/officeart/2005/8/layout/bList2"/>
    <dgm:cxn modelId="{8EB44736-3A7B-42BD-B36D-6AA0DAD9EA7F}" type="presParOf" srcId="{D7B645A8-C7C8-4D63-9B53-8AB81FEE5931}" destId="{31027128-EF24-4750-AE2E-5B3E2C5E7A71}" srcOrd="3" destOrd="0" presId="urn:microsoft.com/office/officeart/2005/8/layout/bList2"/>
    <dgm:cxn modelId="{AC57D215-6985-4E71-BC77-BBFB702321A0}" type="presParOf" srcId="{90FC6DEB-F19E-499E-BE69-925C2649E3F6}" destId="{70017A90-205D-4ED0-90BA-B148986D028C}" srcOrd="5" destOrd="0" presId="urn:microsoft.com/office/officeart/2005/8/layout/bList2"/>
    <dgm:cxn modelId="{65AA9193-8DA8-408A-9527-1B0CAD9504DB}" type="presParOf" srcId="{90FC6DEB-F19E-499E-BE69-925C2649E3F6}" destId="{FF82EB0C-3968-4521-B874-C2ABFE742FC5}" srcOrd="6" destOrd="0" presId="urn:microsoft.com/office/officeart/2005/8/layout/bList2"/>
    <dgm:cxn modelId="{643F776C-D4AC-47EC-A31E-7B9D317C0B92}" type="presParOf" srcId="{FF82EB0C-3968-4521-B874-C2ABFE742FC5}" destId="{2B35D0FA-E2FA-45A6-8B91-48668B6A0FA2}" srcOrd="0" destOrd="0" presId="urn:microsoft.com/office/officeart/2005/8/layout/bList2"/>
    <dgm:cxn modelId="{F68CBCCE-F667-476E-8182-5E2D8160D2B8}" type="presParOf" srcId="{FF82EB0C-3968-4521-B874-C2ABFE742FC5}" destId="{CA06F966-2A79-4830-8CCA-CF154DA2C836}" srcOrd="1" destOrd="0" presId="urn:microsoft.com/office/officeart/2005/8/layout/bList2"/>
    <dgm:cxn modelId="{AED1CB19-38EE-45AF-9DE2-099DB553DB67}" type="presParOf" srcId="{FF82EB0C-3968-4521-B874-C2ABFE742FC5}" destId="{00CEA5FA-9238-414B-AA2E-08F8712383CD}" srcOrd="2" destOrd="0" presId="urn:microsoft.com/office/officeart/2005/8/layout/bList2"/>
    <dgm:cxn modelId="{3804805D-CFD7-40DA-8548-9AFD62331F1C}" type="presParOf" srcId="{FF82EB0C-3968-4521-B874-C2ABFE742FC5}" destId="{D63B4D81-3E10-45DA-A39F-FBCB891384E5}" srcOrd="3" destOrd="0" presId="urn:microsoft.com/office/officeart/2005/8/layout/bList2"/>
    <dgm:cxn modelId="{A6AD7E84-4C4C-449D-AFB1-DE13C1BB973C}" type="presParOf" srcId="{90FC6DEB-F19E-499E-BE69-925C2649E3F6}" destId="{0D2F1675-8FC4-4D29-B3E8-46E8A10807F3}" srcOrd="7" destOrd="0" presId="urn:microsoft.com/office/officeart/2005/8/layout/bList2"/>
    <dgm:cxn modelId="{AB1467E6-065B-40F0-80CF-2038DCFC5F6B}" type="presParOf" srcId="{90FC6DEB-F19E-499E-BE69-925C2649E3F6}" destId="{2A746EBF-F23D-4824-BB2E-BF3A5D038647}" srcOrd="8" destOrd="0" presId="urn:microsoft.com/office/officeart/2005/8/layout/bList2"/>
    <dgm:cxn modelId="{6A6B386D-71B4-4FDE-A150-127FCDCA6ACD}" type="presParOf" srcId="{2A746EBF-F23D-4824-BB2E-BF3A5D038647}" destId="{1B5BD31E-34DA-464B-B8E1-03F659B59109}" srcOrd="0" destOrd="0" presId="urn:microsoft.com/office/officeart/2005/8/layout/bList2"/>
    <dgm:cxn modelId="{2CD3BFA5-7B8C-4AE4-98BC-413D97361F0F}" type="presParOf" srcId="{2A746EBF-F23D-4824-BB2E-BF3A5D038647}" destId="{32771446-4C47-42CF-85D6-446497FC38C2}" srcOrd="1" destOrd="0" presId="urn:microsoft.com/office/officeart/2005/8/layout/bList2"/>
    <dgm:cxn modelId="{D8518945-F6E3-4329-8514-1638D7385DAE}" type="presParOf" srcId="{2A746EBF-F23D-4824-BB2E-BF3A5D038647}" destId="{5BCCB3D9-9730-41AD-AD3D-DFB65CA4DDD8}" srcOrd="2" destOrd="0" presId="urn:microsoft.com/office/officeart/2005/8/layout/bList2"/>
    <dgm:cxn modelId="{21D9E416-5628-4BED-AE1B-99AD4AAB7AE1}" type="presParOf" srcId="{2A746EBF-F23D-4824-BB2E-BF3A5D038647}" destId="{0CC5C4F1-6D08-4E3B-B983-C752356BBD3C}" srcOrd="3" destOrd="0" presId="urn:microsoft.com/office/officeart/2005/8/layout/bList2"/>
    <dgm:cxn modelId="{FA8D5E9C-E704-4657-A76D-2EFCF8B6095D}" type="presParOf" srcId="{90FC6DEB-F19E-499E-BE69-925C2649E3F6}" destId="{8D9D8395-3D4B-4B21-B895-BC46D95E4CD1}" srcOrd="9" destOrd="0" presId="urn:microsoft.com/office/officeart/2005/8/layout/bList2"/>
    <dgm:cxn modelId="{EAD0CF61-F9A2-4744-AE8A-E9C2BDC03B17}" type="presParOf" srcId="{90FC6DEB-F19E-499E-BE69-925C2649E3F6}" destId="{0464B5C7-957E-41A8-A6B7-DBACBBAAFC3C}" srcOrd="10" destOrd="0" presId="urn:microsoft.com/office/officeart/2005/8/layout/bList2"/>
    <dgm:cxn modelId="{4A174E2F-E6F3-40E1-A9B8-E40F7852195E}" type="presParOf" srcId="{0464B5C7-957E-41A8-A6B7-DBACBBAAFC3C}" destId="{D56AD55E-384B-4597-B703-4108050F91C0}" srcOrd="0" destOrd="0" presId="urn:microsoft.com/office/officeart/2005/8/layout/bList2"/>
    <dgm:cxn modelId="{487D28AE-EE75-459A-B3D0-FF7F7E0FC7C0}" type="presParOf" srcId="{0464B5C7-957E-41A8-A6B7-DBACBBAAFC3C}" destId="{B311BD43-B068-4D9F-BDD1-46A00BDFB161}" srcOrd="1" destOrd="0" presId="urn:microsoft.com/office/officeart/2005/8/layout/bList2"/>
    <dgm:cxn modelId="{550237B3-7D10-4F87-A4B3-0D4BEDF66BE0}" type="presParOf" srcId="{0464B5C7-957E-41A8-A6B7-DBACBBAAFC3C}" destId="{95FBD9E0-109B-4374-B37F-8E8CBEEBED7A}" srcOrd="2" destOrd="0" presId="urn:microsoft.com/office/officeart/2005/8/layout/bList2"/>
    <dgm:cxn modelId="{6E20FF55-8133-4003-9062-C79CE5AA464D}" type="presParOf" srcId="{0464B5C7-957E-41A8-A6B7-DBACBBAAFC3C}" destId="{61EE932D-813A-4440-B4F1-F0870BB131CD}" srcOrd="3" destOrd="0" presId="urn:microsoft.com/office/officeart/2005/8/layout/bList2"/>
    <dgm:cxn modelId="{73DE7949-13AA-4931-8597-4ECBB85F88A1}" type="presParOf" srcId="{90FC6DEB-F19E-499E-BE69-925C2649E3F6}" destId="{66DEAADC-49AB-444D-AFE0-2F580DE20ABE}" srcOrd="11" destOrd="0" presId="urn:microsoft.com/office/officeart/2005/8/layout/bList2"/>
    <dgm:cxn modelId="{9881EDBC-1144-489B-BADF-4DA2E08E98DC}" type="presParOf" srcId="{90FC6DEB-F19E-499E-BE69-925C2649E3F6}" destId="{2015F0FC-FED8-47D9-9051-1F42649FB13D}" srcOrd="12" destOrd="0" presId="urn:microsoft.com/office/officeart/2005/8/layout/bList2"/>
    <dgm:cxn modelId="{19FB2E16-536A-4E48-8E74-4F32468ACE04}" type="presParOf" srcId="{2015F0FC-FED8-47D9-9051-1F42649FB13D}" destId="{0780E4B4-2A94-4771-B11F-21105F0C9791}" srcOrd="0" destOrd="0" presId="urn:microsoft.com/office/officeart/2005/8/layout/bList2"/>
    <dgm:cxn modelId="{EE374D68-4BA1-40F9-B39F-38B7F2B4F32F}" type="presParOf" srcId="{2015F0FC-FED8-47D9-9051-1F42649FB13D}" destId="{BD3FC8E3-2BB0-4E72-8937-914BA4B5DBE3}" srcOrd="1" destOrd="0" presId="urn:microsoft.com/office/officeart/2005/8/layout/bList2"/>
    <dgm:cxn modelId="{BA7B1EC7-6232-4DFE-B1B9-87508AC1EC87}" type="presParOf" srcId="{2015F0FC-FED8-47D9-9051-1F42649FB13D}" destId="{B130AB9F-D6E8-477B-AD74-73BA277322C8}" srcOrd="2" destOrd="0" presId="urn:microsoft.com/office/officeart/2005/8/layout/bList2"/>
    <dgm:cxn modelId="{470EDDE9-23E1-42F6-A165-ABED9E355603}" type="presParOf" srcId="{2015F0FC-FED8-47D9-9051-1F42649FB13D}" destId="{5BF396C4-A54C-47AA-B876-EEEF6A53950F}" srcOrd="3" destOrd="0" presId="urn:microsoft.com/office/officeart/2005/8/layout/bList2"/>
    <dgm:cxn modelId="{DB496980-96C5-4CC1-BED6-755754C81BC4}" type="presParOf" srcId="{90FC6DEB-F19E-499E-BE69-925C2649E3F6}" destId="{FB5E33F9-0C99-4732-A516-AAA71A4085DE}" srcOrd="13" destOrd="0" presId="urn:microsoft.com/office/officeart/2005/8/layout/bList2"/>
    <dgm:cxn modelId="{5C935704-70FC-4D2F-8E77-9987B5DF7D67}" type="presParOf" srcId="{90FC6DEB-F19E-499E-BE69-925C2649E3F6}" destId="{A970FAA3-78B7-424C-8E10-3E94B3589BF0}" srcOrd="14" destOrd="0" presId="urn:microsoft.com/office/officeart/2005/8/layout/bList2"/>
    <dgm:cxn modelId="{46D717FA-5BCF-418C-833C-6251871702C9}" type="presParOf" srcId="{A970FAA3-78B7-424C-8E10-3E94B3589BF0}" destId="{23D10EB4-6410-4D85-AE94-5717C9264868}" srcOrd="0" destOrd="0" presId="urn:microsoft.com/office/officeart/2005/8/layout/bList2"/>
    <dgm:cxn modelId="{05641180-A87C-435E-BCDD-35E86AA65428}" type="presParOf" srcId="{A970FAA3-78B7-424C-8E10-3E94B3589BF0}" destId="{C7953F93-4AFE-421B-9077-4445FC297EC2}" srcOrd="1" destOrd="0" presId="urn:microsoft.com/office/officeart/2005/8/layout/bList2"/>
    <dgm:cxn modelId="{233E30E3-A5F3-4BB9-AA84-FF9B0581571C}" type="presParOf" srcId="{A970FAA3-78B7-424C-8E10-3E94B3589BF0}" destId="{844BA042-0393-40D6-8444-91C9F64C021C}" srcOrd="2" destOrd="0" presId="urn:microsoft.com/office/officeart/2005/8/layout/bList2"/>
    <dgm:cxn modelId="{0D3AD95B-FE8E-4C54-AB30-F653DD1D993C}" type="presParOf" srcId="{A970FAA3-78B7-424C-8E10-3E94B3589BF0}" destId="{9A549E66-C717-4BE1-BB0C-61BFC8DA378E}" srcOrd="3" destOrd="0" presId="urn:microsoft.com/office/officeart/2005/8/layout/bList2"/>
    <dgm:cxn modelId="{06B79531-2E97-42BF-8237-655EC97077D9}" type="presParOf" srcId="{90FC6DEB-F19E-499E-BE69-925C2649E3F6}" destId="{0D51CB91-3A53-438E-ACDD-81F723023951}" srcOrd="15" destOrd="0" presId="urn:microsoft.com/office/officeart/2005/8/layout/bList2"/>
    <dgm:cxn modelId="{4F1C876E-789F-4769-A956-2DAA2D693271}" type="presParOf" srcId="{90FC6DEB-F19E-499E-BE69-925C2649E3F6}" destId="{A8E1D93A-D15D-4B00-BCF4-027C0226EF54}" srcOrd="16" destOrd="0" presId="urn:microsoft.com/office/officeart/2005/8/layout/bList2"/>
    <dgm:cxn modelId="{385DFD38-51CF-47A9-B7B7-3CA2AEE68908}" type="presParOf" srcId="{A8E1D93A-D15D-4B00-BCF4-027C0226EF54}" destId="{B539A1AB-4DCE-4532-BD28-B994D5E396A8}" srcOrd="0" destOrd="0" presId="urn:microsoft.com/office/officeart/2005/8/layout/bList2"/>
    <dgm:cxn modelId="{DA8665CA-B467-455A-9B38-F23B02D84053}" type="presParOf" srcId="{A8E1D93A-D15D-4B00-BCF4-027C0226EF54}" destId="{E92A4526-9762-473F-B9E7-6B2923FC1EF2}" srcOrd="1" destOrd="0" presId="urn:microsoft.com/office/officeart/2005/8/layout/bList2"/>
    <dgm:cxn modelId="{9DFA6334-D3F0-4591-97C5-3E83373B5189}" type="presParOf" srcId="{A8E1D93A-D15D-4B00-BCF4-027C0226EF54}" destId="{9E5231F3-3ACB-46DD-9335-B4BB407F9617}" srcOrd="2" destOrd="0" presId="urn:microsoft.com/office/officeart/2005/8/layout/bList2"/>
    <dgm:cxn modelId="{8A4DCD8B-EEE2-4839-BC0E-CE58120D484C}" type="presParOf" srcId="{A8E1D93A-D15D-4B00-BCF4-027C0226EF54}" destId="{E6EF3B8D-5108-46C6-8084-C2C81D2892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0.55051</cdr:x>
      <cdr:y>0.18003</cdr:y>
    </cdr:from>
    <cdr:to>
      <cdr:x>0.73757</cdr:x>
      <cdr:y>0.26245</cdr:y>
    </cdr:to>
    <cdr:sp macro="" textlink="">
      <cdr:nvSpPr>
        <cdr:cNvPr id="2" name="TextBox 1"/>
        <cdr:cNvSpPr txBox="1"/>
      </cdr:nvSpPr>
      <cdr:spPr>
        <a:xfrm xmlns:a="http://schemas.openxmlformats.org/drawingml/2006/main">
          <a:off x="3270250" y="698500"/>
          <a:ext cx="1111250" cy="319767"/>
        </a:xfrm>
        <a:prstGeom xmlns:a="http://schemas.openxmlformats.org/drawingml/2006/main" prst="rect">
          <a:avLst/>
        </a:prstGeom>
      </cdr:spPr>
    </cdr:sp>
  </cdr:relSizeAnchor>
</c:userShapes>
</file>

<file path=ppt/drawings/drawing10.xml><?xml version="1.0" encoding="utf-8"?>
<c:userShapes xmlns:c="http://schemas.openxmlformats.org/drawingml/2006/chart">
  <cdr:relSizeAnchor xmlns:cdr="http://schemas.openxmlformats.org/drawingml/2006/chartDrawing">
    <cdr:from>
      <cdr:x>0.51992</cdr:x>
      <cdr:y>0.74324</cdr:y>
    </cdr:from>
    <cdr:to>
      <cdr:x>0.59307</cdr:x>
      <cdr:y>0.79234</cdr:y>
    </cdr:to>
    <cdr:sp macro="" textlink="">
      <cdr:nvSpPr>
        <cdr:cNvPr id="5" name="Прямоугольник 4"/>
        <cdr:cNvSpPr/>
      </cdr:nvSpPr>
      <cdr:spPr>
        <a:xfrm xmlns:a="http://schemas.openxmlformats.org/drawingml/2006/main">
          <a:off x="4320480" y="3960440"/>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93,5 %</a:t>
          </a:r>
          <a:endParaRPr lang="ru-RU" sz="1100" b="1" dirty="0"/>
        </a:p>
      </cdr:txBody>
    </cdr:sp>
  </cdr:relSizeAnchor>
  <cdr:relSizeAnchor xmlns:cdr="http://schemas.openxmlformats.org/drawingml/2006/chartDrawing">
    <cdr:from>
      <cdr:x>0.68456</cdr:x>
      <cdr:y>0.36486</cdr:y>
    </cdr:from>
    <cdr:to>
      <cdr:x>0.75771</cdr:x>
      <cdr:y>0.41396</cdr:y>
    </cdr:to>
    <cdr:sp macro="" textlink="">
      <cdr:nvSpPr>
        <cdr:cNvPr id="6" name="Прямоугольник 5"/>
        <cdr:cNvSpPr/>
      </cdr:nvSpPr>
      <cdr:spPr>
        <a:xfrm xmlns:a="http://schemas.openxmlformats.org/drawingml/2006/main">
          <a:off x="5688632" y="1944216"/>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91,8 %</a:t>
          </a:r>
          <a:endParaRPr lang="ru-RU" sz="1100" b="1" dirty="0"/>
        </a:p>
      </cdr:txBody>
    </cdr:sp>
  </cdr:relSizeAnchor>
  <cdr:relSizeAnchor xmlns:cdr="http://schemas.openxmlformats.org/drawingml/2006/chartDrawing">
    <cdr:from>
      <cdr:x>0.59791</cdr:x>
      <cdr:y>0.48649</cdr:y>
    </cdr:from>
    <cdr:to>
      <cdr:x>0.67106</cdr:x>
      <cdr:y>0.53558</cdr:y>
    </cdr:to>
    <cdr:sp macro="" textlink="">
      <cdr:nvSpPr>
        <cdr:cNvPr id="7" name="Прямоугольник 6"/>
        <cdr:cNvSpPr/>
      </cdr:nvSpPr>
      <cdr:spPr>
        <a:xfrm xmlns:a="http://schemas.openxmlformats.org/drawingml/2006/main">
          <a:off x="4968552" y="2592288"/>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79,2 %</a:t>
          </a:r>
          <a:endParaRPr lang="ru-RU" sz="1100" b="1" dirty="0"/>
        </a:p>
      </cdr:txBody>
    </cdr:sp>
  </cdr:relSizeAnchor>
  <cdr:relSizeAnchor xmlns:cdr="http://schemas.openxmlformats.org/drawingml/2006/chartDrawing">
    <cdr:from>
      <cdr:x>0.53725</cdr:x>
      <cdr:y>0.62162</cdr:y>
    </cdr:from>
    <cdr:to>
      <cdr:x>0.6104</cdr:x>
      <cdr:y>0.67072</cdr:y>
    </cdr:to>
    <cdr:sp macro="" textlink="">
      <cdr:nvSpPr>
        <cdr:cNvPr id="8" name="Прямоугольник 7"/>
        <cdr:cNvSpPr/>
      </cdr:nvSpPr>
      <cdr:spPr>
        <a:xfrm xmlns:a="http://schemas.openxmlformats.org/drawingml/2006/main">
          <a:off x="4464496" y="3312368"/>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95,3 %</a:t>
          </a:r>
          <a:endParaRPr lang="ru-RU" sz="1100" b="1" dirty="0"/>
        </a:p>
      </cdr:txBody>
    </cdr:sp>
  </cdr:relSizeAnchor>
  <cdr:relSizeAnchor xmlns:cdr="http://schemas.openxmlformats.org/drawingml/2006/chartDrawing">
    <cdr:from>
      <cdr:x>0.5022</cdr:x>
      <cdr:y>0.87838</cdr:y>
    </cdr:from>
    <cdr:to>
      <cdr:x>0.57535</cdr:x>
      <cdr:y>0.92747</cdr:y>
    </cdr:to>
    <cdr:sp macro="" textlink="">
      <cdr:nvSpPr>
        <cdr:cNvPr id="9" name="Прямоугольник 8"/>
        <cdr:cNvSpPr/>
      </cdr:nvSpPr>
      <cdr:spPr>
        <a:xfrm xmlns:a="http://schemas.openxmlformats.org/drawingml/2006/main">
          <a:off x="4173212" y="4680520"/>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72,2 %</a:t>
          </a:r>
          <a:endParaRPr lang="ru-RU" sz="1100" b="1" dirty="0"/>
        </a:p>
      </cdr:txBody>
    </cdr:sp>
  </cdr:relSizeAnchor>
  <cdr:relSizeAnchor xmlns:cdr="http://schemas.openxmlformats.org/drawingml/2006/chartDrawing">
    <cdr:from>
      <cdr:x>0.73656</cdr:x>
      <cdr:y>0.22973</cdr:y>
    </cdr:from>
    <cdr:to>
      <cdr:x>0.80971</cdr:x>
      <cdr:y>0.27883</cdr:y>
    </cdr:to>
    <cdr:sp macro="" textlink="">
      <cdr:nvSpPr>
        <cdr:cNvPr id="10" name="Прямоугольник 9"/>
        <cdr:cNvSpPr/>
      </cdr:nvSpPr>
      <cdr:spPr>
        <a:xfrm xmlns:a="http://schemas.openxmlformats.org/drawingml/2006/main">
          <a:off x="6120680" y="1224136"/>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92,9 %</a:t>
          </a:r>
          <a:endParaRPr lang="ru-RU" sz="1100" b="1" dirty="0"/>
        </a:p>
      </cdr:txBody>
    </cdr:sp>
  </cdr:relSizeAnchor>
  <cdr:relSizeAnchor xmlns:cdr="http://schemas.openxmlformats.org/drawingml/2006/chartDrawing">
    <cdr:from>
      <cdr:x>0.85787</cdr:x>
      <cdr:y>0.10811</cdr:y>
    </cdr:from>
    <cdr:to>
      <cdr:x>0.93102</cdr:x>
      <cdr:y>0.1572</cdr:y>
    </cdr:to>
    <cdr:sp macro="" textlink="">
      <cdr:nvSpPr>
        <cdr:cNvPr id="11" name="Прямоугольник 10"/>
        <cdr:cNvSpPr/>
      </cdr:nvSpPr>
      <cdr:spPr>
        <a:xfrm xmlns:a="http://schemas.openxmlformats.org/drawingml/2006/main">
          <a:off x="7128792" y="576064"/>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86,6 %</a:t>
          </a:r>
          <a:endParaRPr lang="ru-RU" sz="11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0.55017</cdr:x>
      <cdr:y>0.10959</cdr:y>
    </cdr:from>
    <cdr:to>
      <cdr:x>0.61908</cdr:x>
      <cdr:y>0.16464</cdr:y>
    </cdr:to>
    <cdr:sp macro="" textlink="">
      <cdr:nvSpPr>
        <cdr:cNvPr id="2" name="Прямоугольник 1"/>
        <cdr:cNvSpPr/>
      </cdr:nvSpPr>
      <cdr:spPr>
        <a:xfrm xmlns:a="http://schemas.openxmlformats.org/drawingml/2006/main">
          <a:off x="4571857" y="576064"/>
          <a:ext cx="572593" cy="28935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0.51126</cdr:x>
      <cdr:y>0.5</cdr:y>
    </cdr:from>
    <cdr:to>
      <cdr:x>0.58441</cdr:x>
      <cdr:y>0.5491</cdr:y>
    </cdr:to>
    <cdr:sp macro="" textlink="">
      <cdr:nvSpPr>
        <cdr:cNvPr id="6" name="Прямоугольник 5"/>
        <cdr:cNvSpPr/>
      </cdr:nvSpPr>
      <cdr:spPr>
        <a:xfrm xmlns:a="http://schemas.openxmlformats.org/drawingml/2006/main">
          <a:off x="4248472" y="2664296"/>
          <a:ext cx="607867" cy="261634"/>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91,8 %</a:t>
          </a:r>
          <a:endParaRPr lang="ru-RU" sz="1100" b="1" dirty="0"/>
        </a:p>
      </cdr:txBody>
    </cdr:sp>
  </cdr:relSizeAnchor>
  <cdr:relSizeAnchor xmlns:cdr="http://schemas.openxmlformats.org/drawingml/2006/chartDrawing">
    <cdr:from>
      <cdr:x>0.4985</cdr:x>
      <cdr:y>0.67568</cdr:y>
    </cdr:from>
    <cdr:to>
      <cdr:x>0.57165</cdr:x>
      <cdr:y>0.72477</cdr:y>
    </cdr:to>
    <cdr:sp macro="" textlink="">
      <cdr:nvSpPr>
        <cdr:cNvPr id="7" name="Прямоугольник 6"/>
        <cdr:cNvSpPr/>
      </cdr:nvSpPr>
      <cdr:spPr>
        <a:xfrm xmlns:a="http://schemas.openxmlformats.org/drawingml/2006/main">
          <a:off x="4142438" y="3600400"/>
          <a:ext cx="607866" cy="26158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79,2 %</a:t>
          </a:r>
          <a:endParaRPr lang="ru-RU" sz="1100" b="1" dirty="0"/>
        </a:p>
      </cdr:txBody>
    </cdr:sp>
  </cdr:relSizeAnchor>
  <cdr:relSizeAnchor xmlns:cdr="http://schemas.openxmlformats.org/drawingml/2006/chartDrawing">
    <cdr:from>
      <cdr:x>0.49799</cdr:x>
      <cdr:y>0.85135</cdr:y>
    </cdr:from>
    <cdr:to>
      <cdr:x>0.57114</cdr:x>
      <cdr:y>0.90044</cdr:y>
    </cdr:to>
    <cdr:sp macro="" textlink="">
      <cdr:nvSpPr>
        <cdr:cNvPr id="9" name="Прямоугольник 8"/>
        <cdr:cNvSpPr/>
      </cdr:nvSpPr>
      <cdr:spPr>
        <a:xfrm xmlns:a="http://schemas.openxmlformats.org/drawingml/2006/main">
          <a:off x="4138246" y="4536504"/>
          <a:ext cx="607866" cy="26158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72,2 %</a:t>
          </a:r>
          <a:endParaRPr lang="ru-RU" sz="1100" b="1" dirty="0"/>
        </a:p>
      </cdr:txBody>
    </cdr:sp>
  </cdr:relSizeAnchor>
  <cdr:relSizeAnchor xmlns:cdr="http://schemas.openxmlformats.org/drawingml/2006/chartDrawing">
    <cdr:from>
      <cdr:x>0.62391</cdr:x>
      <cdr:y>0.31081</cdr:y>
    </cdr:from>
    <cdr:to>
      <cdr:x>0.69706</cdr:x>
      <cdr:y>0.35991</cdr:y>
    </cdr:to>
    <cdr:sp macro="" textlink="">
      <cdr:nvSpPr>
        <cdr:cNvPr id="10" name="Прямоугольник 9"/>
        <cdr:cNvSpPr/>
      </cdr:nvSpPr>
      <cdr:spPr>
        <a:xfrm xmlns:a="http://schemas.openxmlformats.org/drawingml/2006/main">
          <a:off x="5184576" y="1656184"/>
          <a:ext cx="607866" cy="261634"/>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92,9 %</a:t>
          </a:r>
          <a:endParaRPr lang="ru-RU" sz="1100" b="1" dirty="0"/>
        </a:p>
      </cdr:txBody>
    </cdr:sp>
  </cdr:relSizeAnchor>
  <cdr:relSizeAnchor xmlns:cdr="http://schemas.openxmlformats.org/drawingml/2006/chartDrawing">
    <cdr:from>
      <cdr:x>0.89253</cdr:x>
      <cdr:y>0.13514</cdr:y>
    </cdr:from>
    <cdr:to>
      <cdr:x>0.96568</cdr:x>
      <cdr:y>0.18423</cdr:y>
    </cdr:to>
    <cdr:sp macro="" textlink="">
      <cdr:nvSpPr>
        <cdr:cNvPr id="11" name="Прямоугольник 10"/>
        <cdr:cNvSpPr/>
      </cdr:nvSpPr>
      <cdr:spPr>
        <a:xfrm xmlns:a="http://schemas.openxmlformats.org/drawingml/2006/main">
          <a:off x="7416824" y="720080"/>
          <a:ext cx="607867" cy="261581"/>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86,6 %</a:t>
          </a:r>
          <a:endParaRPr lang="ru-RU" sz="11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0.4766</cdr:x>
      <cdr:y>0.625</cdr:y>
    </cdr:from>
    <cdr:to>
      <cdr:x>0.54974</cdr:x>
      <cdr:y>0.6741</cdr:y>
    </cdr:to>
    <cdr:sp macro="" textlink="">
      <cdr:nvSpPr>
        <cdr:cNvPr id="7" name="Прямоугольник 6"/>
        <cdr:cNvSpPr/>
      </cdr:nvSpPr>
      <cdr:spPr>
        <a:xfrm xmlns:a="http://schemas.openxmlformats.org/drawingml/2006/main">
          <a:off x="3960440" y="3240360"/>
          <a:ext cx="607859" cy="25453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91,1 %</a:t>
          </a:r>
          <a:endParaRPr lang="ru-RU" sz="1100" b="1" dirty="0"/>
        </a:p>
      </cdr:txBody>
    </cdr:sp>
  </cdr:relSizeAnchor>
  <cdr:relSizeAnchor xmlns:cdr="http://schemas.openxmlformats.org/drawingml/2006/chartDrawing">
    <cdr:from>
      <cdr:x>0.58924</cdr:x>
      <cdr:y>0.84722</cdr:y>
    </cdr:from>
    <cdr:to>
      <cdr:x>0.66239</cdr:x>
      <cdr:y>0.89632</cdr:y>
    </cdr:to>
    <cdr:sp macro="" textlink="">
      <cdr:nvSpPr>
        <cdr:cNvPr id="9" name="Прямоугольник 8"/>
        <cdr:cNvSpPr/>
      </cdr:nvSpPr>
      <cdr:spPr>
        <a:xfrm xmlns:a="http://schemas.openxmlformats.org/drawingml/2006/main">
          <a:off x="4896544" y="4392488"/>
          <a:ext cx="607859" cy="25453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43,9 %</a:t>
          </a:r>
          <a:endParaRPr lang="ru-RU" sz="1100" b="1" dirty="0"/>
        </a:p>
      </cdr:txBody>
    </cdr:sp>
  </cdr:relSizeAnchor>
  <cdr:relSizeAnchor xmlns:cdr="http://schemas.openxmlformats.org/drawingml/2006/chartDrawing">
    <cdr:from>
      <cdr:x>0.37261</cdr:x>
      <cdr:y>0.38889</cdr:y>
    </cdr:from>
    <cdr:to>
      <cdr:x>0.44576</cdr:x>
      <cdr:y>0.43798</cdr:y>
    </cdr:to>
    <cdr:sp macro="" textlink="">
      <cdr:nvSpPr>
        <cdr:cNvPr id="10" name="Прямоугольник 9"/>
        <cdr:cNvSpPr/>
      </cdr:nvSpPr>
      <cdr:spPr>
        <a:xfrm xmlns:a="http://schemas.openxmlformats.org/drawingml/2006/main">
          <a:off x="3096344" y="2016224"/>
          <a:ext cx="607859" cy="25454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93,5 %</a:t>
          </a:r>
          <a:endParaRPr lang="ru-RU" sz="1100" b="1" dirty="0"/>
        </a:p>
      </cdr:txBody>
    </cdr:sp>
  </cdr:relSizeAnchor>
  <cdr:relSizeAnchor xmlns:cdr="http://schemas.openxmlformats.org/drawingml/2006/chartDrawing">
    <cdr:from>
      <cdr:x>0.35528</cdr:x>
      <cdr:y>0.16667</cdr:y>
    </cdr:from>
    <cdr:to>
      <cdr:x>0.42843</cdr:x>
      <cdr:y>0.21576</cdr:y>
    </cdr:to>
    <cdr:sp macro="" textlink="">
      <cdr:nvSpPr>
        <cdr:cNvPr id="11" name="Прямоугольник 10"/>
        <cdr:cNvSpPr/>
      </cdr:nvSpPr>
      <cdr:spPr>
        <a:xfrm xmlns:a="http://schemas.openxmlformats.org/drawingml/2006/main">
          <a:off x="2952328" y="864096"/>
          <a:ext cx="607859" cy="25453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54,8 %</a:t>
          </a:r>
          <a:endParaRPr lang="ru-RU" sz="11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0.88136</cdr:x>
      <cdr:y>0.67568</cdr:y>
    </cdr:from>
    <cdr:to>
      <cdr:x>0.96299</cdr:x>
      <cdr:y>0.72477</cdr:y>
    </cdr:to>
    <cdr:sp macro="" textlink="">
      <cdr:nvSpPr>
        <cdr:cNvPr id="2" name="Прямоугольник 1"/>
        <cdr:cNvSpPr/>
      </cdr:nvSpPr>
      <cdr:spPr>
        <a:xfrm xmlns:a="http://schemas.openxmlformats.org/drawingml/2006/main">
          <a:off x="7323958" y="3600400"/>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110,6 %</a:t>
          </a:r>
          <a:endParaRPr lang="ru-RU" sz="1100" b="1" dirty="0"/>
        </a:p>
      </cdr:txBody>
    </cdr:sp>
  </cdr:relSizeAnchor>
  <cdr:relSizeAnchor xmlns:cdr="http://schemas.openxmlformats.org/drawingml/2006/chartDrawing">
    <cdr:from>
      <cdr:x>0.89253</cdr:x>
      <cdr:y>0.86486</cdr:y>
    </cdr:from>
    <cdr:to>
      <cdr:x>0.97417</cdr:x>
      <cdr:y>0.91396</cdr:y>
    </cdr:to>
    <cdr:sp macro="" textlink="">
      <cdr:nvSpPr>
        <cdr:cNvPr id="5" name="Прямоугольник 4"/>
        <cdr:cNvSpPr/>
      </cdr:nvSpPr>
      <cdr:spPr>
        <a:xfrm xmlns:a="http://schemas.openxmlformats.org/drawingml/2006/main">
          <a:off x="7416824" y="4608512"/>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100,2 %</a:t>
          </a:r>
          <a:endParaRPr lang="ru-RU" sz="11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0.9012</cdr:x>
      <cdr:y>0.77027</cdr:y>
    </cdr:from>
    <cdr:to>
      <cdr:x>0.98283</cdr:x>
      <cdr:y>0.81937</cdr:y>
    </cdr:to>
    <cdr:sp macro="" textlink="">
      <cdr:nvSpPr>
        <cdr:cNvPr id="5" name="Прямоугольник 4"/>
        <cdr:cNvSpPr/>
      </cdr:nvSpPr>
      <cdr:spPr>
        <a:xfrm xmlns:a="http://schemas.openxmlformats.org/drawingml/2006/main">
          <a:off x="7488832" y="4104456"/>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113,5 %</a:t>
          </a:r>
          <a:endParaRPr lang="ru-RU"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0.20968</cdr:x>
      <cdr:y>0.01316</cdr:y>
    </cdr:from>
    <cdr:to>
      <cdr:x>0.34815</cdr:x>
      <cdr:y>0.1575</cdr:y>
    </cdr:to>
    <cdr:sp macro="" textlink="">
      <cdr:nvSpPr>
        <cdr:cNvPr id="2" name="Прямоугольник 1"/>
        <cdr:cNvSpPr/>
      </cdr:nvSpPr>
      <cdr:spPr bwMode="auto">
        <a:xfrm xmlns:a="http://schemas.openxmlformats.org/drawingml/2006/main">
          <a:off x="1872207" y="72008"/>
          <a:ext cx="1236397" cy="7899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none" lIns="91440" tIns="137160" rIns="91440" bIns="45720" numCol="1" anchor="ctr" anchorCtr="0" compatLnSpc="1">
          <a:prstTxWarp prst="textNoShape">
            <a:avLst/>
          </a:prstTxWarp>
          <a:spAutoFit/>
        </a:bodyPr>
        <a:lstStyle xmlns:a="http://schemas.openxmlformats.org/drawingml/2006/main"/>
        <a:p xmlns:a="http://schemas.openxmlformats.org/drawingml/2006/main">
          <a:pPr algn="ctr"/>
          <a:r>
            <a:rPr lang="ru-RU" sz="1400" dirty="0" smtClean="0">
              <a:latin typeface="Franklin Gothic Medium" panose="020B0603020102020204" pitchFamily="34" charset="0"/>
            </a:rPr>
            <a:t>120,3 </a:t>
          </a:r>
        </a:p>
        <a:p xmlns:a="http://schemas.openxmlformats.org/drawingml/2006/main">
          <a:pPr algn="ctr"/>
          <a:r>
            <a:rPr lang="ru-RU" sz="1400" dirty="0" smtClean="0">
              <a:latin typeface="Franklin Gothic Medium" panose="020B0603020102020204" pitchFamily="34" charset="0"/>
            </a:rPr>
            <a:t>млрд. рублей</a:t>
          </a:r>
          <a:endParaRPr lang="ru-RU" sz="1400" dirty="0">
            <a:latin typeface="Franklin Gothic Medium" panose="020B0603020102020204" pitchFamily="34" charset="0"/>
          </a:endParaRPr>
        </a:p>
      </cdr:txBody>
    </cdr:sp>
  </cdr:relSizeAnchor>
  <cdr:relSizeAnchor xmlns:cdr="http://schemas.openxmlformats.org/drawingml/2006/chartDrawing">
    <cdr:from>
      <cdr:x>0.46774</cdr:x>
      <cdr:y>0.01316</cdr:y>
    </cdr:from>
    <cdr:to>
      <cdr:x>0.60622</cdr:x>
      <cdr:y>0.1575</cdr:y>
    </cdr:to>
    <cdr:sp macro="" textlink="">
      <cdr:nvSpPr>
        <cdr:cNvPr id="3" name="Прямоугольник 2"/>
        <cdr:cNvSpPr/>
      </cdr:nvSpPr>
      <cdr:spPr bwMode="auto">
        <a:xfrm xmlns:a="http://schemas.openxmlformats.org/drawingml/2006/main">
          <a:off x="4176463" y="72008"/>
          <a:ext cx="1236487" cy="7899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none" lIns="91440" tIns="137160" rIns="91440" bIns="45720" numCol="1" anchor="ctr"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dirty="0" smtClean="0">
              <a:latin typeface="Franklin Gothic Medium" panose="020B0603020102020204" pitchFamily="34" charset="0"/>
            </a:rPr>
            <a:t>129 </a:t>
          </a:r>
        </a:p>
        <a:p xmlns:a="http://schemas.openxmlformats.org/drawingml/2006/main">
          <a:pPr algn="ctr"/>
          <a:r>
            <a:rPr lang="ru-RU" sz="1400" dirty="0" smtClean="0">
              <a:latin typeface="Franklin Gothic Medium" panose="020B0603020102020204" pitchFamily="34" charset="0"/>
            </a:rPr>
            <a:t>млрд. рублей</a:t>
          </a:r>
          <a:endParaRPr lang="ru-RU" sz="1400" dirty="0">
            <a:latin typeface="Franklin Gothic Medium" panose="020B0603020102020204" pitchFamily="34" charset="0"/>
          </a:endParaRPr>
        </a:p>
      </cdr:txBody>
    </cdr:sp>
  </cdr:relSizeAnchor>
  <cdr:relSizeAnchor xmlns:cdr="http://schemas.openxmlformats.org/drawingml/2006/chartDrawing">
    <cdr:from>
      <cdr:x>0.73387</cdr:x>
      <cdr:y>0.01316</cdr:y>
    </cdr:from>
    <cdr:to>
      <cdr:x>0.87234</cdr:x>
      <cdr:y>0.1575</cdr:y>
    </cdr:to>
    <cdr:sp macro="" textlink="">
      <cdr:nvSpPr>
        <cdr:cNvPr id="4" name="Прямоугольник 3"/>
        <cdr:cNvSpPr/>
      </cdr:nvSpPr>
      <cdr:spPr bwMode="auto">
        <a:xfrm xmlns:a="http://schemas.openxmlformats.org/drawingml/2006/main">
          <a:off x="6552727" y="72008"/>
          <a:ext cx="1236397" cy="7899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none" lIns="91440" tIns="137160" rIns="91440" bIns="45720" numCol="1" anchor="ctr"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dirty="0" smtClean="0">
              <a:latin typeface="Franklin Gothic Medium" panose="020B0603020102020204" pitchFamily="34" charset="0"/>
            </a:rPr>
            <a:t>152 </a:t>
          </a:r>
        </a:p>
        <a:p xmlns:a="http://schemas.openxmlformats.org/drawingml/2006/main">
          <a:pPr algn="ctr"/>
          <a:r>
            <a:rPr lang="ru-RU" sz="1400" dirty="0" smtClean="0">
              <a:latin typeface="Franklin Gothic Medium" panose="020B0603020102020204" pitchFamily="34" charset="0"/>
            </a:rPr>
            <a:t>млрд. рублей</a:t>
          </a:r>
          <a:endParaRPr lang="ru-RU" sz="1400" dirty="0">
            <a:latin typeface="Franklin Gothic Medium" panose="020B06030201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0.04132</cdr:x>
      <cdr:y>0.02381</cdr:y>
    </cdr:from>
    <cdr:to>
      <cdr:x>0.93051</cdr:x>
      <cdr:y>0.13067</cdr:y>
    </cdr:to>
    <cdr:sp macro="" textlink="">
      <cdr:nvSpPr>
        <cdr:cNvPr id="2" name="TextBox 11"/>
        <cdr:cNvSpPr txBox="1"/>
      </cdr:nvSpPr>
      <cdr:spPr>
        <a:xfrm xmlns:a="http://schemas.openxmlformats.org/drawingml/2006/main">
          <a:off x="360020" y="144019"/>
          <a:ext cx="7747484" cy="646331"/>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spAutoFit/>
          <a:scene3d>
            <a:camera prst="orthographicFront"/>
            <a:lightRig rig="harsh" dir="t"/>
          </a:scene3d>
          <a:sp3d extrusionH="57150" prstMaterial="matte">
            <a:bevelT w="63500" h="12700" prst="angle"/>
            <a:contourClr>
              <a:schemeClr val="bg1">
                <a:lumMod val="65000"/>
              </a:schemeClr>
            </a:contourClr>
          </a:sp3d>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pPr algn="ctr"/>
          <a:endParaRPr lang="ru-RU" sz="1800" b="1" dirty="0" smtClean="0">
            <a:ln/>
            <a:solidFill>
              <a:schemeClr val="accent3">
                <a:lumMod val="75000"/>
              </a:schemeClr>
            </a:solidFill>
            <a:latin typeface="Times New Roman" panose="02020603050405020304" pitchFamily="18" charset="0"/>
            <a:cs typeface="Times New Roman" panose="02020603050405020304" pitchFamily="18" charset="0"/>
          </a:endParaRPr>
        </a:p>
        <a:p xmlns:a="http://schemas.openxmlformats.org/drawingml/2006/main">
          <a:pPr algn="ctr"/>
          <a:endParaRPr lang="ru-RU" sz="1800" b="1" dirty="0">
            <a:ln/>
            <a:solidFill>
              <a:schemeClr val="accent3">
                <a:lumMod val="75000"/>
              </a:schemeClr>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0.41691</cdr:x>
      <cdr:y>0.27926</cdr:y>
    </cdr:from>
    <cdr:to>
      <cdr:x>0.55935</cdr:x>
      <cdr:y>0.47639</cdr:y>
    </cdr:to>
    <cdr:sp macro="" textlink="">
      <cdr:nvSpPr>
        <cdr:cNvPr id="4" name="TextBox 3"/>
        <cdr:cNvSpPr txBox="1"/>
      </cdr:nvSpPr>
      <cdr:spPr>
        <a:xfrm xmlns:a="http://schemas.openxmlformats.org/drawingml/2006/main">
          <a:off x="2676525" y="129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0.3771</cdr:x>
      <cdr:y>0.18518</cdr:y>
    </cdr:from>
    <cdr:to>
      <cdr:x>0.46402</cdr:x>
      <cdr:y>0.24768</cdr:y>
    </cdr:to>
    <cdr:sp macro="" textlink="">
      <cdr:nvSpPr>
        <cdr:cNvPr id="5" name="TextBox 4"/>
        <cdr:cNvSpPr txBox="1"/>
      </cdr:nvSpPr>
      <cdr:spPr>
        <a:xfrm xmlns:a="http://schemas.openxmlformats.org/drawingml/2006/main">
          <a:off x="3123994" y="720079"/>
          <a:ext cx="720080" cy="2430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26 </a:t>
          </a:r>
          <a:r>
            <a:rPr lang="ru-RU" sz="1200" b="1" dirty="0" smtClean="0"/>
            <a:t>235,14</a:t>
          </a:r>
          <a:endParaRPr lang="ru-RU" sz="1200" b="1" dirty="0"/>
        </a:p>
        <a:p xmlns:a="http://schemas.openxmlformats.org/drawingml/2006/main">
          <a:endParaRPr lang="ru-RU" sz="1200" b="1" dirty="0"/>
        </a:p>
      </cdr:txBody>
    </cdr:sp>
  </cdr:relSizeAnchor>
  <cdr:relSizeAnchor xmlns:cdr="http://schemas.openxmlformats.org/drawingml/2006/chartDrawing">
    <cdr:from>
      <cdr:x>0.52487</cdr:x>
      <cdr:y>0.14815</cdr:y>
    </cdr:from>
    <cdr:to>
      <cdr:x>0.62048</cdr:x>
      <cdr:y>0.19948</cdr:y>
    </cdr:to>
    <cdr:sp macro="" textlink="">
      <cdr:nvSpPr>
        <cdr:cNvPr id="6" name="TextBox 5"/>
        <cdr:cNvSpPr txBox="1"/>
      </cdr:nvSpPr>
      <cdr:spPr>
        <a:xfrm xmlns:a="http://schemas.openxmlformats.org/drawingml/2006/main">
          <a:off x="4348130" y="576063"/>
          <a:ext cx="792088" cy="1995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28 </a:t>
          </a:r>
          <a:r>
            <a:rPr lang="ru-RU" sz="1200" b="1" dirty="0" smtClean="0"/>
            <a:t>740,27</a:t>
          </a:r>
          <a:endParaRPr lang="ru-RU" sz="1200" b="1" dirty="0"/>
        </a:p>
      </cdr:txBody>
    </cdr:sp>
  </cdr:relSizeAnchor>
  <cdr:relSizeAnchor xmlns:cdr="http://schemas.openxmlformats.org/drawingml/2006/chartDrawing">
    <cdr:from>
      <cdr:x>0.68133</cdr:x>
      <cdr:y>0.05556</cdr:y>
    </cdr:from>
    <cdr:to>
      <cdr:x>0.76825</cdr:x>
      <cdr:y>0.10895</cdr:y>
    </cdr:to>
    <cdr:sp macro="" textlink="">
      <cdr:nvSpPr>
        <cdr:cNvPr id="7" name="TextBox 6"/>
        <cdr:cNvSpPr txBox="1"/>
      </cdr:nvSpPr>
      <cdr:spPr>
        <a:xfrm xmlns:a="http://schemas.openxmlformats.org/drawingml/2006/main">
          <a:off x="5644274" y="216023"/>
          <a:ext cx="720080" cy="207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35 </a:t>
          </a:r>
          <a:r>
            <a:rPr lang="ru-RU" sz="1200" b="1" dirty="0" smtClean="0"/>
            <a:t>269,84</a:t>
          </a:r>
          <a:endParaRPr lang="ru-RU" sz="1200" b="1" dirty="0"/>
        </a:p>
      </cdr:txBody>
    </cdr:sp>
  </cdr:relSizeAnchor>
  <cdr:relSizeAnchor xmlns:cdr="http://schemas.openxmlformats.org/drawingml/2006/chartDrawing">
    <cdr:from>
      <cdr:x>0.82909</cdr:x>
      <cdr:y>0.06693</cdr:y>
    </cdr:from>
    <cdr:to>
      <cdr:x>0.91602</cdr:x>
      <cdr:y>0.11826</cdr:y>
    </cdr:to>
    <cdr:sp macro="" textlink="">
      <cdr:nvSpPr>
        <cdr:cNvPr id="8" name="TextBox 7"/>
        <cdr:cNvSpPr txBox="1"/>
      </cdr:nvSpPr>
      <cdr:spPr>
        <a:xfrm xmlns:a="http://schemas.openxmlformats.org/drawingml/2006/main">
          <a:off x="6868410" y="260242"/>
          <a:ext cx="720081" cy="1995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33 </a:t>
          </a:r>
          <a:r>
            <a:rPr lang="ru-RU" sz="1200" b="1" dirty="0" smtClean="0"/>
            <a:t>773,58</a:t>
          </a:r>
          <a:endParaRPr lang="ru-RU" sz="1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0.38125</cdr:x>
      <cdr:y>0.0338</cdr:y>
    </cdr:from>
    <cdr:to>
      <cdr:x>0.50125</cdr:x>
      <cdr:y>0.22465</cdr:y>
    </cdr:to>
    <cdr:sp macro="" textlink="">
      <cdr:nvSpPr>
        <cdr:cNvPr id="2" name="TextBox 1"/>
        <cdr:cNvSpPr txBox="1"/>
      </cdr:nvSpPr>
      <cdr:spPr>
        <a:xfrm xmlns:a="http://schemas.openxmlformats.org/drawingml/2006/main">
          <a:off x="2905125" y="16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0.29202</cdr:x>
      <cdr:y>0.21622</cdr:y>
    </cdr:from>
    <cdr:to>
      <cdr:x>0.40644</cdr:x>
      <cdr:y>0.28451</cdr:y>
    </cdr:to>
    <cdr:sp macro="" textlink="">
      <cdr:nvSpPr>
        <cdr:cNvPr id="4" name="TextBox 3"/>
        <cdr:cNvSpPr txBox="1"/>
      </cdr:nvSpPr>
      <cdr:spPr>
        <a:xfrm xmlns:a="http://schemas.openxmlformats.org/drawingml/2006/main">
          <a:off x="2422229" y="1152128"/>
          <a:ext cx="949075" cy="363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a:t>40 </a:t>
          </a:r>
          <a:r>
            <a:rPr lang="ru-RU" sz="1400" dirty="0" smtClean="0"/>
            <a:t>451,23</a:t>
          </a:r>
          <a:endParaRPr lang="ru-RU" sz="1400" dirty="0"/>
        </a:p>
      </cdr:txBody>
    </cdr:sp>
  </cdr:relSizeAnchor>
  <cdr:relSizeAnchor xmlns:cdr="http://schemas.openxmlformats.org/drawingml/2006/chartDrawing">
    <cdr:from>
      <cdr:x>0.50905</cdr:x>
      <cdr:y>0.12162</cdr:y>
    </cdr:from>
    <cdr:to>
      <cdr:x>0.62347</cdr:x>
      <cdr:y>0.17532</cdr:y>
    </cdr:to>
    <cdr:sp macro="" textlink="">
      <cdr:nvSpPr>
        <cdr:cNvPr id="5" name="TextBox 4"/>
        <cdr:cNvSpPr txBox="1"/>
      </cdr:nvSpPr>
      <cdr:spPr>
        <a:xfrm xmlns:a="http://schemas.openxmlformats.org/drawingml/2006/main">
          <a:off x="4222429" y="648072"/>
          <a:ext cx="949075" cy="2861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a:t>48 </a:t>
          </a:r>
          <a:r>
            <a:rPr lang="ru-RU" sz="1400" dirty="0" smtClean="0"/>
            <a:t>762,22</a:t>
          </a:r>
          <a:endParaRPr lang="ru-RU" sz="1400" dirty="0"/>
        </a:p>
      </cdr:txBody>
    </cdr:sp>
  </cdr:relSizeAnchor>
  <cdr:relSizeAnchor xmlns:cdr="http://schemas.openxmlformats.org/drawingml/2006/chartDrawing">
    <cdr:from>
      <cdr:x>0.74345</cdr:x>
      <cdr:y>0.05405</cdr:y>
    </cdr:from>
    <cdr:to>
      <cdr:x>0.85787</cdr:x>
      <cdr:y>0.1241</cdr:y>
    </cdr:to>
    <cdr:sp macro="" textlink="">
      <cdr:nvSpPr>
        <cdr:cNvPr id="6" name="TextBox 5"/>
        <cdr:cNvSpPr txBox="1"/>
      </cdr:nvSpPr>
      <cdr:spPr>
        <a:xfrm xmlns:a="http://schemas.openxmlformats.org/drawingml/2006/main">
          <a:off x="6166645" y="288032"/>
          <a:ext cx="949076" cy="3732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a:t>55 </a:t>
          </a:r>
          <a:r>
            <a:rPr lang="ru-RU" sz="1400" dirty="0" smtClean="0"/>
            <a:t>388,28</a:t>
          </a:r>
          <a:endParaRPr lang="ru-RU"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0.26724</cdr:x>
      <cdr:y>0.27916</cdr:y>
    </cdr:from>
    <cdr:to>
      <cdr:x>0.65995</cdr:x>
      <cdr:y>0.74961</cdr:y>
    </cdr:to>
    <cdr:sp macro="" textlink="">
      <cdr:nvSpPr>
        <cdr:cNvPr id="2" name="Овал 1"/>
        <cdr:cNvSpPr/>
      </cdr:nvSpPr>
      <cdr:spPr>
        <a:xfrm xmlns:a="http://schemas.openxmlformats.org/drawingml/2006/main">
          <a:off x="1110819" y="652876"/>
          <a:ext cx="1632381" cy="1100244"/>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a:softEdge rad="12700"/>
        </a:effectLst>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ct val="100000"/>
            </a:lnSpc>
          </a:pPr>
          <a:r>
            <a:rPr lang="ru-RU" sz="1100" dirty="0">
              <a:latin typeface="Times New Roman" pitchFamily="18" charset="0"/>
              <a:cs typeface="Times New Roman" pitchFamily="18" charset="0"/>
            </a:rPr>
            <a:t>Всего</a:t>
          </a:r>
        </a:p>
        <a:p xmlns:a="http://schemas.openxmlformats.org/drawingml/2006/main">
          <a:pPr algn="ctr">
            <a:lnSpc>
              <a:spcPct val="100000"/>
            </a:lnSpc>
          </a:pPr>
          <a:r>
            <a:rPr lang="ru-RU" sz="1100" b="1" i="1" dirty="0">
              <a:latin typeface="Times New Roman" pitchFamily="18" charset="0"/>
              <a:cs typeface="Times New Roman" pitchFamily="18" charset="0"/>
            </a:rPr>
            <a:t> 69 303 311,55</a:t>
          </a:r>
        </a:p>
        <a:p xmlns:a="http://schemas.openxmlformats.org/drawingml/2006/main">
          <a:pPr algn="ctr">
            <a:lnSpc>
              <a:spcPct val="100000"/>
            </a:lnSpc>
          </a:pPr>
          <a:r>
            <a:rPr lang="ru-RU" sz="1100" i="1" dirty="0">
              <a:latin typeface="Times New Roman" pitchFamily="18" charset="0"/>
              <a:cs typeface="Times New Roman" pitchFamily="18" charset="0"/>
            </a:rPr>
            <a:t>тыс. рублей</a:t>
          </a:r>
        </a:p>
      </cdr:txBody>
    </cdr:sp>
  </cdr:relSizeAnchor>
  <cdr:relSizeAnchor xmlns:cdr="http://schemas.openxmlformats.org/drawingml/2006/chartDrawing">
    <cdr:from>
      <cdr:x>0.06331</cdr:x>
      <cdr:y>0.77554</cdr:y>
    </cdr:from>
    <cdr:to>
      <cdr:x>0.28818</cdr:x>
      <cdr:y>0.953</cdr:y>
    </cdr:to>
    <cdr:sp macro="" textlink="">
      <cdr:nvSpPr>
        <cdr:cNvPr id="4" name="TextBox 3"/>
        <cdr:cNvSpPr txBox="1"/>
      </cdr:nvSpPr>
      <cdr:spPr>
        <a:xfrm xmlns:a="http://schemas.openxmlformats.org/drawingml/2006/main">
          <a:off x="385168" y="3234458"/>
          <a:ext cx="1368152" cy="740088"/>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ru-RU" sz="1100" dirty="0">
              <a:latin typeface="Times New Roman" panose="02020603050405020304" pitchFamily="18" charset="0"/>
              <a:cs typeface="Times New Roman" panose="02020603050405020304" pitchFamily="18" charset="0"/>
            </a:rPr>
            <a:t>Государственные</a:t>
          </a:r>
          <a:r>
            <a:rPr lang="ru-RU" sz="1100" baseline="0" dirty="0">
              <a:latin typeface="Times New Roman" panose="02020603050405020304" pitchFamily="18" charset="0"/>
              <a:cs typeface="Times New Roman" panose="02020603050405020304" pitchFamily="18" charset="0"/>
            </a:rPr>
            <a:t> внебюджетные </a:t>
          </a:r>
          <a:endParaRPr lang="ru-RU" sz="1100" baseline="0" dirty="0" smtClean="0">
            <a:latin typeface="Times New Roman" panose="02020603050405020304" pitchFamily="18" charset="0"/>
            <a:cs typeface="Times New Roman" panose="02020603050405020304" pitchFamily="18" charset="0"/>
          </a:endParaRPr>
        </a:p>
        <a:p xmlns:a="http://schemas.openxmlformats.org/drawingml/2006/main">
          <a:pPr algn="ctr"/>
          <a:r>
            <a:rPr lang="ru-RU" sz="1100" baseline="0" dirty="0" smtClean="0">
              <a:latin typeface="Times New Roman" panose="02020603050405020304" pitchFamily="18" charset="0"/>
              <a:cs typeface="Times New Roman" panose="02020603050405020304" pitchFamily="18" charset="0"/>
            </a:rPr>
            <a:t>фонды</a:t>
          </a:r>
          <a:br>
            <a:rPr lang="ru-RU" sz="1100" baseline="0" dirty="0" smtClean="0">
              <a:latin typeface="Times New Roman" panose="02020603050405020304" pitchFamily="18" charset="0"/>
              <a:cs typeface="Times New Roman" panose="02020603050405020304" pitchFamily="18" charset="0"/>
            </a:rPr>
          </a:br>
          <a:r>
            <a:rPr lang="ru-RU" sz="1100" baseline="0" dirty="0" smtClean="0">
              <a:latin typeface="Times New Roman" panose="02020603050405020304" pitchFamily="18" charset="0"/>
              <a:cs typeface="Times New Roman" panose="02020603050405020304" pitchFamily="18" charset="0"/>
            </a:rPr>
            <a:t>11,4</a:t>
          </a:r>
          <a:r>
            <a:rPr lang="ru-RU" sz="1100" baseline="0" dirty="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0.44194</cdr:y>
    </cdr:from>
    <cdr:to>
      <cdr:x>0.21595</cdr:x>
      <cdr:y>0.62524</cdr:y>
    </cdr:to>
    <cdr:sp macro="" textlink="">
      <cdr:nvSpPr>
        <cdr:cNvPr id="5" name="TextBox 4"/>
        <cdr:cNvSpPr txBox="1"/>
      </cdr:nvSpPr>
      <cdr:spPr>
        <a:xfrm xmlns:a="http://schemas.openxmlformats.org/drawingml/2006/main">
          <a:off x="0" y="2088232"/>
          <a:ext cx="1313892" cy="866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100" dirty="0">
              <a:latin typeface="Times New Roman" panose="02020603050405020304" pitchFamily="18" charset="0"/>
              <a:cs typeface="Times New Roman" panose="02020603050405020304" pitchFamily="18" charset="0"/>
            </a:rPr>
            <a:t>Иные источники</a:t>
          </a:r>
        </a:p>
        <a:p xmlns:a="http://schemas.openxmlformats.org/drawingml/2006/main">
          <a:pPr algn="ctr"/>
          <a:r>
            <a:rPr lang="ru-RU" sz="1100" dirty="0">
              <a:latin typeface="Times New Roman" panose="02020603050405020304" pitchFamily="18" charset="0"/>
              <a:cs typeface="Times New Roman" panose="02020603050405020304" pitchFamily="18" charset="0"/>
            </a:rPr>
            <a:t>2,1%</a:t>
          </a:r>
        </a:p>
      </cdr:txBody>
    </cdr:sp>
  </cdr:relSizeAnchor>
  <cdr:relSizeAnchor xmlns:cdr="http://schemas.openxmlformats.org/drawingml/2006/chartDrawing">
    <cdr:from>
      <cdr:x>0.74805</cdr:x>
      <cdr:y>0.16293</cdr:y>
    </cdr:from>
    <cdr:to>
      <cdr:x>1</cdr:x>
      <cdr:y>0.86762</cdr:y>
    </cdr:to>
    <cdr:sp macro="" textlink="">
      <cdr:nvSpPr>
        <cdr:cNvPr id="3" name="TextBox 2"/>
        <cdr:cNvSpPr txBox="1"/>
      </cdr:nvSpPr>
      <cdr:spPr>
        <a:xfrm xmlns:a="http://schemas.openxmlformats.org/drawingml/2006/main">
          <a:off x="3076575" y="381001"/>
          <a:ext cx="923925" cy="1647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0.70211</cdr:x>
      <cdr:y>0.30479</cdr:y>
    </cdr:from>
    <cdr:to>
      <cdr:x>1</cdr:x>
      <cdr:y>0.74308</cdr:y>
    </cdr:to>
    <cdr:sp macro="" textlink="">
      <cdr:nvSpPr>
        <cdr:cNvPr id="6" name="TextBox 5"/>
        <cdr:cNvSpPr txBox="1"/>
      </cdr:nvSpPr>
      <cdr:spPr>
        <a:xfrm xmlns:a="http://schemas.openxmlformats.org/drawingml/2006/main">
          <a:off x="4271755" y="1440160"/>
          <a:ext cx="1812413" cy="2071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ru-RU" sz="1100" b="0" i="0" baseline="0" dirty="0">
              <a:effectLst/>
              <a:latin typeface="Times New Roman" panose="02020603050405020304" pitchFamily="18" charset="0"/>
              <a:ea typeface="+mn-ea"/>
              <a:cs typeface="Times New Roman" panose="02020603050405020304" pitchFamily="18" charset="0"/>
            </a:rPr>
            <a:t>Республиканский бюджет </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ru-RU" sz="1100" b="0" i="0" baseline="0" dirty="0">
              <a:effectLst/>
              <a:latin typeface="Times New Roman" panose="02020603050405020304" pitchFamily="18" charset="0"/>
              <a:ea typeface="+mn-ea"/>
              <a:cs typeface="Times New Roman" panose="02020603050405020304" pitchFamily="18" charset="0"/>
            </a:rPr>
            <a:t>Республики Коми,</a:t>
          </a:r>
          <a:br>
            <a:rPr lang="ru-RU" sz="1100" b="0" i="0" baseline="0" dirty="0">
              <a:effectLst/>
              <a:latin typeface="Times New Roman" panose="02020603050405020304" pitchFamily="18" charset="0"/>
              <a:ea typeface="+mn-ea"/>
              <a:cs typeface="Times New Roman" panose="02020603050405020304" pitchFamily="18" charset="0"/>
            </a:rPr>
          </a:br>
          <a:r>
            <a:rPr lang="ru-RU" sz="1100" b="0" i="0" baseline="0" dirty="0">
              <a:effectLst/>
              <a:latin typeface="Times New Roman" panose="02020603050405020304" pitchFamily="18" charset="0"/>
              <a:ea typeface="+mn-ea"/>
              <a:cs typeface="Times New Roman" panose="02020603050405020304" pitchFamily="18" charset="0"/>
            </a:rPr>
            <a:t>86,5%</a:t>
          </a:r>
          <a:endParaRPr lang="ru-RU" sz="1100" dirty="0">
            <a:effectLst/>
            <a:latin typeface="Times New Roman" panose="02020603050405020304" pitchFamily="18" charset="0"/>
            <a:cs typeface="Times New Roman" panose="02020603050405020304" pitchFamily="18" charset="0"/>
          </a:endParaRPr>
        </a:p>
        <a:p xmlns:a="http://schemas.openxmlformats.org/drawingml/2006/main">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0.60377</cdr:x>
      <cdr:y>0.31081</cdr:y>
    </cdr:from>
    <cdr:to>
      <cdr:x>1</cdr:x>
      <cdr:y>0.50507</cdr:y>
    </cdr:to>
    <cdr:sp macro="" textlink="">
      <cdr:nvSpPr>
        <cdr:cNvPr id="3" name="Поле 2"/>
        <cdr:cNvSpPr txBox="1"/>
      </cdr:nvSpPr>
      <cdr:spPr>
        <a:xfrm xmlns:a="http://schemas.openxmlformats.org/drawingml/2006/main">
          <a:off x="2304256" y="1152128"/>
          <a:ext cx="151216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100" dirty="0">
              <a:latin typeface="Times New Roman" panose="02020603050405020304" pitchFamily="18" charset="0"/>
              <a:cs typeface="Times New Roman" panose="02020603050405020304" pitchFamily="18" charset="0"/>
            </a:rPr>
            <a:t>Федеральный </a:t>
          </a:r>
          <a:endParaRPr lang="ru-RU" sz="1100" dirty="0" smtClean="0">
            <a:latin typeface="Times New Roman" panose="02020603050405020304" pitchFamily="18" charset="0"/>
            <a:cs typeface="Times New Roman" panose="02020603050405020304" pitchFamily="18" charset="0"/>
          </a:endParaRPr>
        </a:p>
        <a:p xmlns:a="http://schemas.openxmlformats.org/drawingml/2006/main">
          <a:pPr algn="ctr"/>
          <a:r>
            <a:rPr lang="ru-RU" sz="1100" dirty="0" smtClean="0">
              <a:latin typeface="Times New Roman" panose="02020603050405020304" pitchFamily="18" charset="0"/>
              <a:cs typeface="Times New Roman" panose="02020603050405020304" pitchFamily="18" charset="0"/>
            </a:rPr>
            <a:t>бюджет</a:t>
          </a:r>
          <a:endParaRPr lang="ru-RU" sz="1100" dirty="0">
            <a:latin typeface="Times New Roman" panose="02020603050405020304" pitchFamily="18" charset="0"/>
            <a:cs typeface="Times New Roman" panose="02020603050405020304" pitchFamily="18" charset="0"/>
          </a:endParaRPr>
        </a:p>
        <a:p xmlns:a="http://schemas.openxmlformats.org/drawingml/2006/main">
          <a:pPr algn="ctr"/>
          <a:r>
            <a:rPr lang="ru-RU" sz="1100" dirty="0">
              <a:latin typeface="Times New Roman" panose="02020603050405020304" pitchFamily="18" charset="0"/>
              <a:cs typeface="Times New Roman" panose="02020603050405020304" pitchFamily="18" charset="0"/>
            </a:rPr>
            <a:t>7,3%</a:t>
          </a:r>
        </a:p>
        <a:p xmlns:a="http://schemas.openxmlformats.org/drawingml/2006/main">
          <a:endParaRPr lang="ru-RU"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0.91921</cdr:x>
      <cdr:y>0.47619</cdr:y>
    </cdr:from>
    <cdr:to>
      <cdr:x>1</cdr:x>
      <cdr:y>0.64919</cdr:y>
    </cdr:to>
    <cdr:sp macro="" textlink="">
      <cdr:nvSpPr>
        <cdr:cNvPr id="2" name="Прямоугольник 1"/>
        <cdr:cNvSpPr/>
      </cdr:nvSpPr>
      <cdr:spPr>
        <a:xfrm xmlns:a="http://schemas.openxmlformats.org/drawingml/2006/main">
          <a:off x="7638478" y="720080"/>
          <a:ext cx="671384" cy="2616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0.82321</cdr:x>
      <cdr:y>0.60811</cdr:y>
    </cdr:from>
    <cdr:to>
      <cdr:x>0.90485</cdr:x>
      <cdr:y>0.6572</cdr:y>
    </cdr:to>
    <cdr:sp macro="" textlink="">
      <cdr:nvSpPr>
        <cdr:cNvPr id="2" name="Прямоугольник 1"/>
        <cdr:cNvSpPr/>
      </cdr:nvSpPr>
      <cdr:spPr>
        <a:xfrm xmlns:a="http://schemas.openxmlformats.org/drawingml/2006/main">
          <a:off x="6840760" y="3240360"/>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111,1 %</a:t>
          </a:r>
          <a:endParaRPr lang="ru-RU" sz="1100" b="1" dirty="0"/>
        </a:p>
      </cdr:txBody>
    </cdr:sp>
  </cdr:relSizeAnchor>
  <cdr:relSizeAnchor xmlns:cdr="http://schemas.openxmlformats.org/drawingml/2006/chartDrawing">
    <cdr:from>
      <cdr:x>0.82321</cdr:x>
      <cdr:y>0.74324</cdr:y>
    </cdr:from>
    <cdr:to>
      <cdr:x>0.89212</cdr:x>
      <cdr:y>0.79234</cdr:y>
    </cdr:to>
    <cdr:sp macro="" textlink="">
      <cdr:nvSpPr>
        <cdr:cNvPr id="4" name="Прямоугольник 3"/>
        <cdr:cNvSpPr/>
      </cdr:nvSpPr>
      <cdr:spPr>
        <a:xfrm xmlns:a="http://schemas.openxmlformats.org/drawingml/2006/main">
          <a:off x="6840760" y="3960440"/>
          <a:ext cx="572593"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dr:relSizeAnchor xmlns:cdr="http://schemas.openxmlformats.org/drawingml/2006/chartDrawing">
    <cdr:from>
      <cdr:x>0.82321</cdr:x>
      <cdr:y>0.87838</cdr:y>
    </cdr:from>
    <cdr:to>
      <cdr:x>0.89212</cdr:x>
      <cdr:y>0.92747</cdr:y>
    </cdr:to>
    <cdr:sp macro="" textlink="">
      <cdr:nvSpPr>
        <cdr:cNvPr id="5" name="Прямоугольник 4"/>
        <cdr:cNvSpPr/>
      </cdr:nvSpPr>
      <cdr:spPr>
        <a:xfrm xmlns:a="http://schemas.openxmlformats.org/drawingml/2006/main">
          <a:off x="6840760" y="4680520"/>
          <a:ext cx="572593"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809" cy="498396"/>
          </a:xfrm>
          <a:prstGeom prst="rect">
            <a:avLst/>
          </a:prstGeom>
        </p:spPr>
        <p:txBody>
          <a:bodyPr vert="horz" lIns="90980" tIns="45491" rIns="90980" bIns="45491" rtlCol="0"/>
          <a:lstStyle>
            <a:lvl1pPr algn="l" fontAlgn="auto">
              <a:spcBef>
                <a:spcPts val="0"/>
              </a:spcBef>
              <a:spcAft>
                <a:spcPts val="0"/>
              </a:spcAft>
              <a:defRPr sz="1200">
                <a:solidFill>
                  <a:schemeClr val="tx1"/>
                </a:solidFill>
                <a:latin typeface="+mn-lt"/>
              </a:defRPr>
            </a:lvl1pPr>
          </a:lstStyle>
          <a:p>
            <a:pPr>
              <a:defRPr/>
            </a:pPr>
            <a:endParaRPr lang="ru-RU" dirty="0"/>
          </a:p>
        </p:txBody>
      </p:sp>
      <p:sp>
        <p:nvSpPr>
          <p:cNvPr id="3" name="Дата 2"/>
          <p:cNvSpPr>
            <a:spLocks noGrp="1"/>
          </p:cNvSpPr>
          <p:nvPr>
            <p:ph type="dt" idx="1"/>
          </p:nvPr>
        </p:nvSpPr>
        <p:spPr>
          <a:xfrm>
            <a:off x="3849692" y="0"/>
            <a:ext cx="2943233" cy="498396"/>
          </a:xfrm>
          <a:prstGeom prst="rect">
            <a:avLst/>
          </a:prstGeom>
        </p:spPr>
        <p:txBody>
          <a:bodyPr vert="horz" lIns="90980" tIns="45491" rIns="90980" bIns="45491" rtlCol="0"/>
          <a:lstStyle>
            <a:lvl1pPr algn="r" fontAlgn="auto">
              <a:spcBef>
                <a:spcPts val="0"/>
              </a:spcBef>
              <a:spcAft>
                <a:spcPts val="0"/>
              </a:spcAft>
              <a:defRPr sz="1200">
                <a:solidFill>
                  <a:schemeClr val="tx1"/>
                </a:solidFill>
                <a:latin typeface="+mn-lt"/>
              </a:defRPr>
            </a:lvl1pPr>
          </a:lstStyle>
          <a:p>
            <a:pPr>
              <a:defRPr/>
            </a:pPr>
            <a:fld id="{6D9EE933-5C3C-4359-8740-627AA97D7F8C}" type="datetimeFigureOut">
              <a:rPr lang="ru-RU"/>
              <a:pPr>
                <a:defRPr/>
              </a:pPr>
              <a:t>12.07.2016</a:t>
            </a:fld>
            <a:endParaRPr lang="ru-RU" dirty="0"/>
          </a:p>
        </p:txBody>
      </p:sp>
      <p:sp>
        <p:nvSpPr>
          <p:cNvPr id="4" name="Образ слайда 3"/>
          <p:cNvSpPr>
            <a:spLocks noGrp="1" noRot="1" noChangeAspect="1"/>
          </p:cNvSpPr>
          <p:nvPr>
            <p:ph type="sldImg" idx="2"/>
          </p:nvPr>
        </p:nvSpPr>
        <p:spPr>
          <a:xfrm>
            <a:off x="900113" y="746125"/>
            <a:ext cx="4995862" cy="3748088"/>
          </a:xfrm>
          <a:prstGeom prst="rect">
            <a:avLst/>
          </a:prstGeom>
          <a:noFill/>
          <a:ln w="12700">
            <a:solidFill>
              <a:prstClr val="black"/>
            </a:solidFill>
          </a:ln>
        </p:spPr>
        <p:txBody>
          <a:bodyPr vert="horz" lIns="90980" tIns="45491" rIns="90980" bIns="45491" rtlCol="0" anchor="ctr"/>
          <a:lstStyle/>
          <a:p>
            <a:pPr lvl="0"/>
            <a:endParaRPr lang="ru-RU" noProof="0" dirty="0"/>
          </a:p>
        </p:txBody>
      </p:sp>
      <p:sp>
        <p:nvSpPr>
          <p:cNvPr id="5" name="Заметки 4"/>
          <p:cNvSpPr>
            <a:spLocks noGrp="1"/>
          </p:cNvSpPr>
          <p:nvPr>
            <p:ph type="body" sz="quarter" idx="3"/>
          </p:nvPr>
        </p:nvSpPr>
        <p:spPr>
          <a:xfrm>
            <a:off x="681027" y="4741109"/>
            <a:ext cx="5434024" cy="4493497"/>
          </a:xfrm>
          <a:prstGeom prst="rect">
            <a:avLst/>
          </a:prstGeom>
        </p:spPr>
        <p:txBody>
          <a:bodyPr vert="horz" lIns="90980" tIns="45491" rIns="90980" bIns="45491"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82217"/>
            <a:ext cx="2944809" cy="498396"/>
          </a:xfrm>
          <a:prstGeom prst="rect">
            <a:avLst/>
          </a:prstGeom>
        </p:spPr>
        <p:txBody>
          <a:bodyPr vert="horz" lIns="90980" tIns="45491" rIns="90980" bIns="45491" rtlCol="0" anchor="b"/>
          <a:lstStyle>
            <a:lvl1pPr algn="l" fontAlgn="auto">
              <a:spcBef>
                <a:spcPts val="0"/>
              </a:spcBef>
              <a:spcAft>
                <a:spcPts val="0"/>
              </a:spcAft>
              <a:defRPr sz="1200">
                <a:solidFill>
                  <a:schemeClr val="tx1"/>
                </a:solidFill>
                <a:latin typeface="+mn-lt"/>
              </a:defRPr>
            </a:lvl1pPr>
          </a:lstStyle>
          <a:p>
            <a:pPr>
              <a:defRPr/>
            </a:pPr>
            <a:endParaRPr lang="ru-RU" dirty="0"/>
          </a:p>
        </p:txBody>
      </p:sp>
      <p:sp>
        <p:nvSpPr>
          <p:cNvPr id="7" name="Номер слайда 6"/>
          <p:cNvSpPr>
            <a:spLocks noGrp="1"/>
          </p:cNvSpPr>
          <p:nvPr>
            <p:ph type="sldNum" sz="quarter" idx="5"/>
          </p:nvPr>
        </p:nvSpPr>
        <p:spPr>
          <a:xfrm>
            <a:off x="3849692" y="9482217"/>
            <a:ext cx="2943233" cy="498396"/>
          </a:xfrm>
          <a:prstGeom prst="rect">
            <a:avLst/>
          </a:prstGeom>
        </p:spPr>
        <p:txBody>
          <a:bodyPr vert="horz" lIns="90980" tIns="45491" rIns="90980" bIns="45491" rtlCol="0" anchor="b"/>
          <a:lstStyle>
            <a:lvl1pPr algn="r" fontAlgn="auto">
              <a:spcBef>
                <a:spcPts val="0"/>
              </a:spcBef>
              <a:spcAft>
                <a:spcPts val="0"/>
              </a:spcAft>
              <a:defRPr sz="1200">
                <a:solidFill>
                  <a:schemeClr val="tx1"/>
                </a:solidFill>
                <a:latin typeface="+mn-lt"/>
              </a:defRPr>
            </a:lvl1pPr>
          </a:lstStyle>
          <a:p>
            <a:pPr>
              <a:defRPr/>
            </a:pPr>
            <a:fld id="{5B30DBE9-C682-4A14-9C26-DFDDD3BAE89E}" type="slidenum">
              <a:rPr lang="ru-RU"/>
              <a:pPr>
                <a:defRPr/>
              </a:pPr>
              <a:t>‹#›</a:t>
            </a:fld>
            <a:endParaRPr lang="ru-RU" dirty="0"/>
          </a:p>
        </p:txBody>
      </p:sp>
    </p:spTree>
    <p:extLst>
      <p:ext uri="{BB962C8B-B14F-4D97-AF65-F5344CB8AC3E}">
        <p14:creationId xmlns:p14="http://schemas.microsoft.com/office/powerpoint/2010/main" val="3734219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9FB6F36-9843-423C-88E7-974941E391A0}" type="datetime1">
              <a:rPr lang="ru-RU" smtClean="0"/>
              <a:t>12.07.2016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8A57F9F0-2B01-4EED-876D-6400D54FDBB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29C4538-7F0E-4A1B-A1F7-F71D4A1EA000}" type="datetime1">
              <a:rPr lang="ru-RU" smtClean="0"/>
              <a:t>12.07.2016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598CC14-255E-4446-BCC7-48B4CC7FEEF9}"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1479873-5113-4144-B921-169E3F8E00E5}" type="datetime1">
              <a:rPr lang="ru-RU" smtClean="0"/>
              <a:t>12.07.2016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484BA85-88F4-4F86-A9F4-B594BAC81C6E}"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DE2DC5E6-4651-459C-9958-2EC068BEF99E}" type="datetime1">
              <a:rPr lang="ru-RU" smtClean="0"/>
              <a:t>12.07.2016</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dirty="0"/>
          </a:p>
        </p:txBody>
      </p:sp>
      <p:sp>
        <p:nvSpPr>
          <p:cNvPr id="8" name="Номер слайда 5"/>
          <p:cNvSpPr>
            <a:spLocks noGrp="1"/>
          </p:cNvSpPr>
          <p:nvPr>
            <p:ph type="sldNum" sz="quarter" idx="12"/>
          </p:nvPr>
        </p:nvSpPr>
        <p:spPr/>
        <p:txBody>
          <a:bodyPr/>
          <a:lstStyle>
            <a:lvl1pPr>
              <a:defRPr/>
            </a:lvl1pPr>
          </a:lstStyle>
          <a:p>
            <a:pPr>
              <a:defRPr/>
            </a:pPr>
            <a:fld id="{D13ACB2E-D6D5-47AD-B9F6-17CBD8B12ACA}"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3D4D9835-CAB0-4C0B-AC04-DBB944AC449B}" type="datetime1">
              <a:rPr lang="ru-RU" smtClean="0"/>
              <a:t>12.07.2016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2B1F34DF-7A73-4592-8F00-13A55A4C8C09}"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28700"/>
            <a:ext cx="8229600" cy="1143000"/>
          </a:xfrm>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462CB81-AE13-4200-90BB-2246CEE12C42}" type="datetime1">
              <a:rPr lang="ru-RU" smtClean="0"/>
              <a:t>12.07.2016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lvl1pPr>
          </a:lstStyle>
          <a:p>
            <a:pPr>
              <a:defRPr/>
            </a:pPr>
            <a:fld id="{62894D32-959A-4F60-A743-F59C7BCBB245}" type="slidenum">
              <a:rPr lang="ru-RU"/>
              <a:pPr>
                <a:defRPr/>
              </a:pPr>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6844796-5C30-4485-9306-38582FCF5F8A}" type="datetime1">
              <a:rPr lang="ru-RU" smtClean="0"/>
              <a:t>12.07.2016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2CA84C12-3148-4EEC-9159-B2C4E7FAFB78}"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5C0ECD5-35DC-4472-88BE-37E2934E19E3}" type="datetime1">
              <a:rPr lang="ru-RU" smtClean="0"/>
              <a:t>12.07.2016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77E992E-FD90-4EDF-9BF5-2C6D0370F0A1}"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4E2874E-ABA6-4B26-9CAC-0C3697D894B9}" type="datetime1">
              <a:rPr lang="ru-RU" smtClean="0"/>
              <a:t>12.07.2016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F4947B7C-EAF3-44C7-AD3A-6A29B737BAC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6D2CDD-F1E6-4032-9642-4B93D4F8B9DB}" type="datetime1">
              <a:rPr lang="ru-RU" smtClean="0"/>
              <a:t>12.07.2016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74E8434E-FA9C-417E-8C3C-282B73AA39E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7A2D99C-ACCA-45C6-A678-D3A8B8DBEF2F}" type="datetime1">
              <a:rPr lang="ru-RU" smtClean="0"/>
              <a:t>12.07.2016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72851126-1FEE-4A37-9204-4B108FE19BCE}"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29405D-310E-4D4B-8084-0BE8264CF0F3}" type="datetime1">
              <a:rPr lang="ru-RU" smtClean="0"/>
              <a:t>12.07.2016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FC4D16DA-D793-4A87-9C5E-BEDFD01F877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F46896B-E34E-4053-BBD0-B1BA44B7A736}" type="datetime1">
              <a:rPr lang="ru-RU" smtClean="0"/>
              <a:t>12.07.2016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8DC21F1A-19C1-4EBF-9944-98AC38B3A4B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dirty="0"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6553200" y="63627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7CD656-32ED-473B-90DB-AB4EEC64615F}" type="datetime1">
              <a:rPr lang="ru-RU" smtClean="0"/>
              <a:t>12.07.2016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dirty="0"/>
          </a:p>
        </p:txBody>
      </p:sp>
      <p:sp>
        <p:nvSpPr>
          <p:cNvPr id="6" name="Номер слайда 5"/>
          <p:cNvSpPr>
            <a:spLocks noGrp="1"/>
          </p:cNvSpPr>
          <p:nvPr>
            <p:ph type="sldNum" sz="quarter" idx="4"/>
          </p:nvPr>
        </p:nvSpPr>
        <p:spPr>
          <a:xfrm>
            <a:off x="0" y="6492875"/>
            <a:ext cx="395536" cy="36512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lstStyle>
            <a:lvl1pPr algn="l" fontAlgn="auto">
              <a:spcBef>
                <a:spcPts val="0"/>
              </a:spcBef>
              <a:spcAft>
                <a:spcPts val="0"/>
              </a:spcAft>
              <a:defRPr sz="1200">
                <a:solidFill>
                  <a:srgbClr val="FFC000"/>
                </a:solidFill>
                <a:latin typeface="+mn-lt"/>
              </a:defRPr>
            </a:lvl1pPr>
          </a:lstStyle>
          <a:p>
            <a:pPr>
              <a:defRPr/>
            </a:pPr>
            <a:fld id="{720FBF9A-A7D9-4214-80CC-3B4CCFE32CAC}" type="slidenum">
              <a:rPr lang="ru-RU" smtClean="0"/>
              <a:pPr>
                <a:defRPr/>
              </a:pPr>
              <a:t>‹#›</a:t>
            </a:fld>
            <a:endParaRPr lang="ru-RU" dirty="0"/>
          </a:p>
        </p:txBody>
      </p:sp>
      <p:sp>
        <p:nvSpPr>
          <p:cNvPr id="7" name="Прямоугольник 6"/>
          <p:cNvSpPr/>
          <p:nvPr userDrawn="1"/>
        </p:nvSpPr>
        <p:spPr bwMode="auto">
          <a:xfrm>
            <a:off x="-4316" y="-12700"/>
            <a:ext cx="9132441" cy="571500"/>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latin typeface="Arial" pitchFamily="34" charset="0"/>
                <a:cs typeface="Arial" pitchFamily="34" charset="0"/>
              </a:rPr>
              <a:t> </a:t>
            </a:r>
            <a:endParaRPr lang="ru-RU" dirty="0"/>
          </a:p>
          <a:p>
            <a:pPr algn="r" fontAlgn="auto">
              <a:spcBef>
                <a:spcPts val="0"/>
              </a:spcBef>
              <a:spcAft>
                <a:spcPts val="0"/>
              </a:spcAft>
              <a:defRPr/>
            </a:pPr>
            <a:r>
              <a:rPr lang="ru-RU"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Министерство финансов Республики Коми</a:t>
            </a:r>
            <a:endParaRPr lang="ru-RU"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0" r="100000">
                        <a14:foregroundMark x1="47333" y1="30857" x2="47333" y2="30857"/>
                      </a14:backgroundRemoval>
                    </a14:imgEffect>
                  </a14:imgLayer>
                </a14:imgProps>
              </a:ext>
              <a:ext uri="{28A0092B-C50C-407E-A947-70E740481C1C}">
                <a14:useLocalDpi xmlns:a14="http://schemas.microsoft.com/office/drawing/2010/main" val="0"/>
              </a:ext>
            </a:extLst>
          </a:blip>
          <a:srcRect/>
          <a:stretch>
            <a:fillRect/>
          </a:stretch>
        </p:blipFill>
        <p:spPr bwMode="auto">
          <a:xfrm>
            <a:off x="-14285" y="-12699"/>
            <a:ext cx="769862" cy="7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chart" Target="../charts/chart85.xml"/></Relationships>
</file>

<file path=ppt/slides/_rels/slide102.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chart" Target="../charts/chart88.xml"/></Relationships>
</file>

<file path=ppt/slides/_rels/slide105.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chart" Target="../charts/chart91.xml"/></Relationships>
</file>

<file path=ppt/slides/_rels/slide108.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hyperlink" Target="https://vk.com/minfinrk?w=wall-49302856_108" TargetMode="External"/><Relationship Id="rId5" Type="http://schemas.openxmlformats.org/officeDocument/2006/relationships/hyperlink" Target="http://minfin.rkomi.ru/page/12495/32622/" TargetMode="External"/><Relationship Id="rId4" Type="http://schemas.openxmlformats.org/officeDocument/2006/relationships/image" Target="../media/image51.png"/></Relationships>
</file>

<file path=ppt/slides/_rels/slide114.xml.rels><?xml version="1.0" encoding="UTF-8" standalone="yes"?>
<Relationships xmlns="http://schemas.openxmlformats.org/package/2006/relationships"><Relationship Id="rId3" Type="http://schemas.openxmlformats.org/officeDocument/2006/relationships/hyperlink" Target="https://vk.com/minfinrk" TargetMode="External"/><Relationship Id="rId2" Type="http://schemas.openxmlformats.org/officeDocument/2006/relationships/hyperlink" Target="http://minfin.rkomi.ru/right/finopros/" TargetMode="External"/><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115.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chart" Target="../charts/chart34.xml"/></Relationships>
</file>

<file path=ppt/slides/_rels/slide4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chart" Target="../charts/chart51.xml"/></Relationships>
</file>

<file path=ppt/slides/_rels/slide6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7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7.xml"/><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7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7.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chart" Target="../charts/chart80.xml"/><Relationship Id="rId5" Type="http://schemas.openxmlformats.org/officeDocument/2006/relationships/chart" Target="../charts/chart79.xml"/><Relationship Id="rId4" Type="http://schemas.openxmlformats.org/officeDocument/2006/relationships/chart" Target="../charts/chart78.xml"/></Relationships>
</file>

<file path=ppt/slides/_rels/slide9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seflagi.ru/upload/symbolics/vect/flag/komi_fla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4" y="0"/>
            <a:ext cx="9154903" cy="68853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ocmirsite.com/upload/news/img/01_07_2015/14_Respublika_Komi_ger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372" y="2101389"/>
            <a:ext cx="3168352" cy="34158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449377"/>
            <a:ext cx="9144000" cy="1323439"/>
          </a:xfrm>
          <a:prstGeom prst="rect">
            <a:avLst/>
          </a:prstGeom>
        </p:spPr>
        <p:txBody>
          <a:bodyPr wrap="square">
            <a:spAutoFit/>
          </a:bodyPr>
          <a:lstStyle/>
          <a:p>
            <a:pPr lvl="0" algn="ctr"/>
            <a:r>
              <a:rPr lang="ru-RU" sz="3200" b="1" dirty="0">
                <a:solidFill>
                  <a:srgbClr val="00B050"/>
                </a:solidFill>
                <a:latin typeface="Times New Roman" pitchFamily="18" charset="0"/>
                <a:cs typeface="Times New Roman" pitchFamily="18" charset="0"/>
              </a:rPr>
              <a:t>«Бюджет для граждан»</a:t>
            </a:r>
          </a:p>
          <a:p>
            <a:pPr lvl="0" algn="ctr"/>
            <a:r>
              <a:rPr lang="ru-RU" sz="2400" b="1" dirty="0">
                <a:solidFill>
                  <a:srgbClr val="00B050"/>
                </a:solidFill>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по исполнению республиканского бюджета </a:t>
            </a:r>
          </a:p>
          <a:p>
            <a:pPr lvl="0" algn="ctr"/>
            <a:r>
              <a:rPr lang="ru-RU" sz="2400" b="1" dirty="0" smtClean="0">
                <a:solidFill>
                  <a:srgbClr val="00B050"/>
                </a:solidFill>
                <a:latin typeface="Times New Roman" pitchFamily="18" charset="0"/>
                <a:cs typeface="Times New Roman" pitchFamily="18" charset="0"/>
              </a:rPr>
              <a:t>Республики Коми за 2015 год*</a:t>
            </a:r>
            <a:endParaRPr lang="ru-RU" sz="2400" dirty="0">
              <a:solidFill>
                <a:srgbClr val="00B050"/>
              </a:solidFill>
            </a:endParaRPr>
          </a:p>
        </p:txBody>
      </p:sp>
      <p:sp>
        <p:nvSpPr>
          <p:cNvPr id="2" name="Прямоугольник 1"/>
          <p:cNvSpPr/>
          <p:nvPr/>
        </p:nvSpPr>
        <p:spPr>
          <a:xfrm>
            <a:off x="1452531" y="5877272"/>
            <a:ext cx="6228052" cy="738664"/>
          </a:xfrm>
          <a:prstGeom prst="rect">
            <a:avLst/>
          </a:prstGeom>
        </p:spPr>
        <p:txBody>
          <a:bodyPr wrap="none">
            <a:spAutoFit/>
          </a:bodyPr>
          <a:lstStyle/>
          <a:p>
            <a:pPr algn="ctr"/>
            <a:r>
              <a:rPr lang="ru-RU" sz="1400" b="1" dirty="0" smtClean="0">
                <a:solidFill>
                  <a:schemeClr val="tx1"/>
                </a:solidFill>
                <a:latin typeface="Times New Roman" pitchFamily="18" charset="0"/>
                <a:cs typeface="Times New Roman" pitchFamily="18" charset="0"/>
              </a:rPr>
              <a:t>*подготовлен Министерством финансов Республики Коми</a:t>
            </a: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на </a:t>
            </a:r>
            <a:r>
              <a:rPr lang="ru-RU" sz="1400" b="1" smtClean="0">
                <a:solidFill>
                  <a:schemeClr val="tx1"/>
                </a:solidFill>
                <a:latin typeface="Times New Roman" pitchFamily="18" charset="0"/>
                <a:cs typeface="Times New Roman" pitchFamily="18" charset="0"/>
              </a:rPr>
              <a:t>основе Закона </a:t>
            </a:r>
            <a:r>
              <a:rPr lang="ru-RU" sz="1400" b="1" dirty="0">
                <a:solidFill>
                  <a:schemeClr val="tx1"/>
                </a:solidFill>
                <a:latin typeface="Times New Roman" pitchFamily="18" charset="0"/>
                <a:cs typeface="Times New Roman" pitchFamily="18" charset="0"/>
              </a:rPr>
              <a:t>Республики </a:t>
            </a:r>
            <a:r>
              <a:rPr lang="ru-RU" sz="1400" b="1" smtClean="0">
                <a:solidFill>
                  <a:schemeClr val="tx1"/>
                </a:solidFill>
                <a:latin typeface="Times New Roman" pitchFamily="18" charset="0"/>
                <a:cs typeface="Times New Roman" pitchFamily="18" charset="0"/>
              </a:rPr>
              <a:t>Коми от 20.06.2016 № 50-РЗ «Об </a:t>
            </a:r>
            <a:r>
              <a:rPr lang="ru-RU" sz="1400" b="1" dirty="0">
                <a:solidFill>
                  <a:schemeClr val="tx1"/>
                </a:solidFill>
                <a:latin typeface="Times New Roman" pitchFamily="18" charset="0"/>
                <a:cs typeface="Times New Roman" pitchFamily="18" charset="0"/>
              </a:rPr>
              <a:t>исполнении </a:t>
            </a:r>
            <a:endParaRPr lang="ru-RU" sz="1400" b="1" dirty="0" smtClean="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республиканского </a:t>
            </a:r>
            <a:r>
              <a:rPr lang="ru-RU" sz="1400" b="1" dirty="0">
                <a:solidFill>
                  <a:schemeClr val="tx1"/>
                </a:solidFill>
                <a:latin typeface="Times New Roman" pitchFamily="18" charset="0"/>
                <a:cs typeface="Times New Roman" pitchFamily="18" charset="0"/>
              </a:rPr>
              <a:t>бюджета </a:t>
            </a:r>
            <a:r>
              <a:rPr lang="ru-RU" sz="1400" b="1" dirty="0" smtClean="0">
                <a:solidFill>
                  <a:schemeClr val="tx1"/>
                </a:solidFill>
                <a:latin typeface="Times New Roman" pitchFamily="18" charset="0"/>
                <a:cs typeface="Times New Roman" pitchFamily="18" charset="0"/>
              </a:rPr>
              <a:t>Республики </a:t>
            </a:r>
            <a:r>
              <a:rPr lang="ru-RU" sz="1400" b="1" dirty="0">
                <a:solidFill>
                  <a:schemeClr val="tx1"/>
                </a:solidFill>
                <a:latin typeface="Times New Roman" pitchFamily="18" charset="0"/>
                <a:cs typeface="Times New Roman" pitchFamily="18" charset="0"/>
              </a:rPr>
              <a:t>Коми за 2015 </a:t>
            </a:r>
            <a:r>
              <a:rPr lang="ru-RU" sz="1400" b="1" dirty="0" smtClean="0">
                <a:solidFill>
                  <a:schemeClr val="tx1"/>
                </a:solidFill>
                <a:latin typeface="Times New Roman" pitchFamily="18" charset="0"/>
                <a:cs typeface="Times New Roman" pitchFamily="18" charset="0"/>
              </a:rPr>
              <a:t>год»</a:t>
            </a:r>
            <a:endParaRPr lang="ru-RU" sz="1400" dirty="0">
              <a:solidFill>
                <a:schemeClr val="tx1"/>
              </a:solidFill>
            </a:endParaRPr>
          </a:p>
        </p:txBody>
      </p:sp>
    </p:spTree>
    <p:extLst>
      <p:ext uri="{BB962C8B-B14F-4D97-AF65-F5344CB8AC3E}">
        <p14:creationId xmlns:p14="http://schemas.microsoft.com/office/powerpoint/2010/main" val="198535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r>
              <a:rPr lang="ru-RU" dirty="0" smtClean="0"/>
              <a:t> </a:t>
            </a:r>
            <a:fld id="{72851126-1FEE-4A37-9204-4B108FE19BCE}" type="slidenum">
              <a:rPr lang="ru-RU" smtClean="0"/>
              <a:pPr>
                <a:defRPr/>
              </a:pPr>
              <a:t>10</a:t>
            </a:fld>
            <a:endParaRPr lang="ru-RU" dirty="0"/>
          </a:p>
        </p:txBody>
      </p:sp>
      <p:sp>
        <p:nvSpPr>
          <p:cNvPr id="9" name="TextBox 8"/>
          <p:cNvSpPr txBox="1"/>
          <p:nvPr/>
        </p:nvSpPr>
        <p:spPr>
          <a:xfrm>
            <a:off x="-11194" y="849486"/>
            <a:ext cx="9180511"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КРАТКАЯ ХАРАКТЕРИСТИКА МАКРОЭКОНОМИЧЕСКИХ ПОКАЗАТЕЛЕЙ </a:t>
            </a:r>
          </a:p>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c</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ведения </a:t>
            </a:r>
            <a:r>
              <a:rPr lang="ru-RU" b="1" dirty="0">
                <a:solidFill>
                  <a:schemeClr val="accent3">
                    <a:lumMod val="75000"/>
                  </a:schemeClr>
                </a:solidFill>
                <a:latin typeface="Times New Roman" panose="02020603050405020304" pitchFamily="18" charset="0"/>
                <a:cs typeface="Times New Roman" panose="02020603050405020304" pitchFamily="18" charset="0"/>
              </a:rPr>
              <a:t>о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прогнозируемых </a:t>
            </a:r>
            <a:r>
              <a:rPr lang="ru-RU" b="1" dirty="0">
                <a:solidFill>
                  <a:schemeClr val="accent3">
                    <a:lumMod val="75000"/>
                  </a:schemeClr>
                </a:solidFill>
                <a:latin typeface="Times New Roman" panose="02020603050405020304" pitchFamily="18" charset="0"/>
                <a:cs typeface="Times New Roman" panose="02020603050405020304" pitchFamily="18" charset="0"/>
              </a:rPr>
              <a:t>и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фактических </a:t>
            </a:r>
            <a:r>
              <a:rPr lang="ru-RU" b="1" dirty="0">
                <a:solidFill>
                  <a:schemeClr val="accent3">
                    <a:lumMod val="75000"/>
                  </a:schemeClr>
                </a:solidFill>
                <a:latin typeface="Times New Roman" panose="02020603050405020304" pitchFamily="18" charset="0"/>
                <a:cs typeface="Times New Roman" panose="02020603050405020304" pitchFamily="18" charset="0"/>
              </a:rPr>
              <a:t>значениях основных показателей </a:t>
            </a:r>
            <a:endParaRPr lang="en-US"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социально-экономического развития </a:t>
            </a:r>
            <a:r>
              <a:rPr lang="ru-RU" b="1" dirty="0">
                <a:solidFill>
                  <a:schemeClr val="accent3">
                    <a:lumMod val="75000"/>
                  </a:schemeClr>
                </a:solidFill>
                <a:latin typeface="Times New Roman" panose="02020603050405020304" pitchFamily="18" charset="0"/>
                <a:cs typeface="Times New Roman" panose="02020603050405020304" pitchFamily="18" charset="0"/>
              </a:rPr>
              <a:t>Республики Коми за 2015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год)</a:t>
            </a:r>
            <a:endParaRPr lang="ru-RU"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3488433733"/>
              </p:ext>
            </p:extLst>
          </p:nvPr>
        </p:nvGraphicFramePr>
        <p:xfrm>
          <a:off x="546613" y="3789040"/>
          <a:ext cx="8064896"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820161653"/>
              </p:ext>
            </p:extLst>
          </p:nvPr>
        </p:nvGraphicFramePr>
        <p:xfrm>
          <a:off x="539551" y="1916832"/>
          <a:ext cx="8064897" cy="1656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4323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100</a:t>
            </a:fld>
            <a:endParaRPr lang="ru-RU" dirty="0"/>
          </a:p>
        </p:txBody>
      </p:sp>
      <p:sp>
        <p:nvSpPr>
          <p:cNvPr id="4" name="TextBox 3"/>
          <p:cNvSpPr txBox="1"/>
          <p:nvPr/>
        </p:nvSpPr>
        <p:spPr>
          <a:xfrm>
            <a:off x="467544" y="1191518"/>
            <a:ext cx="8309862" cy="5632311"/>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2015 году проведено лесовосстановление на площади 37,0 тыс. га. Из них посажено лесных культур на площади 2,5 тыс. га. Процент лесных культур, созданных сеянцами с закрытой корневой системой (приживаются на 100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составил 82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2014 году – 50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2013 году – 28 </a:t>
            </a:r>
            <a:r>
              <a:rPr lang="ru-RU" sz="1200" dirty="0" smtClean="0">
                <a:solidFill>
                  <a:schemeClr val="tx1"/>
                </a:solidFill>
                <a:latin typeface="Times New Roman" panose="02020603050405020304" pitchFamily="18" charset="0"/>
                <a:cs typeface="Times New Roman" panose="02020603050405020304" pitchFamily="18" charset="0"/>
              </a:rPr>
              <a:t>%). </a:t>
            </a:r>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В 2015 году по результатам Всероссийского смотра-конкурса «Лучший лесной питомник» в номинации «Выращивание посадочного материала с закрытой корневой системой» питомник АО «Монди СЛПК», расположенный на территории лесного фонда Сысольского лесничества, занял почетное III место в России.  </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Республике Коми в мае 2015 года был проведен пятый ежегодный «Всероссийский день посадки леса», приуроченный к 70-летию Победы. В акции приняли участие почти 2 тысячи человек, высажено свыше 50 тысяч сеянцев и саженцев. В рамках мероприятий по республике было заложено 54 парка, а также 17 Аллей Памяти, на которых высажено 706 саженцев, из них 28 именных дерева, названных в честь ветеранов лесной отрасли, воевавших в Великой Отечественной войне. Республика Коми стала регионом-победителем в одной из номинаций «За точное соблюдение положения о проекте и самое активное и искреннее отношение к организации мероприятий спецпроекта «Лес Победы</a:t>
            </a:r>
            <a:r>
              <a:rPr lang="ru-RU" sz="1200" dirty="0" smtClean="0">
                <a:solidFill>
                  <a:schemeClr val="tx1"/>
                </a:solidFill>
                <a:latin typeface="Times New Roman" panose="02020603050405020304" pitchFamily="18" charset="0"/>
                <a:cs typeface="Times New Roman" panose="02020603050405020304" pitchFamily="18" charset="0"/>
              </a:rPr>
              <a:t>». </a:t>
            </a:r>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Продолжено развитие системы школьных лесничеств, в которые за неполные 4 года удалось привлечь 720 детей школьного возраста в целях получения ими основ лесного и экологического образования, освоения навыков работы в лесу.</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Улучшены </a:t>
            </a:r>
            <a:r>
              <a:rPr lang="ru-RU" sz="1200" dirty="0">
                <a:solidFill>
                  <a:schemeClr val="tx1"/>
                </a:solidFill>
                <a:latin typeface="Times New Roman" panose="02020603050405020304" pitchFamily="18" charset="0"/>
                <a:cs typeface="Times New Roman" panose="02020603050405020304" pitchFamily="18" charset="0"/>
              </a:rPr>
              <a:t>показатели охраны лесов от пожаров. Удельный вес лесных пожаров, ликвидированных в течение первых суток после обнаружения (по количеству случаев), в общем количестве лесных пожаров составил 81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2014 году – 86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Удельный вес лесных пожаров, обнаруженных на площади менее 5 га, в общем числе лесных пожаров оставил 93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2014 году – 91 </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В результате оказания государственных услуг:</a:t>
            </a:r>
          </a:p>
          <a:p>
            <a:pPr indent="457200" algn="just"/>
            <a:r>
              <a:rPr lang="ru-RU" sz="1200" dirty="0">
                <a:solidFill>
                  <a:schemeClr val="tx1"/>
                </a:solidFill>
                <a:latin typeface="Times New Roman" panose="02020603050405020304" pitchFamily="18" charset="0"/>
                <a:cs typeface="Times New Roman" panose="02020603050405020304" pitchFamily="18" charset="0"/>
              </a:rPr>
              <a:t>Заключено 10 договоров аренды участков лесного фонда для заготовки древесины с расчетной лесосекой 890,9 тыс. куб. м (в 2014 г. – 14 договоров), расторгнуто 14 договоров. Всего действует 169 договоров с общей расчетной лесосекой 11,4 млн. куб. м, что позволяет обеспечивать сырьем 74 предприятия лесного комплекса и сохранять численность занятых на производстве и переработке древесины.</a:t>
            </a:r>
          </a:p>
          <a:p>
            <a:pPr indent="457200" algn="just"/>
            <a:r>
              <a:rPr lang="ru-RU" sz="1200" dirty="0">
                <a:solidFill>
                  <a:schemeClr val="tx1"/>
                </a:solidFill>
                <a:latin typeface="Times New Roman" panose="02020603050405020304" pitchFamily="18" charset="0"/>
                <a:cs typeface="Times New Roman" panose="02020603050405020304" pitchFamily="18" charset="0"/>
              </a:rPr>
              <a:t>Заключено 228 договоров аренды участков лесного фонда для строительства линейных объектов, а также для геологического изучения недр на общей площади около 9 тыс. га. Всего действует 2 388 договоров на общей площади 54 560 га для 261 предприятия-арендатора. Это позволяет осуществлять реализацию инвестиционных программ предприятий нефтяной и газовой промышленности.</a:t>
            </a:r>
          </a:p>
          <a:p>
            <a:pPr indent="457200" algn="just"/>
            <a:r>
              <a:rPr lang="ru-RU" sz="1200" dirty="0">
                <a:solidFill>
                  <a:schemeClr val="tx1"/>
                </a:solidFill>
                <a:latin typeface="Times New Roman" panose="02020603050405020304" pitchFamily="18" charset="0"/>
                <a:cs typeface="Times New Roman" panose="02020603050405020304" pitchFamily="18" charset="0"/>
              </a:rPr>
              <a:t>Объем проданной древесины для собственных нужд граждан составил 367,5 тыс. куб. м (в том числе: деловая – 228 тыс. куб. м, дровяная – 133,9 тыс. куб. м) на общую сумму 14,4 млн. рублей (в 2014 году – 400,3 тыс. куб. м</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224799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http://programs.gov.ru/Portal/img/economy_14.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125" r="7500" b="52500"/>
          <a:stretch/>
        </p:blipFill>
        <p:spPr bwMode="auto">
          <a:xfrm>
            <a:off x="462109" y="692696"/>
            <a:ext cx="1437869" cy="116892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a:xfrm>
            <a:off x="0" y="6492875"/>
            <a:ext cx="462109" cy="365125"/>
          </a:xfrm>
        </p:spPr>
        <p:txBody>
          <a:bodyPr/>
          <a:lstStyle/>
          <a:p>
            <a:pPr>
              <a:defRPr/>
            </a:pPr>
            <a:fld id="{72851126-1FEE-4A37-9204-4B108FE19BCE}" type="slidenum">
              <a:rPr lang="ru-RU" smtClean="0"/>
              <a:pPr>
                <a:defRPr/>
              </a:pPr>
              <a:t>101</a:t>
            </a:fld>
            <a:endParaRPr lang="ru-RU" dirty="0"/>
          </a:p>
        </p:txBody>
      </p:sp>
      <p:sp>
        <p:nvSpPr>
          <p:cNvPr id="5" name="Прямоугольник 4"/>
          <p:cNvSpPr/>
          <p:nvPr/>
        </p:nvSpPr>
        <p:spPr>
          <a:xfrm>
            <a:off x="2083941" y="1539998"/>
            <a:ext cx="6664523" cy="376834"/>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03.12.2014 № 486.</a:t>
            </a: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16.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rgbClr val="000000"/>
                </a:solidFill>
                <a:latin typeface="Times New Roman" panose="02020603050405020304" pitchFamily="18" charset="0"/>
                <a:cs typeface="Times New Roman" panose="02020603050405020304" pitchFamily="18" charset="0"/>
              </a:rPr>
              <a:t>КАДРОВАЯ ПОЛИТИКА В СИСТЕМЕ ГОСУДАРСТВЕННОГО И МУНИЦИПАЛЬНОГО УПРАВЛЕНИЯ В РЕСПУБЛИКЕ КОМИ</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610021683"/>
              </p:ext>
            </p:extLst>
          </p:nvPr>
        </p:nvGraphicFramePr>
        <p:xfrm>
          <a:off x="329543" y="2891573"/>
          <a:ext cx="6840761" cy="136815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2924944"/>
            <a:ext cx="1900073" cy="129614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80,43 %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9289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sp>
        <p:nvSpPr>
          <p:cNvPr id="13" name="Прямоугольник 12"/>
          <p:cNvSpPr/>
          <p:nvPr/>
        </p:nvSpPr>
        <p:spPr>
          <a:xfrm>
            <a:off x="462110" y="1916832"/>
            <a:ext cx="8309862" cy="523220"/>
          </a:xfrm>
          <a:prstGeom prst="rect">
            <a:avLst/>
          </a:prstGeom>
        </p:spPr>
        <p:txBody>
          <a:bodyPr wrap="square">
            <a:spAutoFit/>
          </a:bodyPr>
          <a:lstStyle/>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создание системы формирования, развития и эффективного использования кадрового потенциала государственных органов Республики Коми и органов местного самоуправления в Республике Коми. </a:t>
            </a:r>
            <a:endParaRPr lang="ru-RU" sz="1400" dirty="0">
              <a:solidFill>
                <a:schemeClr val="tx1"/>
              </a:solidFill>
            </a:endParaRPr>
          </a:p>
        </p:txBody>
      </p:sp>
      <p:sp>
        <p:nvSpPr>
          <p:cNvPr id="14" name="Прямоугольник 13"/>
          <p:cNvSpPr/>
          <p:nvPr/>
        </p:nvSpPr>
        <p:spPr>
          <a:xfrm>
            <a:off x="462109" y="450912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Наиболее значимый показатель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5" name="Диаграмма 14"/>
          <p:cNvGraphicFramePr/>
          <p:nvPr>
            <p:extLst>
              <p:ext uri="{D42A27DB-BD31-4B8C-83A1-F6EECF244321}">
                <p14:modId xmlns:p14="http://schemas.microsoft.com/office/powerpoint/2010/main" val="1865309354"/>
              </p:ext>
            </p:extLst>
          </p:nvPr>
        </p:nvGraphicFramePr>
        <p:xfrm>
          <a:off x="466467" y="4941168"/>
          <a:ext cx="8309862" cy="1512168"/>
        </p:xfrm>
        <a:graphic>
          <a:graphicData uri="http://schemas.openxmlformats.org/drawingml/2006/chart">
            <c:chart xmlns:c="http://schemas.openxmlformats.org/drawingml/2006/chart" xmlns:r="http://schemas.openxmlformats.org/officeDocument/2006/relationships" r:id="rId4"/>
          </a:graphicData>
        </a:graphic>
      </p:graphicFrame>
      <p:sp>
        <p:nvSpPr>
          <p:cNvPr id="16" name="Прямоугольник 15"/>
          <p:cNvSpPr/>
          <p:nvPr/>
        </p:nvSpPr>
        <p:spPr>
          <a:xfrm>
            <a:off x="7204501" y="5759654"/>
            <a:ext cx="607859"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96,3 %</a:t>
            </a:r>
            <a:endParaRPr lang="ru-RU" sz="1100" b="1" dirty="0"/>
          </a:p>
        </p:txBody>
      </p:sp>
    </p:spTree>
    <p:extLst>
      <p:ext uri="{BB962C8B-B14F-4D97-AF65-F5344CB8AC3E}">
        <p14:creationId xmlns:p14="http://schemas.microsoft.com/office/powerpoint/2010/main" val="30373714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102</a:t>
            </a:fld>
            <a:endParaRPr lang="ru-RU" dirty="0"/>
          </a:p>
        </p:txBody>
      </p:sp>
      <p:graphicFrame>
        <p:nvGraphicFramePr>
          <p:cNvPr id="21" name="Диаграмма 20"/>
          <p:cNvGraphicFramePr/>
          <p:nvPr>
            <p:extLst>
              <p:ext uri="{D42A27DB-BD31-4B8C-83A1-F6EECF244321}">
                <p14:modId xmlns:p14="http://schemas.microsoft.com/office/powerpoint/2010/main" val="692078950"/>
              </p:ext>
            </p:extLst>
          </p:nvPr>
        </p:nvGraphicFramePr>
        <p:xfrm>
          <a:off x="467544" y="1412776"/>
          <a:ext cx="830986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5834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103</a:t>
            </a:fld>
            <a:endParaRPr lang="ru-RU" dirty="0"/>
          </a:p>
        </p:txBody>
      </p:sp>
      <p:sp>
        <p:nvSpPr>
          <p:cNvPr id="4" name="TextBox 3"/>
          <p:cNvSpPr txBox="1"/>
          <p:nvPr/>
        </p:nvSpPr>
        <p:spPr>
          <a:xfrm>
            <a:off x="467544" y="1191518"/>
            <a:ext cx="8309862" cy="5493812"/>
          </a:xfrm>
          <a:prstGeom prst="rect">
            <a:avLst/>
          </a:prstGeom>
          <a:noFill/>
        </p:spPr>
        <p:txBody>
          <a:bodyPr wrap="square" rtlCol="0">
            <a:spAutoFit/>
          </a:bodyPr>
          <a:lstStyle/>
          <a:p>
            <a:pPr indent="457200" algn="just"/>
            <a:r>
              <a:rPr lang="ru-RU" sz="1300" dirty="0">
                <a:solidFill>
                  <a:schemeClr val="tx1"/>
                </a:solidFill>
                <a:latin typeface="Times New Roman" panose="02020603050405020304" pitchFamily="18" charset="0"/>
                <a:cs typeface="Times New Roman" panose="02020603050405020304" pitchFamily="18" charset="0"/>
              </a:rPr>
              <a:t>В ходе реализации государственной программы в 2015 году формировалась основа для улучшения государственного управления, профессионального кадрового состава в системе государственного и муниципального управления.</a:t>
            </a:r>
          </a:p>
          <a:p>
            <a:pPr indent="457200" algn="just"/>
            <a:r>
              <a:rPr lang="ru-RU" sz="1300" dirty="0">
                <a:solidFill>
                  <a:schemeClr val="tx1"/>
                </a:solidFill>
                <a:latin typeface="Times New Roman" panose="02020603050405020304" pitchFamily="18" charset="0"/>
                <a:cs typeface="Times New Roman" panose="02020603050405020304" pitchFamily="18" charset="0"/>
              </a:rPr>
              <a:t>Одним из заметных результатов государственной программы за 2015 год является оптимизация системы органов исполнительной власти Республики Коми, в результате которой на треть сократилось их количество, устранены дублирующие функции.</a:t>
            </a:r>
          </a:p>
          <a:p>
            <a:pPr indent="457200" algn="just"/>
            <a:r>
              <a:rPr lang="ru-RU" sz="1300" dirty="0">
                <a:solidFill>
                  <a:schemeClr val="tx1"/>
                </a:solidFill>
                <a:latin typeface="Times New Roman" panose="02020603050405020304" pitchFamily="18" charset="0"/>
                <a:cs typeface="Times New Roman" panose="02020603050405020304" pitchFamily="18" charset="0"/>
              </a:rPr>
              <a:t>В целях создания эффективной системы кадровых резервов, обеспечивающих привлечение в систему государственного и муниципального управления высококвалифицированных и перспективных специалистов, впервые при формировании резерва управленческих кадров применен компетентностный подход, учитывающий перечень ключевых компетенций успешного управленца, применена новая структура резерва и </a:t>
            </a:r>
            <a:r>
              <a:rPr lang="ru-RU" sz="1300" dirty="0" smtClean="0">
                <a:solidFill>
                  <a:schemeClr val="tx1"/>
                </a:solidFill>
                <a:latin typeface="Times New Roman" panose="02020603050405020304" pitchFamily="18" charset="0"/>
                <a:cs typeface="Times New Roman" panose="02020603050405020304" pitchFamily="18" charset="0"/>
              </a:rPr>
              <a:t>ранжирование </a:t>
            </a:r>
            <a:r>
              <a:rPr lang="ru-RU" sz="1300" dirty="0">
                <a:solidFill>
                  <a:schemeClr val="tx1"/>
                </a:solidFill>
                <a:latin typeface="Times New Roman" panose="02020603050405020304" pitchFamily="18" charset="0"/>
                <a:cs typeface="Times New Roman" panose="02020603050405020304" pitchFamily="18" charset="0"/>
              </a:rPr>
              <a:t>резервистов. По результатам многоступенчатого конкурса в управленческий резерв включен 71 претендент (из более 300), из которых к высшему уровню готовности к замещению управленческой должности отнесены 11 человек, к базовому – 60 человек. По итогам конкурсов в трёх муниципальных образованиях в муниципальные резервы управленческих кадров включены 20 человек.</a:t>
            </a:r>
          </a:p>
          <a:p>
            <a:pPr indent="457200" algn="just"/>
            <a:r>
              <a:rPr lang="ru-RU" sz="1300" dirty="0">
                <a:solidFill>
                  <a:schemeClr val="tx1"/>
                </a:solidFill>
                <a:latin typeface="Times New Roman" panose="02020603050405020304" pitchFamily="18" charset="0"/>
                <a:cs typeface="Times New Roman" panose="02020603050405020304" pitchFamily="18" charset="0"/>
              </a:rPr>
              <a:t>Организовано обучение более 1,5 тыс. гражданских служащих, муниципальных служащих и работников муниципальных учреждений, лиц,  замещающих государственные должности Республики Коми и выборные муниципальные должности, а также лиц, включенных в резерв управленческих кадров Республики Коми и в муниципальные резервы управленческих кадров.</a:t>
            </a:r>
          </a:p>
          <a:p>
            <a:pPr indent="457200" algn="just"/>
            <a:r>
              <a:rPr lang="ru-RU" sz="1300" dirty="0">
                <a:solidFill>
                  <a:schemeClr val="tx1"/>
                </a:solidFill>
                <a:latin typeface="Times New Roman" panose="02020603050405020304" pitchFamily="18" charset="0"/>
                <a:cs typeface="Times New Roman" panose="02020603050405020304" pitchFamily="18" charset="0"/>
              </a:rPr>
              <a:t>Более 8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лиц из резерва управленческих кадров Республики Коми и муниципальных резервов управленческих кадров в Республике Коми назначены на управленческие должности. Более 24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лиц из кадрового резерва Республики Коми и кадровых резервов государственных органов Республики Коми были назначены на должности государственной гражданской службы Республики Коми, что на 4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больше чем в 2014 году.</a:t>
            </a:r>
          </a:p>
          <a:p>
            <a:pPr indent="457200" algn="just"/>
            <a:r>
              <a:rPr lang="ru-RU" sz="1300" dirty="0">
                <a:solidFill>
                  <a:schemeClr val="tx1"/>
                </a:solidFill>
                <a:latin typeface="Times New Roman" panose="02020603050405020304" pitchFamily="18" charset="0"/>
                <a:cs typeface="Times New Roman" panose="02020603050405020304" pitchFamily="18" charset="0"/>
              </a:rPr>
              <a:t>Продолжилось активное внедрение применения компетентностного подхода при проведении конкурсов, аттестаций, квалификационных экзаменов. В 2015 году компетентностный подход применяли 10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государственных органов Республики Коми (пять органов власти) и более 5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органов местного самоуправления.</a:t>
            </a:r>
          </a:p>
          <a:p>
            <a:pPr indent="457200" algn="just"/>
            <a:r>
              <a:rPr lang="ru-RU" sz="1300" dirty="0">
                <a:solidFill>
                  <a:schemeClr val="tx1"/>
                </a:solidFill>
                <a:latin typeface="Times New Roman" panose="02020603050405020304" pitchFamily="18" charset="0"/>
                <a:cs typeface="Times New Roman" panose="02020603050405020304" pitchFamily="18" charset="0"/>
              </a:rPr>
              <a:t>Реализация мероприятий Программы осуществлялась за счет средств республиканского бюджета Республики Коми</a:t>
            </a:r>
            <a:r>
              <a:rPr lang="ru-RU" sz="1300" dirty="0" smtClean="0">
                <a:solidFill>
                  <a:schemeClr val="tx1"/>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4395755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0" y="683542"/>
            <a:ext cx="1421972" cy="130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0" y="6492875"/>
            <a:ext cx="462110" cy="365125"/>
          </a:xfrm>
        </p:spPr>
        <p:txBody>
          <a:bodyPr/>
          <a:lstStyle/>
          <a:p>
            <a:pPr>
              <a:defRPr/>
            </a:pPr>
            <a:fld id="{72851126-1FEE-4A37-9204-4B108FE19BCE}" type="slidenum">
              <a:rPr lang="ru-RU" smtClean="0"/>
              <a:pPr>
                <a:defRPr/>
              </a:pPr>
              <a:t>104</a:t>
            </a:fld>
            <a:endParaRPr lang="ru-RU" dirty="0"/>
          </a:p>
        </p:txBody>
      </p:sp>
      <p:sp>
        <p:nvSpPr>
          <p:cNvPr id="5" name="Прямоугольник 4"/>
          <p:cNvSpPr/>
          <p:nvPr/>
        </p:nvSpPr>
        <p:spPr>
          <a:xfrm>
            <a:off x="2123726" y="1502494"/>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410.</a:t>
            </a:r>
          </a:p>
          <a:p>
            <a:pPr algn="ctr"/>
            <a:r>
              <a:rPr lang="ru-RU" sz="1400" dirty="0" smtClean="0">
                <a:solidFill>
                  <a:schemeClr val="tx1"/>
                </a:solidFill>
                <a:latin typeface="Times New Roman" panose="02020603050405020304" pitchFamily="18" charset="0"/>
              </a:rPr>
              <a:t>Цель – </a:t>
            </a:r>
            <a:r>
              <a:rPr lang="ru-RU" sz="1400" dirty="0">
                <a:solidFill>
                  <a:schemeClr val="tx1"/>
                </a:solidFill>
                <a:latin typeface="Times New Roman" panose="02020603050405020304" pitchFamily="18" charset="0"/>
                <a:cs typeface="Times New Roman" panose="02020603050405020304" pitchFamily="18" charset="0"/>
              </a:rPr>
              <a:t>повышение эффективности управления структурой и составом государственного имущества Республики Коми</a:t>
            </a: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17.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a:solidFill>
                  <a:srgbClr val="000000"/>
                </a:solidFill>
                <a:latin typeface="Times New Roman" panose="02020603050405020304" pitchFamily="18" charset="0"/>
                <a:cs typeface="Times New Roman" panose="02020603050405020304" pitchFamily="18" charset="0"/>
              </a:rPr>
              <a:t>УПРАВЛЕНИЕ ГОСУДАРСТВЕННЫМ ИМУЩЕСТВОМ РЕСПУБЛИКИ </a:t>
            </a:r>
            <a:r>
              <a:rPr lang="ru-RU" sz="1600" b="1" dirty="0" smtClean="0">
                <a:solidFill>
                  <a:srgbClr val="000000"/>
                </a:solidFill>
                <a:latin typeface="Times New Roman" panose="02020603050405020304" pitchFamily="18" charset="0"/>
                <a:cs typeface="Times New Roman" panose="02020603050405020304" pitchFamily="18" charset="0"/>
              </a:rPr>
              <a:t>КОМИ</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4035425853"/>
              </p:ext>
            </p:extLst>
          </p:nvPr>
        </p:nvGraphicFramePr>
        <p:xfrm>
          <a:off x="466469" y="5445224"/>
          <a:ext cx="6697819" cy="1224136"/>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517232"/>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76,5 %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4237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10" name="Диаграмма 9"/>
          <p:cNvGraphicFramePr/>
          <p:nvPr>
            <p:extLst>
              <p:ext uri="{D42A27DB-BD31-4B8C-83A1-F6EECF244321}">
                <p14:modId xmlns:p14="http://schemas.microsoft.com/office/powerpoint/2010/main" val="1956349046"/>
              </p:ext>
            </p:extLst>
          </p:nvPr>
        </p:nvGraphicFramePr>
        <p:xfrm>
          <a:off x="455622" y="2852936"/>
          <a:ext cx="8320707"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43927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105</a:t>
            </a:fld>
            <a:endParaRPr lang="ru-RU" dirty="0"/>
          </a:p>
        </p:txBody>
      </p:sp>
      <p:graphicFrame>
        <p:nvGraphicFramePr>
          <p:cNvPr id="21" name="Диаграмма 20"/>
          <p:cNvGraphicFramePr/>
          <p:nvPr>
            <p:extLst>
              <p:ext uri="{D42A27DB-BD31-4B8C-83A1-F6EECF244321}">
                <p14:modId xmlns:p14="http://schemas.microsoft.com/office/powerpoint/2010/main" val="14294427"/>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7" name="Прямоугольник 26"/>
          <p:cNvSpPr/>
          <p:nvPr/>
        </p:nvSpPr>
        <p:spPr>
          <a:xfrm>
            <a:off x="5868144" y="1999546"/>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109,3 %</a:t>
            </a:r>
            <a:endParaRPr lang="ru-RU" sz="1100" b="1" dirty="0"/>
          </a:p>
        </p:txBody>
      </p:sp>
      <p:sp>
        <p:nvSpPr>
          <p:cNvPr id="7" name="Прямоугольник 6"/>
          <p:cNvSpPr/>
          <p:nvPr/>
        </p:nvSpPr>
        <p:spPr>
          <a:xfrm>
            <a:off x="6660232" y="2964055"/>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103,3 %</a:t>
            </a:r>
            <a:endParaRPr lang="ru-RU" sz="1100" b="1" dirty="0"/>
          </a:p>
        </p:txBody>
      </p:sp>
      <p:sp>
        <p:nvSpPr>
          <p:cNvPr id="9" name="Прямоугольник 8"/>
          <p:cNvSpPr/>
          <p:nvPr/>
        </p:nvSpPr>
        <p:spPr>
          <a:xfrm>
            <a:off x="7452320" y="3933056"/>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122,5 %</a:t>
            </a:r>
            <a:endParaRPr lang="ru-RU" sz="1100" b="1" dirty="0"/>
          </a:p>
        </p:txBody>
      </p:sp>
    </p:spTree>
    <p:extLst>
      <p:ext uri="{BB962C8B-B14F-4D97-AF65-F5344CB8AC3E}">
        <p14:creationId xmlns:p14="http://schemas.microsoft.com/office/powerpoint/2010/main" val="27502399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106</a:t>
            </a:fld>
            <a:endParaRPr lang="ru-RU" dirty="0"/>
          </a:p>
        </p:txBody>
      </p:sp>
      <p:sp>
        <p:nvSpPr>
          <p:cNvPr id="4" name="TextBox 3"/>
          <p:cNvSpPr txBox="1"/>
          <p:nvPr/>
        </p:nvSpPr>
        <p:spPr>
          <a:xfrm>
            <a:off x="467544" y="1124744"/>
            <a:ext cx="8309862" cy="5776261"/>
          </a:xfrm>
          <a:prstGeom prst="rect">
            <a:avLst/>
          </a:prstGeom>
          <a:noFill/>
        </p:spPr>
        <p:txBody>
          <a:bodyPr wrap="square" rtlCol="0">
            <a:spAutoFit/>
          </a:bodyPr>
          <a:lstStyle/>
          <a:p>
            <a:pPr indent="457200" algn="just">
              <a:lnSpc>
                <a:spcPct val="11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доходы республиканского бюджета Республики Коми, полученные от использования имущества, находящегося в  государственной собственности Республики Коми, составили 40,07 млн. рублей, или 109,3 процента к плановому значению, в том числе: от сдачи в аренду имущества –  34,3 млн. рублей (103,9 процента к плану), от сдачи в аренду земельных участков – 3,1 млн. рублей при плане 2,8 млн. рублей (110,7 процента к плану).</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Доходы, полученные от реализации имущества, находящегося в государственной собственности Республики Коми, составили 12,92 млн. рублей.</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Удельный вес объектов недвижимости, по которым проведена техническая инвентаризация, по отношению к общему количеству объектов недвижимости, находящихся в реестре государственного имущества Республики Коми, составил 84,5 процента. По сравнению с 2014 годом показатель вырос на 4,6 п. п.</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В государственную собственность Республики Коми приобретено имущество на общую сумму 21,7 млн. рублей, в том числе имущество для укрепления  правопорядка и безопасности населения Республики Коми – на сумму 18,7 млн. рублей.</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Проведенными мероприятиями по государственной кадастровой оценке для создания единой системы стоимостных показателей в целях справедливого и эффективного налогообложения были охвачены:</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481 087 объектов капитального строительства, расположенных на территории Республики Коми; </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6 316 земельных участков промышленности, энергетики, транспорта, связи, радиовещания, телевидения, информатики, земли для обеспечения космической деятельности, земли обороны, безопасности и земли иного специального назначения;</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39 земельных участков особо охраняемых территорий и объектов;</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3 446 земельных участков лесного фонда.</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Данные о кадастровой стоимости по результатам переоценки направлены в Филиал ФГБУ «ФКП Росреестра» по Республике Коми и внесены в государственный кадастр недвижимости.</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Увеличен уставный капитал 1 акционерного общества на сумму 150 млн. рублей в целях реализации мероприятий по развитию региональных авиаперевозок.</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8177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19" y="683542"/>
            <a:ext cx="1391963" cy="130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0" y="6492875"/>
            <a:ext cx="462110" cy="365125"/>
          </a:xfrm>
        </p:spPr>
        <p:txBody>
          <a:bodyPr/>
          <a:lstStyle/>
          <a:p>
            <a:pPr>
              <a:defRPr/>
            </a:pPr>
            <a:fld id="{72851126-1FEE-4A37-9204-4B108FE19BCE}" type="slidenum">
              <a:rPr lang="ru-RU" smtClean="0"/>
              <a:pPr>
                <a:defRPr/>
              </a:pPr>
              <a:t>107</a:t>
            </a:fld>
            <a:endParaRPr lang="ru-RU" dirty="0"/>
          </a:p>
        </p:txBody>
      </p:sp>
      <p:sp>
        <p:nvSpPr>
          <p:cNvPr id="5" name="Прямоугольник 4"/>
          <p:cNvSpPr/>
          <p:nvPr/>
        </p:nvSpPr>
        <p:spPr>
          <a:xfrm>
            <a:off x="1979712" y="1645930"/>
            <a:ext cx="6912768" cy="630942"/>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409.</a:t>
            </a:r>
          </a:p>
          <a:p>
            <a:pPr algn="ctr"/>
            <a:r>
              <a:rPr lang="ru-RU" sz="1400" dirty="0" smtClean="0">
                <a:solidFill>
                  <a:schemeClr val="tx1"/>
                </a:solidFill>
                <a:latin typeface="Times New Roman" panose="02020603050405020304" pitchFamily="18" charset="0"/>
              </a:rPr>
              <a:t>Цель – </a:t>
            </a:r>
            <a:r>
              <a:rPr lang="ru-RU" sz="1400" dirty="0">
                <a:solidFill>
                  <a:schemeClr val="tx1"/>
                </a:solidFill>
                <a:latin typeface="Times New Roman" panose="02020603050405020304" pitchFamily="18" charset="0"/>
                <a:cs typeface="Times New Roman" panose="02020603050405020304" pitchFamily="18" charset="0"/>
              </a:rPr>
              <a:t>обеспечение долгосрочной устойчивости бюджетной системы Республики </a:t>
            </a:r>
            <a:r>
              <a:rPr lang="ru-RU" sz="1400" dirty="0" smtClean="0">
                <a:solidFill>
                  <a:schemeClr val="tx1"/>
                </a:solidFill>
                <a:latin typeface="Times New Roman" panose="02020603050405020304" pitchFamily="18" charset="0"/>
                <a:cs typeface="Times New Roman" panose="02020603050405020304" pitchFamily="18" charset="0"/>
              </a:rPr>
              <a:t>Коми.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17.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a:solidFill>
                  <a:srgbClr val="000000"/>
                </a:solidFill>
                <a:latin typeface="Times New Roman" panose="02020603050405020304" pitchFamily="18" charset="0"/>
                <a:cs typeface="Times New Roman" panose="02020603050405020304" pitchFamily="18" charset="0"/>
              </a:rPr>
              <a:t>УПРАВЛЕНИЕ </a:t>
            </a:r>
            <a:r>
              <a:rPr lang="ru-RU" sz="1600" b="1" dirty="0" smtClean="0">
                <a:solidFill>
                  <a:srgbClr val="000000"/>
                </a:solidFill>
                <a:latin typeface="Times New Roman" panose="02020603050405020304" pitchFamily="18" charset="0"/>
                <a:cs typeface="Times New Roman" panose="02020603050405020304" pitchFamily="18" charset="0"/>
              </a:rPr>
              <a:t>ГОСУДАРСТВЕННЫМИ ФИНАНСАМИ И ГОСУДАРСТВЕННЫМ ДОЛГОМ</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3900214794"/>
              </p:ext>
            </p:extLst>
          </p:nvPr>
        </p:nvGraphicFramePr>
        <p:xfrm>
          <a:off x="466469" y="5229200"/>
          <a:ext cx="6481795" cy="1440160"/>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301208"/>
            <a:ext cx="1900073" cy="1359188"/>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94 % от плановых назначений.</a:t>
            </a:r>
            <a:r>
              <a:rPr lang="ru-RU" sz="1200" b="1" dirty="0"/>
              <a:t> </a:t>
            </a:r>
            <a:endParaRPr lang="ru-RU" sz="1200" b="1" dirty="0" smtClean="0"/>
          </a:p>
        </p:txBody>
      </p:sp>
      <p:sp>
        <p:nvSpPr>
          <p:cNvPr id="24" name="Прямоугольник 23"/>
          <p:cNvSpPr/>
          <p:nvPr/>
        </p:nvSpPr>
        <p:spPr>
          <a:xfrm>
            <a:off x="462110" y="237036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10" name="Диаграмма 9"/>
          <p:cNvGraphicFramePr/>
          <p:nvPr>
            <p:extLst>
              <p:ext uri="{D42A27DB-BD31-4B8C-83A1-F6EECF244321}">
                <p14:modId xmlns:p14="http://schemas.microsoft.com/office/powerpoint/2010/main" val="1459435512"/>
              </p:ext>
            </p:extLst>
          </p:nvPr>
        </p:nvGraphicFramePr>
        <p:xfrm>
          <a:off x="455622" y="2780928"/>
          <a:ext cx="8320707"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846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Диаграмма 20"/>
          <p:cNvGraphicFramePr/>
          <p:nvPr>
            <p:extLst>
              <p:ext uri="{D42A27DB-BD31-4B8C-83A1-F6EECF244321}">
                <p14:modId xmlns:p14="http://schemas.microsoft.com/office/powerpoint/2010/main" val="3038814772"/>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108</a:t>
            </a:fld>
            <a:endParaRPr lang="ru-RU" dirty="0"/>
          </a:p>
        </p:txBody>
      </p:sp>
      <p:sp>
        <p:nvSpPr>
          <p:cNvPr id="27" name="Прямоугольник 26"/>
          <p:cNvSpPr/>
          <p:nvPr/>
        </p:nvSpPr>
        <p:spPr>
          <a:xfrm>
            <a:off x="4716016" y="2015262"/>
            <a:ext cx="607859"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66,7 %</a:t>
            </a:r>
            <a:endParaRPr lang="ru-RU" sz="1100" b="1" dirty="0"/>
          </a:p>
        </p:txBody>
      </p:sp>
      <p:sp>
        <p:nvSpPr>
          <p:cNvPr id="7" name="Прямоугольник 6"/>
          <p:cNvSpPr/>
          <p:nvPr/>
        </p:nvSpPr>
        <p:spPr>
          <a:xfrm>
            <a:off x="5223543" y="3212976"/>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134 %</a:t>
            </a:r>
            <a:endParaRPr lang="ru-RU" sz="1100" b="1" dirty="0"/>
          </a:p>
        </p:txBody>
      </p:sp>
      <p:sp>
        <p:nvSpPr>
          <p:cNvPr id="9" name="Прямоугольник 8"/>
          <p:cNvSpPr/>
          <p:nvPr/>
        </p:nvSpPr>
        <p:spPr>
          <a:xfrm>
            <a:off x="7349993" y="4437112"/>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118,2 %</a:t>
            </a:r>
            <a:endParaRPr lang="ru-RU" sz="1100" b="1" dirty="0"/>
          </a:p>
        </p:txBody>
      </p:sp>
    </p:spTree>
    <p:extLst>
      <p:ext uri="{BB962C8B-B14F-4D97-AF65-F5344CB8AC3E}">
        <p14:creationId xmlns:p14="http://schemas.microsoft.com/office/powerpoint/2010/main" val="25856770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109</a:t>
            </a:fld>
            <a:endParaRPr lang="ru-RU" dirty="0"/>
          </a:p>
        </p:txBody>
      </p:sp>
      <p:sp>
        <p:nvSpPr>
          <p:cNvPr id="4" name="TextBox 3"/>
          <p:cNvSpPr txBox="1"/>
          <p:nvPr/>
        </p:nvSpPr>
        <p:spPr>
          <a:xfrm>
            <a:off x="467544" y="1124744"/>
            <a:ext cx="8309862" cy="5578515"/>
          </a:xfrm>
          <a:prstGeom prst="rect">
            <a:avLst/>
          </a:prstGeom>
          <a:noFill/>
        </p:spPr>
        <p:txBody>
          <a:bodyPr wrap="square" rtlCol="0">
            <a:spAutoFit/>
          </a:bodyPr>
          <a:lstStyle/>
          <a:p>
            <a:pPr indent="457200" algn="just">
              <a:lnSpc>
                <a:spcPct val="110000"/>
              </a:lnSpc>
            </a:pPr>
            <a:r>
              <a:rPr lang="ru-RU" sz="125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250" dirty="0">
                <a:solidFill>
                  <a:schemeClr val="tx1"/>
                </a:solidFill>
                <a:latin typeface="Times New Roman" panose="02020603050405020304" pitchFamily="18" charset="0"/>
                <a:cs typeface="Times New Roman" panose="02020603050405020304" pitchFamily="18" charset="0"/>
              </a:rPr>
              <a:t>цель государственной программы Республики Коми «Управление государственными финансами и государственным долгом</a:t>
            </a:r>
            <a:r>
              <a:rPr lang="ru-RU" sz="1250" dirty="0" smtClean="0">
                <a:solidFill>
                  <a:schemeClr val="tx1"/>
                </a:solidFill>
                <a:latin typeface="Times New Roman" panose="02020603050405020304" pitchFamily="18" charset="0"/>
                <a:cs typeface="Times New Roman" panose="02020603050405020304" pitchFamily="18" charset="0"/>
              </a:rPr>
              <a:t>» – </a:t>
            </a:r>
            <a:r>
              <a:rPr lang="ru-RU" sz="1250" dirty="0">
                <a:solidFill>
                  <a:schemeClr val="tx1"/>
                </a:solidFill>
                <a:latin typeface="Times New Roman" panose="02020603050405020304" pitchFamily="18" charset="0"/>
                <a:cs typeface="Times New Roman" panose="02020603050405020304" pitchFamily="18" charset="0"/>
              </a:rPr>
              <a:t>обеспечение долгосрочной устойчивости бюджетной системы Республики Коми.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Основными задачами являются повышение эффективности управления государственными и муниципальными финансами в Республике Коми и обеспечение сбалансированности бюджетной системы Республики Коми.</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Основным аспектом реализации системного подхода к достижению приоритетных целей в сфере общественных финансов является совершенствование внедрения в Республике Коми программно-целевых методов управления в бюджетный процесс, в том числе обеспечение взаимной увязки государственных программ и муниципальных программ, а также методологического сопровождения совершенствования программной структуры бюджетов муниципальных образований.</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Разработка государственных программ Республики Коми осуществляется исходя  из учета целей социально-экономического развития Республики Коми и целевых индикаторов и показателей их достижения, определенных в стратегии социально-экономического развития Республики Коми на период до 2020 года.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2015 году продолжена работа по применению программно-целевых принципов при формировании республиканского бюджета Республики Коми. На основе 18 государственных программ Республики Коми, охватывающих все наиболее значимые сферы социально-экономической жизни республики, сформирован бюджет на 2016 год и плановый период 2017 и 2018 годов с распределением бюджетных ассигнований по целевым статьям, отражающим государственные программы, подпрограммы, основные мероприятия, непрограммные направления расходов и с пояснительной запиской к проекту бюджета в разрезе государственных программ и непрограммной части.</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Следует отметить, что при изначально запланированном значении показателя государственной программы, равном 83,0% расходов республиканского бюджета Республики Коми, представленных в виде государственных программ, фактическое значение показателя в 2015 году составило 94,2%.</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целях обеспечения комплексного подхода к решению задач повышения эффективности управления общественными финансами в Республике Коми, в отчетном году реализовывается  Программа Правительства Республики Коми по повышению управления государственными финансами Республики Коми (Распоряжение Правительства Республики Коми от 14.08.2014 № 290-р). </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82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11</a:t>
            </a:fld>
            <a:endParaRPr lang="ru-RU" dirty="0"/>
          </a:p>
        </p:txBody>
      </p:sp>
      <p:sp>
        <p:nvSpPr>
          <p:cNvPr id="6" name="TextBox 5"/>
          <p:cNvSpPr txBox="1"/>
          <p:nvPr/>
        </p:nvSpPr>
        <p:spPr>
          <a:xfrm>
            <a:off x="-11194" y="620688"/>
            <a:ext cx="9180511"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ОСНОВНЫЕ ХАРАКТЕРИСТИКИ </a:t>
            </a:r>
          </a:p>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РЕСПУБЛИКАНСКОГО БЮДЖЕТА РЕСПУБЛИКИ КОМИ</a:t>
            </a:r>
            <a:endParaRPr lang="ru-RU"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68480909"/>
              </p:ext>
            </p:extLst>
          </p:nvPr>
        </p:nvGraphicFramePr>
        <p:xfrm>
          <a:off x="467544" y="1268760"/>
          <a:ext cx="8496944" cy="5195042"/>
        </p:xfrm>
        <a:graphic>
          <a:graphicData uri="http://schemas.openxmlformats.org/drawingml/2006/table">
            <a:tbl>
              <a:tblPr firstRow="1" firstCol="1" bandRow="1">
                <a:tableStyleId>{5C22544A-7EE6-4342-B048-85BDC9FD1C3A}</a:tableStyleId>
              </a:tblPr>
              <a:tblGrid>
                <a:gridCol w="5544616"/>
                <a:gridCol w="936104"/>
                <a:gridCol w="936104"/>
                <a:gridCol w="1080120"/>
              </a:tblGrid>
              <a:tr h="379202">
                <a:tc>
                  <a:txBody>
                    <a:bodyPr/>
                    <a:lstStyle/>
                    <a:p>
                      <a:pPr algn="ctr">
                        <a:lnSpc>
                          <a:spcPct val="100000"/>
                        </a:lnSpc>
                        <a:spcAft>
                          <a:spcPts val="0"/>
                        </a:spcAft>
                      </a:pPr>
                      <a:r>
                        <a:rPr lang="ru-RU" sz="1200" dirty="0">
                          <a:effectLst/>
                        </a:rPr>
                        <a:t>Наименование</a:t>
                      </a:r>
                      <a:endParaRPr lang="ru-RU" sz="1200" dirty="0">
                        <a:effectLst/>
                        <a:latin typeface="Calibri"/>
                        <a:ea typeface="Calibri"/>
                        <a:cs typeface="Times New Roman"/>
                      </a:endParaRPr>
                    </a:p>
                  </a:txBody>
                  <a:tcPr marL="34322" marR="34322" marT="0" marB="0" anchor="ctr"/>
                </a:tc>
                <a:tc>
                  <a:txBody>
                    <a:bodyPr/>
                    <a:lstStyle/>
                    <a:p>
                      <a:pPr algn="ctr">
                        <a:lnSpc>
                          <a:spcPct val="100000"/>
                        </a:lnSpc>
                        <a:spcAft>
                          <a:spcPts val="0"/>
                        </a:spcAft>
                      </a:pPr>
                      <a:r>
                        <a:rPr lang="ru-RU" sz="1200" dirty="0">
                          <a:effectLst/>
                        </a:rPr>
                        <a:t>План</a:t>
                      </a:r>
                      <a:endParaRPr lang="ru-RU" sz="1200" dirty="0">
                        <a:effectLst/>
                        <a:latin typeface="Calibri"/>
                        <a:ea typeface="Calibri"/>
                        <a:cs typeface="Times New Roman"/>
                      </a:endParaRPr>
                    </a:p>
                  </a:txBody>
                  <a:tcPr marL="34322" marR="34322" marT="0" marB="0" anchor="ctr"/>
                </a:tc>
                <a:tc>
                  <a:txBody>
                    <a:bodyPr/>
                    <a:lstStyle/>
                    <a:p>
                      <a:pPr algn="ctr">
                        <a:lnSpc>
                          <a:spcPct val="100000"/>
                        </a:lnSpc>
                        <a:spcAft>
                          <a:spcPts val="0"/>
                        </a:spcAft>
                      </a:pPr>
                      <a:r>
                        <a:rPr lang="ru-RU" sz="1200" dirty="0">
                          <a:effectLst/>
                        </a:rPr>
                        <a:t>Исполнение</a:t>
                      </a:r>
                      <a:endParaRPr lang="ru-RU" sz="1200" dirty="0">
                        <a:effectLst/>
                        <a:latin typeface="Calibri"/>
                        <a:ea typeface="Calibri"/>
                        <a:cs typeface="Times New Roman"/>
                      </a:endParaRPr>
                    </a:p>
                  </a:txBody>
                  <a:tcPr marL="34322" marR="34322" marT="0" marB="0" anchor="ctr"/>
                </a:tc>
                <a:tc>
                  <a:txBody>
                    <a:bodyPr/>
                    <a:lstStyle/>
                    <a:p>
                      <a:pPr algn="ctr">
                        <a:lnSpc>
                          <a:spcPct val="100000"/>
                        </a:lnSpc>
                        <a:spcAft>
                          <a:spcPts val="0"/>
                        </a:spcAft>
                      </a:pPr>
                      <a:r>
                        <a:rPr lang="ru-RU" sz="1200" dirty="0">
                          <a:effectLst/>
                        </a:rPr>
                        <a:t>Процент исполнения, %</a:t>
                      </a:r>
                      <a:endParaRPr lang="ru-RU" sz="1200" dirty="0">
                        <a:effectLst/>
                        <a:latin typeface="Calibri"/>
                        <a:ea typeface="Calibri"/>
                        <a:cs typeface="Times New Roman"/>
                      </a:endParaRPr>
                    </a:p>
                  </a:txBody>
                  <a:tcPr marL="34322" marR="34322" marT="0" marB="0" anchor="ctr"/>
                </a:tc>
              </a:tr>
              <a:tr h="168534">
                <a:tc>
                  <a:txBody>
                    <a:bodyPr/>
                    <a:lstStyle/>
                    <a:p>
                      <a:pPr>
                        <a:lnSpc>
                          <a:spcPct val="100000"/>
                        </a:lnSpc>
                        <a:spcAft>
                          <a:spcPts val="0"/>
                        </a:spcAft>
                      </a:pPr>
                      <a:r>
                        <a:rPr lang="ru-RU" sz="1600" i="1" dirty="0">
                          <a:effectLst/>
                        </a:rPr>
                        <a:t>ДОХОДЫ</a:t>
                      </a:r>
                      <a:endParaRPr lang="ru-RU" sz="1600" i="1"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60 097 089,6</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56 038 404,7</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93,2</a:t>
                      </a:r>
                      <a:endParaRPr lang="ru-RU" sz="1200" dirty="0">
                        <a:effectLst/>
                        <a:latin typeface="Calibri"/>
                        <a:ea typeface="Calibri"/>
                        <a:cs typeface="Times New Roman"/>
                      </a:endParaRPr>
                    </a:p>
                  </a:txBody>
                  <a:tcPr marL="34322" marR="34322" marT="0" marB="0"/>
                </a:tc>
              </a:tr>
              <a:tr h="126401">
                <a:tc>
                  <a:txBody>
                    <a:bodyPr/>
                    <a:lstStyle/>
                    <a:p>
                      <a:pPr>
                        <a:lnSpc>
                          <a:spcPct val="100000"/>
                        </a:lnSpc>
                        <a:spcAft>
                          <a:spcPts val="0"/>
                        </a:spcAft>
                      </a:pPr>
                      <a:r>
                        <a:rPr lang="ru-RU" sz="1200" dirty="0">
                          <a:effectLst/>
                        </a:rPr>
                        <a:t>НАЛОГОВЫЕ И НЕНАЛОГОВЫЕ ДОХОДЫ</a:t>
                      </a:r>
                      <a:endParaRPr lang="ru-RU" sz="1200" dirty="0">
                        <a:effectLst/>
                        <a:latin typeface="Calibri"/>
                        <a:ea typeface="Calibri"/>
                        <a:cs typeface="Times New Roman"/>
                      </a:endParaRPr>
                    </a:p>
                  </a:txBody>
                  <a:tcPr marL="34322" marR="34322" marT="0" marB="0" anchor="b"/>
                </a:tc>
                <a:tc>
                  <a:txBody>
                    <a:bodyPr/>
                    <a:lstStyle/>
                    <a:p>
                      <a:pPr algn="r">
                        <a:lnSpc>
                          <a:spcPct val="100000"/>
                        </a:lnSpc>
                        <a:spcAft>
                          <a:spcPts val="0"/>
                        </a:spcAft>
                      </a:pPr>
                      <a:r>
                        <a:rPr lang="ru-RU" sz="1200" dirty="0">
                          <a:effectLst/>
                        </a:rPr>
                        <a:t>53 347 225,2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49 507 445,8</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92,8</a:t>
                      </a:r>
                      <a:endParaRPr lang="ru-RU" sz="1200" dirty="0">
                        <a:effectLst/>
                        <a:latin typeface="Calibri"/>
                        <a:ea typeface="Calibri"/>
                        <a:cs typeface="Times New Roman"/>
                      </a:endParaRPr>
                    </a:p>
                  </a:txBody>
                  <a:tcPr marL="34322" marR="34322" marT="0" marB="0"/>
                </a:tc>
              </a:tr>
              <a:tr h="126401">
                <a:tc>
                  <a:txBody>
                    <a:bodyPr/>
                    <a:lstStyle/>
                    <a:p>
                      <a:pPr>
                        <a:lnSpc>
                          <a:spcPct val="100000"/>
                        </a:lnSpc>
                        <a:spcAft>
                          <a:spcPts val="0"/>
                        </a:spcAft>
                      </a:pPr>
                      <a:r>
                        <a:rPr lang="ru-RU" sz="1200" dirty="0">
                          <a:effectLst/>
                        </a:rPr>
                        <a:t>БЕЗВОЗМЕЗДНЫЕ ПОСТУПЛЕНИЯ</a:t>
                      </a:r>
                      <a:endParaRPr lang="ru-RU" sz="1200" dirty="0">
                        <a:effectLst/>
                        <a:latin typeface="Calibri"/>
                        <a:ea typeface="Calibri"/>
                        <a:cs typeface="Times New Roman"/>
                      </a:endParaRPr>
                    </a:p>
                  </a:txBody>
                  <a:tcPr marL="34322" marR="34322" marT="0" marB="0" anchor="b"/>
                </a:tc>
                <a:tc>
                  <a:txBody>
                    <a:bodyPr/>
                    <a:lstStyle/>
                    <a:p>
                      <a:pPr algn="r">
                        <a:lnSpc>
                          <a:spcPct val="100000"/>
                        </a:lnSpc>
                        <a:spcAft>
                          <a:spcPts val="0"/>
                        </a:spcAft>
                      </a:pPr>
                      <a:r>
                        <a:rPr lang="ru-RU" sz="1200" dirty="0">
                          <a:effectLst/>
                        </a:rPr>
                        <a:t>6 749 864,4</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6 530 958,9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96,8</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Безвозмездные поступления от других бюджетов бюджетной системы Российской Федерации</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5 740 942,1</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5 547 906,8</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96,6</a:t>
                      </a:r>
                      <a:endParaRPr lang="ru-RU" sz="1200" dirty="0">
                        <a:effectLst/>
                        <a:latin typeface="Calibri"/>
                        <a:ea typeface="Calibri"/>
                        <a:cs typeface="Times New Roman"/>
                      </a:endParaRPr>
                    </a:p>
                  </a:txBody>
                  <a:tcPr marL="34322" marR="34322" marT="0" marB="0"/>
                </a:tc>
              </a:tr>
              <a:tr h="126520">
                <a:tc>
                  <a:txBody>
                    <a:bodyPr/>
                    <a:lstStyle/>
                    <a:p>
                      <a:pPr>
                        <a:lnSpc>
                          <a:spcPct val="100000"/>
                        </a:lnSpc>
                        <a:spcAft>
                          <a:spcPts val="0"/>
                        </a:spcAft>
                      </a:pPr>
                      <a:r>
                        <a:rPr lang="ru-RU" sz="1200" dirty="0">
                          <a:effectLst/>
                        </a:rPr>
                        <a:t>Дотации бюджетам субъектов Российской Федерации и муниципальных образований</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1 235 766,2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1 235 766,2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Дотации бюджетам субъектов Российской Федерации на выравнивание бюджетной обеспеченности</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230 779,9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230 779,9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Дотации бюджетам субъектов Российской Федерации на поддержку мер по обеспечению сбалансированности бюджетов</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1 004 986,3</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1 004 986,3</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Субсидии бюджетам бюджетной системы Российской Федерации (межбюджетные субсидии)</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1 155 819,2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1 058 973,9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91,6</a:t>
                      </a:r>
                      <a:endParaRPr lang="ru-RU" sz="1200" dirty="0">
                        <a:effectLst/>
                        <a:latin typeface="Calibri"/>
                        <a:ea typeface="Calibri"/>
                        <a:cs typeface="Times New Roman"/>
                      </a:endParaRPr>
                    </a:p>
                  </a:txBody>
                  <a:tcPr marL="34322" marR="34322" marT="0" marB="0"/>
                </a:tc>
              </a:tr>
              <a:tr h="126520">
                <a:tc>
                  <a:txBody>
                    <a:bodyPr/>
                    <a:lstStyle/>
                    <a:p>
                      <a:pPr>
                        <a:lnSpc>
                          <a:spcPct val="100000"/>
                        </a:lnSpc>
                        <a:spcAft>
                          <a:spcPts val="0"/>
                        </a:spcAft>
                      </a:pPr>
                      <a:r>
                        <a:rPr lang="ru-RU" sz="1200" dirty="0">
                          <a:effectLst/>
                        </a:rPr>
                        <a:t>Субвенции бюджетам субъектов Российской Федерации и муниципальных образований</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2 300 390,3</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2 241 525,5</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97,4</a:t>
                      </a:r>
                      <a:endParaRPr lang="ru-RU" sz="1200" dirty="0">
                        <a:effectLst/>
                        <a:latin typeface="Calibri"/>
                        <a:ea typeface="Calibri"/>
                        <a:cs typeface="Times New Roman"/>
                      </a:endParaRPr>
                    </a:p>
                  </a:txBody>
                  <a:tcPr marL="34322" marR="34322" marT="0" marB="0"/>
                </a:tc>
              </a:tr>
              <a:tr h="126401">
                <a:tc>
                  <a:txBody>
                    <a:bodyPr/>
                    <a:lstStyle/>
                    <a:p>
                      <a:pPr>
                        <a:lnSpc>
                          <a:spcPct val="100000"/>
                        </a:lnSpc>
                        <a:spcAft>
                          <a:spcPts val="0"/>
                        </a:spcAft>
                      </a:pPr>
                      <a:r>
                        <a:rPr lang="ru-RU" sz="1200" dirty="0">
                          <a:effectLst/>
                        </a:rPr>
                        <a:t>Иные межбюджетные трансферты</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1 048 966,4</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1 011 641,2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96,4</a:t>
                      </a:r>
                      <a:endParaRPr lang="ru-RU" sz="1200" dirty="0">
                        <a:effectLst/>
                        <a:latin typeface="Calibri"/>
                        <a:ea typeface="Calibri"/>
                        <a:cs typeface="Times New Roman"/>
                      </a:endParaRPr>
                    </a:p>
                  </a:txBody>
                  <a:tcPr marL="34322" marR="34322" marT="0" marB="0"/>
                </a:tc>
              </a:tr>
              <a:tr h="316300">
                <a:tc>
                  <a:txBody>
                    <a:bodyPr/>
                    <a:lstStyle/>
                    <a:p>
                      <a:pPr>
                        <a:lnSpc>
                          <a:spcPct val="100000"/>
                        </a:lnSpc>
                        <a:spcAft>
                          <a:spcPts val="0"/>
                        </a:spcAft>
                      </a:pPr>
                      <a:r>
                        <a:rPr lang="ru-RU" sz="1200" dirty="0">
                          <a:effectLst/>
                        </a:rPr>
                        <a:t>БЕЗВОЗМЕЗДНЫЕ ПОСТУПЛЕНИЯ ОТ ГОСУДАРСТВЕННЫХ (МУНИЦИПАЛЬНЫХ) ОРГАНИЗАЦИЙ В БЮДЖЕТЫ СУБЪЕКТОВ РОССИЙСКОЙ ФЕДЕРАЦИИ </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700 902,4</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646 565,8</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92,2</a:t>
                      </a:r>
                      <a:endParaRPr lang="ru-RU" sz="1200" dirty="0">
                        <a:effectLst/>
                        <a:latin typeface="Calibri"/>
                        <a:ea typeface="Calibri"/>
                        <a:cs typeface="Times New Roman"/>
                      </a:endParaRPr>
                    </a:p>
                  </a:txBody>
                  <a:tcPr marL="34322" marR="34322" marT="0" marB="0"/>
                </a:tc>
              </a:tr>
              <a:tr h="126520">
                <a:tc>
                  <a:txBody>
                    <a:bodyPr/>
                    <a:lstStyle/>
                    <a:p>
                      <a:pPr>
                        <a:lnSpc>
                          <a:spcPct val="100000"/>
                        </a:lnSpc>
                        <a:spcAft>
                          <a:spcPts val="0"/>
                        </a:spcAft>
                      </a:pPr>
                      <a:r>
                        <a:rPr lang="ru-RU" sz="1200" dirty="0">
                          <a:effectLst/>
                        </a:rPr>
                        <a:t>ПРОЧИЕ БЕЗВОЗМЕЗДНЫЕ ПОСТУПЛЕНИЯ</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308 019,9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308 019,9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569339">
                <a:tc>
                  <a:txBody>
                    <a:bodyPr/>
                    <a:lstStyle/>
                    <a:p>
                      <a:pPr>
                        <a:lnSpc>
                          <a:spcPct val="100000"/>
                        </a:lnSpc>
                        <a:spcAft>
                          <a:spcPts val="0"/>
                        </a:spcAft>
                      </a:pPr>
                      <a:r>
                        <a:rPr lang="ru-RU" sz="1200" dirty="0">
                          <a:effectLst/>
                        </a:rPr>
                        <a:t>ДОХОДЫ БЮДЖЕТОВ БЮДЖЕТНОЙ СИСТЕМЫ РОССИЙСКОЙ ФЕДЕРАЦИИ ОТ ВОЗВРАТА БЮДЖЕТАМИ БЮДЖЕТНОЙ СИСТЕМЫ РОССИЙСКОЙ ФЕДЕРАЦИИ И ОРГАНИЗАЦИЯМИ</a:t>
                      </a:r>
                      <a:br>
                        <a:rPr lang="ru-RU" sz="1200" dirty="0">
                          <a:effectLst/>
                        </a:rPr>
                      </a:br>
                      <a:r>
                        <a:rPr lang="ru-RU" sz="1200" dirty="0">
                          <a:effectLst/>
                        </a:rPr>
                        <a:t>ОСТАТКОВ СУБСИДИЙ, СУБВЕНЦИЙ И ИНЫХ МЕЖБЮДЖЕТНЫХ ТРАНСФЕРТОВ, ИМЕЮЩИХ ЦЕЛЕВОЕ НАЗНАЧЕНИЕ, ПРОШЛЫХ ЛЕТ</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0,0</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171 317,0</a:t>
                      </a:r>
                      <a:endParaRPr lang="ru-RU" sz="1200" dirty="0">
                        <a:effectLst/>
                        <a:latin typeface="Calibri"/>
                        <a:ea typeface="Calibri"/>
                        <a:cs typeface="Times New Roman"/>
                      </a:endParaRPr>
                    </a:p>
                  </a:txBody>
                  <a:tcPr marL="34322" marR="34322" marT="0" marB="0"/>
                </a:tc>
                <a:tc>
                  <a:txBody>
                    <a:bodyPr/>
                    <a:lstStyle/>
                    <a:p>
                      <a:pPr>
                        <a:lnSpc>
                          <a:spcPct val="100000"/>
                        </a:lnSpc>
                        <a:spcAft>
                          <a:spcPts val="0"/>
                        </a:spcAft>
                      </a:pPr>
                      <a:r>
                        <a:rPr lang="ru-RU" sz="1200" dirty="0">
                          <a:effectLst/>
                        </a:rPr>
                        <a:t> </a:t>
                      </a:r>
                      <a:endParaRPr lang="ru-RU" sz="1200" dirty="0">
                        <a:effectLst/>
                        <a:latin typeface="Calibri"/>
                        <a:ea typeface="Calibri"/>
                        <a:cs typeface="Times New Roman"/>
                      </a:endParaRPr>
                    </a:p>
                  </a:txBody>
                  <a:tcPr marL="34322" marR="34322" marT="0" marB="0"/>
                </a:tc>
              </a:tr>
              <a:tr h="253040">
                <a:tc>
                  <a:txBody>
                    <a:bodyPr/>
                    <a:lstStyle/>
                    <a:p>
                      <a:pPr>
                        <a:lnSpc>
                          <a:spcPct val="100000"/>
                        </a:lnSpc>
                        <a:spcAft>
                          <a:spcPts val="0"/>
                        </a:spcAft>
                      </a:pPr>
                      <a:r>
                        <a:rPr lang="ru-RU" sz="1200" dirty="0">
                          <a:effectLst/>
                        </a:rPr>
                        <a:t>ВОЗВРАТ ОСТАТКОВ СУБСИДИЙ, СУБВЕНЦИЙ И ИНЫХ МЕЖБЮДЖЕТНЫХ ТРАНСФЕРТОВ, ИМЕЮЩИХ ЦЕЛЕВОЕ НАЗНАЧЕНИЕ, ПРОШЛЫХ ЛЕТ</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0,0</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-142 850,6</a:t>
                      </a:r>
                      <a:endParaRPr lang="ru-RU" sz="1200" dirty="0">
                        <a:effectLst/>
                        <a:latin typeface="Calibri"/>
                        <a:ea typeface="Calibri"/>
                        <a:cs typeface="Times New Roman"/>
                      </a:endParaRPr>
                    </a:p>
                  </a:txBody>
                  <a:tcPr marL="34322" marR="34322" marT="0" marB="0"/>
                </a:tc>
                <a:tc>
                  <a:txBody>
                    <a:bodyPr/>
                    <a:lstStyle/>
                    <a:p>
                      <a:pPr>
                        <a:lnSpc>
                          <a:spcPct val="100000"/>
                        </a:lnSpc>
                        <a:spcAft>
                          <a:spcPts val="0"/>
                        </a:spcAft>
                      </a:pPr>
                      <a:r>
                        <a:rPr lang="ru-RU" sz="1200" dirty="0">
                          <a:effectLst/>
                        </a:rPr>
                        <a:t> </a:t>
                      </a:r>
                      <a:endParaRPr lang="ru-RU" sz="1200" dirty="0">
                        <a:effectLst/>
                        <a:latin typeface="Calibri"/>
                        <a:ea typeface="Calibri"/>
                        <a:cs typeface="Times New Roman"/>
                      </a:endParaRPr>
                    </a:p>
                  </a:txBody>
                  <a:tcPr marL="34322" marR="34322" marT="0" marB="0"/>
                </a:tc>
              </a:tr>
            </a:tbl>
          </a:graphicData>
        </a:graphic>
      </p:graphicFrame>
    </p:spTree>
    <p:extLst>
      <p:ext uri="{BB962C8B-B14F-4D97-AF65-F5344CB8AC3E}">
        <p14:creationId xmlns:p14="http://schemas.microsoft.com/office/powerpoint/2010/main" val="2341338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110</a:t>
            </a:fld>
            <a:endParaRPr lang="ru-RU" dirty="0"/>
          </a:p>
        </p:txBody>
      </p:sp>
      <p:sp>
        <p:nvSpPr>
          <p:cNvPr id="4" name="TextBox 3"/>
          <p:cNvSpPr txBox="1"/>
          <p:nvPr/>
        </p:nvSpPr>
        <p:spPr>
          <a:xfrm>
            <a:off x="467544" y="1124744"/>
            <a:ext cx="8309862" cy="5338064"/>
          </a:xfrm>
          <a:prstGeom prst="rect">
            <a:avLst/>
          </a:prstGeom>
          <a:noFill/>
        </p:spPr>
        <p:txBody>
          <a:bodyPr wrap="square" rtlCol="0">
            <a:spAutoFit/>
          </a:bodyPr>
          <a:lstStyle/>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Согласно </a:t>
            </a:r>
            <a:r>
              <a:rPr lang="ru-RU" sz="1250" dirty="0">
                <a:solidFill>
                  <a:schemeClr val="tx1"/>
                </a:solidFill>
                <a:latin typeface="Times New Roman" panose="02020603050405020304" pitchFamily="18" charset="0"/>
                <a:cs typeface="Times New Roman" panose="02020603050405020304" pitchFamily="18" charset="0"/>
              </a:rPr>
              <a:t>проведённой в 2015 году Министерством финансов Российской Федерации оценке качества управления региональными финансами Республика Коми вместе с еще с 14 –ю  регионами РФ была отнесена к III группе регионов по качеству управления финансами. Таким образом, плановое значение показателя 4 государственной программы «Достижение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 не достигнуто. Снижение оценки качества управления региональными финансами Республики Коми за 2014 год произошло в связи с тем, что по итогам 2014 года республиканский бюджет Республики Коми был исполнен с фактическим дефицитом 16,8%, чем нарушено ограничение предельного объёма дефицита бюджета субъекта РФ, установленного статьёй 921 БК РФ в размере не более 15,0% доходов за исключением безвозмездных поступлений. Основной причиной превышения предельного объёма дефицита в отчётном году стало невыполнение плана по налоговым и неналоговым доходам. В отчетном периоде проанализированы итоги 2014 года, и предпринят ряд мер в целях недопущения нарушений. Ожидается, что по результатам 2015 года Республика Коми будет отнесена к регионам с надлежащим качеством управления финансами, и показатель будет выполнен.</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Исполнение республиканского бюджета Республики Коми и консолидированного бюджета Республики Коми:</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1) Республиканский бюджет Республики Коми по итогам 2015 года исполнен со следующими характеристиками.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Поступление доходов составило 56,0 млрд. рублей, что на 4,1 млрд. рублей меньше плановых назначений (60,1 млрд. рублей). Уточнённый план по доходам республиканского бюджета выполнен на 93,2 %. Исполнение по расходам составило 63,6 млрд. рублей при запланированном объёме 67,6 млрд. рублей. Таким образом, республиканский бюджет Республики Коми исполнен по расходам на 94,1 %.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Фактический </a:t>
            </a:r>
            <a:r>
              <a:rPr lang="ru-RU" sz="1250" dirty="0">
                <a:solidFill>
                  <a:schemeClr val="tx1"/>
                </a:solidFill>
                <a:latin typeface="Times New Roman" panose="02020603050405020304" pitchFamily="18" charset="0"/>
                <a:cs typeface="Times New Roman" panose="02020603050405020304" pitchFamily="18" charset="0"/>
              </a:rPr>
              <a:t>дефицит республиканского бюджета Республики Коми составил 7,6 млрд. рублей и в полной мере покрыт за счёт привлечённых бюджетного и коммерческих кредитов, поступления в республиканский бюджет от размещения государственных ценных бумаг Республики Коми, снижения остатков на счетах бюджета и иных источников финансирования дефицита</a:t>
            </a:r>
            <a:r>
              <a:rPr lang="ru-RU" sz="1250" dirty="0" smtClean="0">
                <a:solidFill>
                  <a:schemeClr val="tx1"/>
                </a:solidFill>
                <a:latin typeface="Times New Roman" panose="02020603050405020304" pitchFamily="18" charset="0"/>
                <a:cs typeface="Times New Roman" panose="02020603050405020304" pitchFamily="18" charset="0"/>
              </a:rPr>
              <a:t>.</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1575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111</a:t>
            </a:fld>
            <a:endParaRPr lang="ru-RU" dirty="0"/>
          </a:p>
        </p:txBody>
      </p:sp>
      <p:sp>
        <p:nvSpPr>
          <p:cNvPr id="4" name="TextBox 3"/>
          <p:cNvSpPr txBox="1"/>
          <p:nvPr/>
        </p:nvSpPr>
        <p:spPr>
          <a:xfrm>
            <a:off x="467544" y="1124744"/>
            <a:ext cx="8309862" cy="5338064"/>
          </a:xfrm>
          <a:prstGeom prst="rect">
            <a:avLst/>
          </a:prstGeom>
          <a:noFill/>
        </p:spPr>
        <p:txBody>
          <a:bodyPr wrap="square" rtlCol="0">
            <a:spAutoFit/>
          </a:bodyPr>
          <a:lstStyle/>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2) Исполнение консолидированного бюджета Республики Коми сложилось следующим образом.</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Доходная часть консолидированного бюджета составила 67,4 млрд. рублей или 93,5 % от запланированного объёма. Исполнение по расходам составило 76,1 млрд. рублей при запланированном объёме 82,5 млрд. рублей. Таким образом, по итогам 2015 года расходная часть консолидированного бюджета Республики Коми исполнена на 92,2 %.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Параметрами </a:t>
            </a:r>
            <a:r>
              <a:rPr lang="ru-RU" sz="1250" dirty="0">
                <a:solidFill>
                  <a:schemeClr val="tx1"/>
                </a:solidFill>
                <a:latin typeface="Times New Roman" panose="02020603050405020304" pitchFamily="18" charset="0"/>
                <a:cs typeface="Times New Roman" panose="02020603050405020304" pitchFamily="18" charset="0"/>
              </a:rPr>
              <a:t>государственной программы на 2015 год запланировано значение показателя отношения дефицита консолидированного бюджета Республики Коми к доходам без учета объема безвозмездных поступлений в размере не более 15,0%. Фактическое   значение   показателя   не превысило 11,2 %, указанный дефицит полностью покрыт источниками финансирования.</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Республиканский бюджет Республики Коми и консолидированный бюджет Республики Коми исполнены в 2015 году с соблюдением принципа сбалансированности бюджета.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Неукоснительное исполнение «майских Указов» Президента РФ В. Путина и других социальных обязательств наряду с невыполнением доходной части республиканского бюджета привело к значительному росту уровня государственного долга Республики Коми.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По состоянию на 1 января 2016 года объём государственного долга Республики Коми составил 33,8 млрд. рублей, что на 17,8 % больше уровня 2014 года.  Муниципальный долг составил на 1 января 2016 года  2,1 млрд. рублей, что превысило уровень предыдущего года на 10,5 %.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Параметрами государственной программы на 2015 год запланировано значение показателя предельного объёма государственного и муниципального долга к доходам консолидированного бюджета Республики Коми без учёта объёма безвозмездных поступлений, равное 65,0 %. Фактическое значение данного показателя не превысило 55,0 %.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Степень </a:t>
            </a:r>
            <a:r>
              <a:rPr lang="ru-RU" sz="1250" dirty="0">
                <a:solidFill>
                  <a:schemeClr val="tx1"/>
                </a:solidFill>
                <a:latin typeface="Times New Roman" panose="02020603050405020304" pitchFamily="18" charset="0"/>
                <a:cs typeface="Times New Roman" panose="02020603050405020304" pitchFamily="18" charset="0"/>
              </a:rPr>
              <a:t>достижения показателей (индикаторов) в 2015 году составила 96,6 %. Плановое значение не достигнуто по индикатору:</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 № 4 «Достижение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a:t>
            </a:r>
            <a:r>
              <a:rPr lang="ru-RU" sz="1250" dirty="0" smtClean="0">
                <a:solidFill>
                  <a:schemeClr val="tx1"/>
                </a:solidFill>
                <a:latin typeface="Times New Roman" panose="02020603050405020304" pitchFamily="18" charset="0"/>
                <a:cs typeface="Times New Roman" panose="02020603050405020304" pitchFamily="18" charset="0"/>
              </a:rPr>
              <a:t>)».</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4415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112</a:t>
            </a:fld>
            <a:endParaRPr lang="ru-RU" dirty="0"/>
          </a:p>
        </p:txBody>
      </p:sp>
      <p:sp>
        <p:nvSpPr>
          <p:cNvPr id="4" name="TextBox 3"/>
          <p:cNvSpPr txBox="1"/>
          <p:nvPr/>
        </p:nvSpPr>
        <p:spPr>
          <a:xfrm>
            <a:off x="467544" y="1124744"/>
            <a:ext cx="8309862" cy="5555367"/>
          </a:xfrm>
          <a:prstGeom prst="rect">
            <a:avLst/>
          </a:prstGeom>
          <a:noFill/>
        </p:spPr>
        <p:txBody>
          <a:bodyPr wrap="square" rtlCol="0">
            <a:spAutoFit/>
          </a:bodyPr>
          <a:lstStyle/>
          <a:p>
            <a:pPr indent="457200" algn="just">
              <a:lnSpc>
                <a:spcPct val="110000"/>
              </a:lnSpc>
            </a:pPr>
            <a:r>
              <a:rPr lang="ru-RU" sz="1250" dirty="0" smtClean="0">
                <a:solidFill>
                  <a:schemeClr val="tx1"/>
                </a:solidFill>
                <a:latin typeface="Times New Roman" panose="02020603050405020304" pitchFamily="18" charset="0"/>
                <a:cs typeface="Times New Roman" panose="02020603050405020304" pitchFamily="18" charset="0"/>
              </a:rPr>
              <a:t>Вместе </a:t>
            </a:r>
            <a:r>
              <a:rPr lang="ru-RU" sz="1250" dirty="0">
                <a:solidFill>
                  <a:schemeClr val="tx1"/>
                </a:solidFill>
                <a:latin typeface="Times New Roman" panose="02020603050405020304" pitchFamily="18" charset="0"/>
                <a:cs typeface="Times New Roman" panose="02020603050405020304" pitchFamily="18" charset="0"/>
              </a:rPr>
              <a:t>с тем можно сделать вывод о решении в полном объёме основных стратегических задач государственной программы, стоявших в 2015 году перед ответственным исполнителем и участником государственной программы.</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Государственная программа отражает государственную политику в сфере общественных финансов в целом на территории Республики Коми и содержит, в числе прочих, индикаторы, отражающие показатели консолидированного бюджета Республики Коми. В связи с этим, а также учитывая принцип самостоятельности бюджетов бюджетной системы, установленный статьёй 31 Бюджетного кодекса Российской Федерации, включение в состав государственной программы показателей в разрезе отдельных муниципальных образований при разработке государственной программы признано нецелесообразным.</a:t>
            </a:r>
          </a:p>
          <a:p>
            <a:pPr indent="457200" algn="just">
              <a:lnSpc>
                <a:spcPct val="110000"/>
              </a:lnSpc>
            </a:pPr>
            <a:r>
              <a:rPr lang="ru-RU" sz="1250" dirty="0" smtClean="0">
                <a:solidFill>
                  <a:schemeClr val="tx1"/>
                </a:solidFill>
                <a:latin typeface="Times New Roman" panose="02020603050405020304" pitchFamily="18" charset="0"/>
                <a:cs typeface="Times New Roman" panose="02020603050405020304" pitchFamily="18" charset="0"/>
              </a:rPr>
              <a:t>3</a:t>
            </a:r>
            <a:r>
              <a:rPr lang="ru-RU" sz="1250" dirty="0">
                <a:solidFill>
                  <a:schemeClr val="tx1"/>
                </a:solidFill>
                <a:latin typeface="Times New Roman" panose="02020603050405020304" pitchFamily="18" charset="0"/>
                <a:cs typeface="Times New Roman" panose="02020603050405020304" pitchFamily="18" charset="0"/>
              </a:rPr>
              <a:t>. Основным фактором, оказывавшим влияние на реализацию государственной программы в отчетном периоде, влияние которого будет значительным также в 2016 году и среднесрочной перспективе, является финансовое обеспечение реализации на территории Республики Коми «майских указов» Президента Российской Федерации.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2015 году объём дополнительных средств консолидированного бюджета Республики Коми, направленных на выполнение положений указов и достижения целевых показателей, составил 10,2 млрд. рублей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При этом в сравнении с 2014 годом поступление доходов консолидированного бюджета Республики Коми увеличилось только на 1,6 млрд. рублей, или на 2,4 %. Также отмечено снижение поступления налога на доходы физических лиц на 0,2 млрд. рублей, или на 0,9 % по сравнению с 2014 годом.</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Вместе с тем, наряду с ростом доходной части консолидированного бюджета Республики Коми в 2015 году в сравнении с 2014 годом, плановые назначения по доходам исполнены на 93,5 %.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Данный факт наряду с ростом расходных обязательств бюджетов бюджетной системы Республики Коми порождает необходимость увеличения объёмов государственного и муниципального долга, а также расходов на его обслуживание.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2015 году влияние указанных факторов находилось в контролируемых пределах и не угрожало сбалансированности и устойчивости бюджетной системы Республики Коми. Вместе с тем, в текущем году и среднесрочной перспективе негативное дестабилизирующее воздействие на бюджетную систему Республики Коми, оказываемое указанными факторами будет продолжаться, что потребует реализации кардинальных мер по сокращению расходов и повышению доходов консолидированного бюджета Республики Коми.</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0894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113</a:t>
            </a:fld>
            <a:endParaRPr lang="ru-RU" dirty="0"/>
          </a:p>
        </p:txBody>
      </p:sp>
      <p:sp>
        <p:nvSpPr>
          <p:cNvPr id="3" name="TextBox 2"/>
          <p:cNvSpPr txBox="1"/>
          <p:nvPr/>
        </p:nvSpPr>
        <p:spPr>
          <a:xfrm>
            <a:off x="0" y="652046"/>
            <a:ext cx="9146810"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ДОПОЛНИТЕЛЬНЫЕ МАТЕРИАЛЫ</a:t>
            </a:r>
            <a:endParaRPr lang="ru-RU"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67544" y="107422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Дни финансовой грамотности в учебных заведениях </a:t>
            </a: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739527"/>
            <a:ext cx="2928637" cy="1954025"/>
          </a:xfrm>
          <a:prstGeom prst="rect">
            <a:avLst/>
          </a:prstGeom>
        </p:spPr>
      </p:pic>
      <p:sp>
        <p:nvSpPr>
          <p:cNvPr id="12" name="TextBox 11"/>
          <p:cNvSpPr txBox="1"/>
          <p:nvPr/>
        </p:nvSpPr>
        <p:spPr>
          <a:xfrm>
            <a:off x="467544" y="5736734"/>
            <a:ext cx="5400600" cy="1004634"/>
          </a:xfrm>
          <a:prstGeom prst="rect">
            <a:avLst/>
          </a:prstGeom>
          <a:noFill/>
        </p:spPr>
        <p:txBody>
          <a:bodyPr wrap="square" rtlCol="0">
            <a:spAutoFit/>
          </a:bodyPr>
          <a:lstStyle/>
          <a:p>
            <a:pPr indent="457200">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По </a:t>
            </a:r>
            <a:r>
              <a:rPr lang="ru-RU" sz="1300" dirty="0">
                <a:solidFill>
                  <a:schemeClr val="tx1"/>
                </a:solidFill>
                <a:latin typeface="Times New Roman" panose="02020603050405020304" pitchFamily="18" charset="0"/>
                <a:cs typeface="Times New Roman" panose="02020603050405020304" pitchFamily="18" charset="0"/>
              </a:rPr>
              <a:t>итогам мероприятий в целом за 2015 год по Республике Коми уроки финансовой грамотности проведены в 210 образовательных организациях, охват составил более 15 900 учащихся (39,8 % от общего количества учащихся 1-4 классов</a:t>
            </a:r>
            <a:r>
              <a:rPr lang="ru-RU" sz="1300" dirty="0" smtClean="0">
                <a:solidFill>
                  <a:schemeClr val="tx1"/>
                </a:solidFill>
                <a:latin typeface="Times New Roman" panose="02020603050405020304" pitchFamily="18" charset="0"/>
                <a:cs typeface="Times New Roman" panose="02020603050405020304" pitchFamily="18" charset="0"/>
              </a:rPr>
              <a:t>).</a:t>
            </a: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47" y="1484785"/>
            <a:ext cx="5095965" cy="2288800"/>
          </a:xfrm>
          <a:prstGeom prst="rect">
            <a:avLst/>
          </a:prstGeom>
        </p:spPr>
      </p:pic>
      <p:sp>
        <p:nvSpPr>
          <p:cNvPr id="14" name="TextBox 13"/>
          <p:cNvSpPr txBox="1"/>
          <p:nvPr/>
        </p:nvSpPr>
        <p:spPr>
          <a:xfrm>
            <a:off x="5724127" y="1484784"/>
            <a:ext cx="3144661" cy="2127057"/>
          </a:xfrm>
          <a:prstGeom prst="rect">
            <a:avLst/>
          </a:prstGeom>
          <a:noFill/>
        </p:spPr>
        <p:txBody>
          <a:bodyPr wrap="square" rtlCol="0">
            <a:spAutoFit/>
          </a:bodyPr>
          <a:lstStyle/>
          <a:p>
            <a:pPr indent="457200" algn="just">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В 2015 году, в рамках акции </a:t>
            </a:r>
            <a:r>
              <a:rPr lang="ru-RU" sz="1300" dirty="0">
                <a:solidFill>
                  <a:schemeClr val="tx1"/>
                </a:solidFill>
                <a:latin typeface="Times New Roman" panose="02020603050405020304" pitchFamily="18" charset="0"/>
                <a:cs typeface="Times New Roman" panose="02020603050405020304" pitchFamily="18" charset="0"/>
              </a:rPr>
              <a:t>«День финансовой грамотности в учебных заведениях</a:t>
            </a:r>
            <a:r>
              <a:rPr lang="ru-RU" sz="1300" dirty="0" smtClean="0">
                <a:solidFill>
                  <a:schemeClr val="tx1"/>
                </a:solidFill>
                <a:latin typeface="Times New Roman" panose="02020603050405020304" pitchFamily="18" charset="0"/>
                <a:cs typeface="Times New Roman" panose="02020603050405020304" pitchFamily="18" charset="0"/>
              </a:rPr>
              <a:t>», сотрудниками </a:t>
            </a:r>
            <a:r>
              <a:rPr lang="ru-RU" sz="1300" dirty="0">
                <a:solidFill>
                  <a:schemeClr val="tx1"/>
                </a:solidFill>
                <a:latin typeface="Times New Roman" panose="02020603050405020304" pitchFamily="18" charset="0"/>
                <a:cs typeface="Times New Roman" panose="02020603050405020304" pitchFamily="18" charset="0"/>
              </a:rPr>
              <a:t>Министерства финансов Республики Коми </a:t>
            </a:r>
            <a:r>
              <a:rPr lang="ru-RU" sz="1300" dirty="0" smtClean="0">
                <a:solidFill>
                  <a:schemeClr val="tx1"/>
                </a:solidFill>
                <a:latin typeface="Times New Roman" panose="02020603050405020304" pitchFamily="18" charset="0"/>
                <a:cs typeface="Times New Roman" panose="02020603050405020304" pitchFamily="18" charset="0"/>
              </a:rPr>
              <a:t>была разработана и презентована  в 9  школах интерактивная </a:t>
            </a:r>
            <a:r>
              <a:rPr lang="ru-RU" sz="1300" dirty="0">
                <a:solidFill>
                  <a:schemeClr val="tx1"/>
                </a:solidFill>
                <a:latin typeface="Times New Roman" panose="02020603050405020304" pitchFamily="18" charset="0"/>
                <a:cs typeface="Times New Roman" panose="02020603050405020304" pitchFamily="18" charset="0"/>
              </a:rPr>
              <a:t>деловая игра-презентация «Министр финансов Республики Коми – гражданам школьного возраста</a:t>
            </a:r>
            <a:r>
              <a:rPr lang="ru-RU" sz="1300" dirty="0" smtClean="0">
                <a:solidFill>
                  <a:schemeClr val="tx1"/>
                </a:solidFill>
                <a:latin typeface="Times New Roman" panose="02020603050405020304" pitchFamily="18" charset="0"/>
                <a:cs typeface="Times New Roman" panose="02020603050405020304" pitchFamily="18" charset="0"/>
              </a:rPr>
              <a:t>». </a:t>
            </a:r>
          </a:p>
        </p:txBody>
      </p:sp>
      <p:pic>
        <p:nvPicPr>
          <p:cNvPr id="15" name="Рисунок 14"/>
          <p:cNvPicPr/>
          <p:nvPr/>
        </p:nvPicPr>
        <p:blipFill rotWithShape="1">
          <a:blip r:embed="rId4"/>
          <a:srcRect l="23708" t="18227" r="18407" b="10345"/>
          <a:stretch/>
        </p:blipFill>
        <p:spPr bwMode="auto">
          <a:xfrm>
            <a:off x="5076340" y="3611840"/>
            <a:ext cx="2328130" cy="1452417"/>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38078" y="3773585"/>
            <a:ext cx="4781994" cy="758606"/>
          </a:xfrm>
          <a:prstGeom prst="rect">
            <a:avLst/>
          </a:prstGeom>
          <a:noFill/>
        </p:spPr>
        <p:txBody>
          <a:bodyPr wrap="square" rtlCol="0">
            <a:spAutoFit/>
          </a:bodyPr>
          <a:lstStyle/>
          <a:p>
            <a:pPr indent="457200">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Интерактивная </a:t>
            </a:r>
            <a:r>
              <a:rPr lang="ru-RU" sz="1300" dirty="0">
                <a:solidFill>
                  <a:schemeClr val="tx1"/>
                </a:solidFill>
                <a:latin typeface="Times New Roman" panose="02020603050405020304" pitchFamily="18" charset="0"/>
                <a:cs typeface="Times New Roman" panose="02020603050405020304" pitchFamily="18" charset="0"/>
              </a:rPr>
              <a:t>игра направлена во все школы региона, благодаря чему 10 620 учащихся познакомились с нелегким трудом министра финансов</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800" dirty="0" smtClean="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84147" y="4532191"/>
            <a:ext cx="4447893" cy="1184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ru-RU" sz="1300" dirty="0">
                <a:solidFill>
                  <a:schemeClr val="tx1"/>
                </a:solidFill>
                <a:latin typeface="Times New Roman" panose="02020603050405020304" pitchFamily="18" charset="0"/>
                <a:cs typeface="Times New Roman" panose="02020603050405020304" pitchFamily="18" charset="0"/>
              </a:rPr>
              <a:t>Интерактивная игра размещена на официальном сайте </a:t>
            </a:r>
          </a:p>
          <a:p>
            <a:pPr algn="ctr">
              <a:lnSpc>
                <a:spcPct val="114000"/>
              </a:lnSpc>
            </a:pPr>
            <a:r>
              <a:rPr lang="ru-RU" sz="1300" dirty="0">
                <a:solidFill>
                  <a:schemeClr val="tx1"/>
                </a:solidFill>
                <a:latin typeface="Times New Roman" panose="02020603050405020304" pitchFamily="18" charset="0"/>
                <a:cs typeface="Times New Roman" panose="02020603050405020304" pitchFamily="18" charset="0"/>
              </a:rPr>
              <a:t>Министерства финансов Республики </a:t>
            </a:r>
            <a:r>
              <a:rPr lang="ru-RU" sz="1300" dirty="0" smtClean="0">
                <a:solidFill>
                  <a:schemeClr val="tx1"/>
                </a:solidFill>
                <a:latin typeface="Times New Roman" panose="02020603050405020304" pitchFamily="18" charset="0"/>
                <a:cs typeface="Times New Roman" panose="02020603050405020304" pitchFamily="18" charset="0"/>
              </a:rPr>
              <a:t>Коми в рубрике «Бюджет </a:t>
            </a:r>
            <a:r>
              <a:rPr lang="ru-RU" sz="1300" dirty="0">
                <a:solidFill>
                  <a:schemeClr val="tx1"/>
                </a:solidFill>
                <a:latin typeface="Times New Roman" panose="02020603050405020304" pitchFamily="18" charset="0"/>
                <a:cs typeface="Times New Roman" panose="02020603050405020304" pitchFamily="18" charset="0"/>
              </a:rPr>
              <a:t>для граждан</a:t>
            </a:r>
            <a:r>
              <a:rPr lang="ru-RU" sz="1300" dirty="0" smtClean="0">
                <a:solidFill>
                  <a:schemeClr val="tx1"/>
                </a:solidFill>
                <a:latin typeface="Times New Roman" panose="02020603050405020304" pitchFamily="18" charset="0"/>
                <a:cs typeface="Times New Roman" panose="02020603050405020304" pitchFamily="18" charset="0"/>
              </a:rPr>
              <a:t>»: </a:t>
            </a:r>
            <a:r>
              <a:rPr lang="en-US" sz="1300" u="sng" dirty="0" smtClean="0">
                <a:latin typeface="Times New Roman" panose="02020603050405020304" pitchFamily="18" charset="0"/>
                <a:cs typeface="Times New Roman" panose="02020603050405020304" pitchFamily="18" charset="0"/>
                <a:hlinkClick r:id="rId5"/>
              </a:rPr>
              <a:t>http</a:t>
            </a:r>
            <a:r>
              <a:rPr lang="en-US" sz="1300" u="sng" dirty="0">
                <a:latin typeface="Times New Roman" panose="02020603050405020304" pitchFamily="18" charset="0"/>
                <a:cs typeface="Times New Roman" panose="02020603050405020304" pitchFamily="18" charset="0"/>
                <a:hlinkClick r:id="rId5"/>
              </a:rPr>
              <a:t>://minfin.rkomi.ru/page/12495/32622</a:t>
            </a:r>
            <a:r>
              <a:rPr lang="en-US" sz="1300" u="sng" dirty="0">
                <a:solidFill>
                  <a:schemeClr val="tx1"/>
                </a:solidFill>
                <a:latin typeface="Times New Roman" panose="02020603050405020304" pitchFamily="18" charset="0"/>
                <a:cs typeface="Times New Roman" panose="02020603050405020304" pitchFamily="18" charset="0"/>
                <a:hlinkClick r:id="rId5"/>
              </a:rPr>
              <a:t>/</a:t>
            </a:r>
            <a:r>
              <a:rPr lang="ru-RU" sz="1300" u="sng" dirty="0">
                <a:solidFill>
                  <a:schemeClr val="tx1"/>
                </a:solidFill>
                <a:latin typeface="Times New Roman" panose="02020603050405020304" pitchFamily="18" charset="0"/>
                <a:cs typeface="Times New Roman" panose="02020603050405020304" pitchFamily="18" charset="0"/>
              </a:rPr>
              <a:t>; </a:t>
            </a:r>
            <a:r>
              <a:rPr lang="ru-RU" sz="1300" u="sng" dirty="0" smtClean="0">
                <a:solidFill>
                  <a:schemeClr val="tx1"/>
                </a:solidFill>
                <a:latin typeface="Times New Roman" panose="02020603050405020304" pitchFamily="18" charset="0"/>
                <a:cs typeface="Times New Roman" panose="02020603050405020304" pitchFamily="18" charset="0"/>
              </a:rPr>
              <a:t> </a:t>
            </a:r>
            <a:endParaRPr lang="ru-RU" sz="1300" u="sng" dirty="0">
              <a:solidFill>
                <a:schemeClr val="tx1"/>
              </a:solidFill>
              <a:latin typeface="Times New Roman" panose="02020603050405020304" pitchFamily="18" charset="0"/>
              <a:cs typeface="Times New Roman" panose="02020603050405020304" pitchFamily="18" charset="0"/>
            </a:endParaRPr>
          </a:p>
          <a:p>
            <a:pPr algn="ctr">
              <a:lnSpc>
                <a:spcPct val="114000"/>
              </a:lnSpc>
            </a:pPr>
            <a:r>
              <a:rPr lang="ru-RU" sz="1300" dirty="0">
                <a:solidFill>
                  <a:schemeClr val="tx1"/>
                </a:solidFill>
                <a:latin typeface="Times New Roman" panose="02020603050405020304" pitchFamily="18" charset="0"/>
                <a:cs typeface="Times New Roman" panose="02020603050405020304" pitchFamily="18" charset="0"/>
              </a:rPr>
              <a:t>и на странице </a:t>
            </a:r>
            <a:r>
              <a:rPr lang="ru-RU" sz="1300" dirty="0" smtClean="0">
                <a:solidFill>
                  <a:schemeClr val="tx1"/>
                </a:solidFill>
                <a:latin typeface="Times New Roman" panose="02020603050405020304" pitchFamily="18" charset="0"/>
                <a:cs typeface="Times New Roman" panose="02020603050405020304" pitchFamily="18" charset="0"/>
              </a:rPr>
              <a:t>Вконтакте: </a:t>
            </a:r>
            <a:r>
              <a:rPr lang="en-US" sz="1300" dirty="0" smtClean="0">
                <a:solidFill>
                  <a:schemeClr val="tx1"/>
                </a:solidFill>
                <a:latin typeface="Times New Roman" panose="02020603050405020304" pitchFamily="18" charset="0"/>
                <a:cs typeface="Times New Roman" panose="02020603050405020304" pitchFamily="18" charset="0"/>
                <a:hlinkClick r:id="rId6"/>
              </a:rPr>
              <a:t>https</a:t>
            </a:r>
            <a:r>
              <a:rPr lang="en-US" sz="1300" dirty="0">
                <a:solidFill>
                  <a:schemeClr val="tx1"/>
                </a:solidFill>
                <a:latin typeface="Times New Roman" panose="02020603050405020304" pitchFamily="18" charset="0"/>
                <a:cs typeface="Times New Roman" panose="02020603050405020304" pitchFamily="18" charset="0"/>
                <a:hlinkClick r:id="rId6"/>
              </a:rPr>
              <a:t>://</a:t>
            </a:r>
            <a:r>
              <a:rPr lang="en-US" sz="1300" dirty="0" smtClean="0">
                <a:solidFill>
                  <a:schemeClr val="tx1"/>
                </a:solidFill>
                <a:latin typeface="Times New Roman" panose="02020603050405020304" pitchFamily="18" charset="0"/>
                <a:cs typeface="Times New Roman" panose="02020603050405020304" pitchFamily="18" charset="0"/>
                <a:hlinkClick r:id="rId6"/>
              </a:rPr>
              <a:t>vk.com/minfinrk</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3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114</a:t>
            </a:fld>
            <a:endParaRPr lang="ru-RU" dirty="0"/>
          </a:p>
        </p:txBody>
      </p:sp>
      <p:sp>
        <p:nvSpPr>
          <p:cNvPr id="4" name="TextBox 3"/>
          <p:cNvSpPr txBox="1"/>
          <p:nvPr/>
        </p:nvSpPr>
        <p:spPr>
          <a:xfrm>
            <a:off x="467544" y="1124744"/>
            <a:ext cx="8309862" cy="3173176"/>
          </a:xfrm>
          <a:prstGeom prst="rect">
            <a:avLst/>
          </a:prstGeom>
          <a:noFill/>
        </p:spPr>
        <p:txBody>
          <a:bodyPr wrap="square" rtlCol="0">
            <a:spAutoFit/>
          </a:bodyPr>
          <a:lstStyle/>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В целях вовлечения граждан в совершенствовании структуры и качества предоставляемой населению финансовой информации в 2015 году Министерством финансов Республики Коми проводились:</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 - опросы по бюджетной тематике, с результатами которых можно ознакомится на официальном сайте Министерства в рубрике «Опрос» </a:t>
            </a:r>
            <a:r>
              <a:rPr lang="ru-RU" sz="1300" dirty="0">
                <a:solidFill>
                  <a:schemeClr val="tx1"/>
                </a:solidFill>
                <a:latin typeface="Times New Roman" panose="02020603050405020304" pitchFamily="18" charset="0"/>
                <a:cs typeface="Times New Roman" panose="02020603050405020304" pitchFamily="18" charset="0"/>
                <a:hlinkClick r:id="rId2"/>
              </a:rPr>
              <a:t>http://minfin.rkomi.ru/right/finopros</a:t>
            </a:r>
            <a:r>
              <a:rPr lang="ru-RU" sz="1300" dirty="0" smtClean="0">
                <a:solidFill>
                  <a:schemeClr val="tx1"/>
                </a:solidFill>
                <a:latin typeface="Times New Roman" panose="02020603050405020304" pitchFamily="18" charset="0"/>
                <a:cs typeface="Times New Roman" panose="02020603050405020304" pitchFamily="18" charset="0"/>
                <a:hlinkClick r:id="rId2"/>
              </a:rPr>
              <a:t>/</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или на странице в социальной сети Вконтакте </a:t>
            </a:r>
            <a:r>
              <a:rPr lang="ru-RU" sz="1300" dirty="0">
                <a:solidFill>
                  <a:schemeClr val="tx1"/>
                </a:solidFill>
                <a:latin typeface="Times New Roman" panose="02020603050405020304" pitchFamily="18" charset="0"/>
                <a:cs typeface="Times New Roman" panose="02020603050405020304" pitchFamily="18" charset="0"/>
                <a:hlinkClick r:id="rId3"/>
              </a:rPr>
              <a:t>https://</a:t>
            </a:r>
            <a:r>
              <a:rPr lang="ru-RU" sz="1300" dirty="0" smtClean="0">
                <a:solidFill>
                  <a:schemeClr val="tx1"/>
                </a:solidFill>
                <a:latin typeface="Times New Roman" panose="02020603050405020304" pitchFamily="18" charset="0"/>
                <a:cs typeface="Times New Roman" panose="02020603050405020304" pitchFamily="18" charset="0"/>
                <a:hlinkClick r:id="rId3"/>
              </a:rPr>
              <a:t>vk.com/minfinrk</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 конкурс проектов по предоставлению бюджетов для граждан, в котором  приняли участие 20 студентов первого курса факультета «Управления» направления государственного и муниципального управления Коми республиканской академии государственной службы и управления. </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«Мы уверены,  что этот опыт взаимодействия граждан и специалистов финансовой сферы найдет свое продолжение. Надеемся, что в следующем году Республика Коми будет представлять новые проекты уже на федеральный уровень, в качестве лучшей практики представления бюджета публично-правового образования в формате, обеспечивающем открытость и доступность для граждан информации об управлении общественными финансами.» - заявил заместитель министра финансов Республики Коми Алексей Павлович Маегов на церемонии вручения почетных грамот и благодарностей победителям и участникам конкурса.»</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Опросы и конкурсы по бюджетной тематике</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7866" b="12614"/>
          <a:stretch/>
        </p:blipFill>
        <p:spPr>
          <a:xfrm>
            <a:off x="1475656" y="4243473"/>
            <a:ext cx="6203546" cy="2425887"/>
          </a:xfrm>
          <a:prstGeom prst="rect">
            <a:avLst/>
          </a:prstGeom>
        </p:spPr>
      </p:pic>
    </p:spTree>
    <p:extLst>
      <p:ext uri="{BB962C8B-B14F-4D97-AF65-F5344CB8AC3E}">
        <p14:creationId xmlns:p14="http://schemas.microsoft.com/office/powerpoint/2010/main" val="12374517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a:graphicFrameLocks/>
          </p:cNvGraphicFramePr>
          <p:nvPr>
            <p:extLst>
              <p:ext uri="{D42A27DB-BD31-4B8C-83A1-F6EECF244321}">
                <p14:modId xmlns:p14="http://schemas.microsoft.com/office/powerpoint/2010/main" val="2003913310"/>
              </p:ext>
            </p:extLst>
          </p:nvPr>
        </p:nvGraphicFramePr>
        <p:xfrm>
          <a:off x="468288" y="1700808"/>
          <a:ext cx="3569249" cy="3452568"/>
        </p:xfrm>
        <a:graphic>
          <a:graphicData uri="http://schemas.openxmlformats.org/drawingml/2006/chart">
            <c:chart xmlns:c="http://schemas.openxmlformats.org/drawingml/2006/chart" xmlns:r="http://schemas.openxmlformats.org/officeDocument/2006/relationships" r:id="rId2"/>
          </a:graphicData>
        </a:graphic>
      </p:graphicFrame>
      <p:sp>
        <p:nvSpPr>
          <p:cNvPr id="8" name="Стрелка вниз 7"/>
          <p:cNvSpPr/>
          <p:nvPr/>
        </p:nvSpPr>
        <p:spPr>
          <a:xfrm rot="10800000">
            <a:off x="539552" y="5153375"/>
            <a:ext cx="3476672" cy="81739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4" name="Прямоугольник 3"/>
          <p:cNvSpPr/>
          <p:nvPr/>
        </p:nvSpPr>
        <p:spPr>
          <a:xfrm>
            <a:off x="467544" y="692696"/>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Оценка Республики Коми в рейтинге субъектов Российской Федерации по уровню открытости бюджетных данных </a:t>
            </a:r>
          </a:p>
        </p:txBody>
      </p:sp>
      <p:sp>
        <p:nvSpPr>
          <p:cNvPr id="3" name="Стрелка вниз 2"/>
          <p:cNvSpPr/>
          <p:nvPr/>
        </p:nvSpPr>
        <p:spPr>
          <a:xfrm>
            <a:off x="5300734" y="1277471"/>
            <a:ext cx="3476672" cy="78337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115</a:t>
            </a:fld>
            <a:endParaRPr lang="ru-RU" dirty="0"/>
          </a:p>
        </p:txBody>
      </p:sp>
      <p:graphicFrame>
        <p:nvGraphicFramePr>
          <p:cNvPr id="18" name="Диаграмма 17"/>
          <p:cNvGraphicFramePr>
            <a:graphicFrameLocks/>
          </p:cNvGraphicFramePr>
          <p:nvPr>
            <p:extLst>
              <p:ext uri="{D42A27DB-BD31-4B8C-83A1-F6EECF244321}">
                <p14:modId xmlns:p14="http://schemas.microsoft.com/office/powerpoint/2010/main" val="2487645742"/>
              </p:ext>
            </p:extLst>
          </p:nvPr>
        </p:nvGraphicFramePr>
        <p:xfrm>
          <a:off x="5220072" y="2060847"/>
          <a:ext cx="3557334" cy="3384377"/>
        </p:xfrm>
        <a:graphic>
          <a:graphicData uri="http://schemas.openxmlformats.org/drawingml/2006/chart">
            <c:chart xmlns:c="http://schemas.openxmlformats.org/drawingml/2006/chart" xmlns:r="http://schemas.openxmlformats.org/officeDocument/2006/relationships" r:id="rId3"/>
          </a:graphicData>
        </a:graphic>
      </p:graphicFrame>
      <p:sp>
        <p:nvSpPr>
          <p:cNvPr id="19" name="Прямоугольник 18"/>
          <p:cNvSpPr/>
          <p:nvPr/>
        </p:nvSpPr>
        <p:spPr>
          <a:xfrm>
            <a:off x="446749" y="597076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Оценка Республики Коми </a:t>
            </a:r>
            <a:r>
              <a:rPr lang="ru-RU" sz="1600" b="1" dirty="0" smtClean="0">
                <a:ln/>
                <a:solidFill>
                  <a:schemeClr val="accent3">
                    <a:lumMod val="75000"/>
                  </a:schemeClr>
                </a:solidFill>
                <a:latin typeface="Times New Roman" panose="02020603050405020304" pitchFamily="18" charset="0"/>
                <a:cs typeface="Times New Roman" panose="02020603050405020304" pitchFamily="18" charset="0"/>
              </a:rPr>
              <a:t>по </a:t>
            </a:r>
            <a:r>
              <a:rPr lang="ru-RU" sz="1600" b="1" dirty="0">
                <a:ln/>
                <a:solidFill>
                  <a:schemeClr val="accent3">
                    <a:lumMod val="75000"/>
                  </a:schemeClr>
                </a:solidFill>
                <a:latin typeface="Times New Roman" panose="02020603050405020304" pitchFamily="18" charset="0"/>
                <a:cs typeface="Times New Roman" panose="02020603050405020304" pitchFamily="18" charset="0"/>
              </a:rPr>
              <a:t>качеству управления региональными финансами</a:t>
            </a:r>
          </a:p>
        </p:txBody>
      </p:sp>
    </p:spTree>
    <p:extLst>
      <p:ext uri="{BB962C8B-B14F-4D97-AF65-F5344CB8AC3E}">
        <p14:creationId xmlns:p14="http://schemas.microsoft.com/office/powerpoint/2010/main" val="40277094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116</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Задачи и основные направления бюджетной политики на 2016 год и плановый период</a:t>
            </a:r>
          </a:p>
        </p:txBody>
      </p:sp>
      <p:sp>
        <p:nvSpPr>
          <p:cNvPr id="18" name="Пятиугольник 17"/>
          <p:cNvSpPr/>
          <p:nvPr/>
        </p:nvSpPr>
        <p:spPr>
          <a:xfrm rot="5400000">
            <a:off x="-257751" y="3927841"/>
            <a:ext cx="3348372" cy="199065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smtClean="0">
                <a:solidFill>
                  <a:schemeClr val="bg2">
                    <a:lumMod val="10000"/>
                  </a:schemeClr>
                </a:solidFill>
                <a:latin typeface="Franklin Gothic Medium Cond" pitchFamily="34" charset="0"/>
              </a:rPr>
              <a:t>Задача </a:t>
            </a:r>
            <a:r>
              <a:rPr lang="ru-RU" sz="2400" dirty="0">
                <a:solidFill>
                  <a:schemeClr val="bg2">
                    <a:lumMod val="10000"/>
                  </a:schemeClr>
                </a:solidFill>
                <a:latin typeface="Franklin Gothic Medium Cond" pitchFamily="34" charset="0"/>
              </a:rPr>
              <a:t>№1 </a:t>
            </a:r>
            <a:r>
              <a:rPr lang="ru-RU" sz="2400" dirty="0" smtClean="0">
                <a:solidFill>
                  <a:schemeClr val="bg2">
                    <a:lumMod val="10000"/>
                  </a:schemeClr>
                </a:solidFill>
                <a:latin typeface="Franklin Gothic Medium Cond" pitchFamily="34" charset="0"/>
              </a:rPr>
              <a:t>–</a:t>
            </a:r>
          </a:p>
          <a:p>
            <a:pPr algn="ctr"/>
            <a:endParaRPr lang="ru-RU" sz="2400" dirty="0">
              <a:solidFill>
                <a:schemeClr val="bg2">
                  <a:lumMod val="10000"/>
                </a:schemeClr>
              </a:solidFill>
              <a:latin typeface="Franklin Gothic Medium Cond" pitchFamily="34" charset="0"/>
            </a:endParaRPr>
          </a:p>
          <a:p>
            <a:pPr algn="ctr"/>
            <a:r>
              <a:rPr lang="ru-RU" sz="2400" dirty="0" smtClean="0">
                <a:solidFill>
                  <a:schemeClr val="bg2">
                    <a:lumMod val="10000"/>
                  </a:schemeClr>
                </a:solidFill>
                <a:latin typeface="Franklin Gothic Medium Cond" pitchFamily="34" charset="0"/>
              </a:rPr>
              <a:t> Увеличение </a:t>
            </a:r>
            <a:r>
              <a:rPr lang="ru-RU" sz="2400" dirty="0">
                <a:solidFill>
                  <a:schemeClr val="bg2">
                    <a:lumMod val="10000"/>
                  </a:schemeClr>
                </a:solidFill>
                <a:latin typeface="Franklin Gothic Medium Cond" pitchFamily="34" charset="0"/>
              </a:rPr>
              <a:t>доходной части консолидированного </a:t>
            </a:r>
            <a:r>
              <a:rPr lang="ru-RU" sz="2400" dirty="0" smtClean="0">
                <a:solidFill>
                  <a:schemeClr val="bg2">
                    <a:lumMod val="10000"/>
                  </a:schemeClr>
                </a:solidFill>
                <a:latin typeface="Franklin Gothic Medium Cond" pitchFamily="34" charset="0"/>
              </a:rPr>
              <a:t>бюджета</a:t>
            </a:r>
            <a:endParaRPr lang="ru-RU" sz="2400" b="1" dirty="0">
              <a:solidFill>
                <a:schemeClr val="tx1"/>
              </a:solidFill>
              <a:latin typeface="Franklin Gothic Medium" panose="020B0603020102020204" pitchFamily="34" charset="0"/>
            </a:endParaRPr>
          </a:p>
        </p:txBody>
      </p:sp>
      <p:sp>
        <p:nvSpPr>
          <p:cNvPr id="19" name="Пятиугольник 18"/>
          <p:cNvSpPr/>
          <p:nvPr/>
        </p:nvSpPr>
        <p:spPr>
          <a:xfrm rot="5400000">
            <a:off x="1741942" y="3119222"/>
            <a:ext cx="3348373" cy="202371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smtClean="0">
                <a:solidFill>
                  <a:schemeClr val="bg2">
                    <a:lumMod val="10000"/>
                  </a:schemeClr>
                </a:solidFill>
                <a:latin typeface="Franklin Gothic Medium Cond" pitchFamily="34" charset="0"/>
              </a:rPr>
              <a:t>Задача </a:t>
            </a:r>
            <a:r>
              <a:rPr lang="ru-RU" sz="2400" dirty="0">
                <a:solidFill>
                  <a:schemeClr val="bg2">
                    <a:lumMod val="10000"/>
                  </a:schemeClr>
                </a:solidFill>
                <a:latin typeface="Franklin Gothic Medium Cond" pitchFamily="34" charset="0"/>
              </a:rPr>
              <a:t>№2 – </a:t>
            </a:r>
            <a:endParaRPr lang="ru-RU" sz="2400" dirty="0" smtClean="0">
              <a:solidFill>
                <a:schemeClr val="bg2">
                  <a:lumMod val="10000"/>
                </a:schemeClr>
              </a:solidFill>
              <a:latin typeface="Franklin Gothic Medium Cond" pitchFamily="34" charset="0"/>
            </a:endParaRPr>
          </a:p>
          <a:p>
            <a:pPr algn="ctr"/>
            <a:endParaRPr lang="ru-RU" sz="2400" dirty="0">
              <a:solidFill>
                <a:schemeClr val="bg2">
                  <a:lumMod val="10000"/>
                </a:schemeClr>
              </a:solidFill>
              <a:latin typeface="Franklin Gothic Medium Cond" pitchFamily="34" charset="0"/>
            </a:endParaRPr>
          </a:p>
          <a:p>
            <a:pPr algn="ctr"/>
            <a:r>
              <a:rPr lang="ru-RU" sz="2400" dirty="0" smtClean="0">
                <a:solidFill>
                  <a:schemeClr val="bg2">
                    <a:lumMod val="10000"/>
                  </a:schemeClr>
                </a:solidFill>
                <a:latin typeface="Franklin Gothic Medium Cond" pitchFamily="34" charset="0"/>
              </a:rPr>
              <a:t>Повышение </a:t>
            </a:r>
            <a:r>
              <a:rPr lang="ru-RU" sz="2400" dirty="0">
                <a:solidFill>
                  <a:schemeClr val="bg2">
                    <a:lumMod val="10000"/>
                  </a:schemeClr>
                </a:solidFill>
                <a:latin typeface="Franklin Gothic Medium Cond" pitchFamily="34" charset="0"/>
              </a:rPr>
              <a:t>эффективности бюджетных </a:t>
            </a:r>
            <a:r>
              <a:rPr lang="ru-RU" sz="2400" dirty="0" smtClean="0">
                <a:solidFill>
                  <a:schemeClr val="bg2">
                    <a:lumMod val="10000"/>
                  </a:schemeClr>
                </a:solidFill>
                <a:latin typeface="Franklin Gothic Medium Cond" pitchFamily="34" charset="0"/>
              </a:rPr>
              <a:t>расходов</a:t>
            </a:r>
            <a:endParaRPr lang="ru-RU" sz="2400" b="1" dirty="0">
              <a:solidFill>
                <a:schemeClr val="bg2">
                  <a:lumMod val="10000"/>
                </a:schemeClr>
              </a:solidFill>
              <a:latin typeface="Franklin Gothic Medium Cond" pitchFamily="34" charset="0"/>
            </a:endParaRPr>
          </a:p>
        </p:txBody>
      </p:sp>
      <p:sp>
        <p:nvSpPr>
          <p:cNvPr id="20" name="Пятиугольник 19"/>
          <p:cNvSpPr/>
          <p:nvPr/>
        </p:nvSpPr>
        <p:spPr>
          <a:xfrm rot="5400000">
            <a:off x="3923928" y="2420888"/>
            <a:ext cx="3168352" cy="216024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smtClean="0">
                <a:solidFill>
                  <a:schemeClr val="bg2">
                    <a:lumMod val="10000"/>
                  </a:schemeClr>
                </a:solidFill>
                <a:latin typeface="Franklin Gothic Medium Cond" pitchFamily="34" charset="0"/>
              </a:rPr>
              <a:t>Задача </a:t>
            </a:r>
            <a:r>
              <a:rPr lang="ru-RU" sz="2400" dirty="0">
                <a:solidFill>
                  <a:schemeClr val="bg2">
                    <a:lumMod val="10000"/>
                  </a:schemeClr>
                </a:solidFill>
                <a:latin typeface="Franklin Gothic Medium Cond" pitchFamily="34" charset="0"/>
              </a:rPr>
              <a:t>№3 </a:t>
            </a:r>
            <a:r>
              <a:rPr lang="ru-RU" sz="2400" dirty="0" smtClean="0">
                <a:solidFill>
                  <a:schemeClr val="bg2">
                    <a:lumMod val="10000"/>
                  </a:schemeClr>
                </a:solidFill>
                <a:latin typeface="Franklin Gothic Medium Cond" pitchFamily="34" charset="0"/>
              </a:rPr>
              <a:t>–</a:t>
            </a:r>
          </a:p>
          <a:p>
            <a:pPr algn="ctr"/>
            <a:r>
              <a:rPr lang="ru-RU" sz="2400" dirty="0" smtClean="0">
                <a:solidFill>
                  <a:schemeClr val="bg2">
                    <a:lumMod val="10000"/>
                  </a:schemeClr>
                </a:solidFill>
                <a:latin typeface="Franklin Gothic Medium Cond" pitchFamily="34" charset="0"/>
              </a:rPr>
              <a:t> </a:t>
            </a:r>
          </a:p>
          <a:p>
            <a:pPr algn="ctr"/>
            <a:r>
              <a:rPr lang="ru-RU" sz="2400" dirty="0" smtClean="0">
                <a:solidFill>
                  <a:schemeClr val="bg2">
                    <a:lumMod val="10000"/>
                  </a:schemeClr>
                </a:solidFill>
                <a:latin typeface="Franklin Gothic Medium Cond" pitchFamily="34" charset="0"/>
              </a:rPr>
              <a:t>Сбалансирован-ность </a:t>
            </a:r>
            <a:r>
              <a:rPr lang="ru-RU" sz="2400" dirty="0">
                <a:solidFill>
                  <a:schemeClr val="bg2">
                    <a:lumMod val="10000"/>
                  </a:schemeClr>
                </a:solidFill>
                <a:latin typeface="Franklin Gothic Medium Cond" pitchFamily="34" charset="0"/>
              </a:rPr>
              <a:t>местных </a:t>
            </a:r>
            <a:r>
              <a:rPr lang="ru-RU" sz="2400" dirty="0" smtClean="0">
                <a:solidFill>
                  <a:schemeClr val="bg2">
                    <a:lumMod val="10000"/>
                  </a:schemeClr>
                </a:solidFill>
                <a:latin typeface="Franklin Gothic Medium Cond" pitchFamily="34" charset="0"/>
              </a:rPr>
              <a:t>бюджетов</a:t>
            </a:r>
            <a:endParaRPr lang="ru-RU" sz="2400" b="1" dirty="0">
              <a:solidFill>
                <a:schemeClr val="bg2">
                  <a:lumMod val="10000"/>
                </a:schemeClr>
              </a:solidFill>
              <a:latin typeface="Franklin Gothic Medium Cond" pitchFamily="34" charset="0"/>
            </a:endParaRPr>
          </a:p>
        </p:txBody>
      </p:sp>
      <p:sp>
        <p:nvSpPr>
          <p:cNvPr id="21" name="Пятиугольник 20"/>
          <p:cNvSpPr/>
          <p:nvPr/>
        </p:nvSpPr>
        <p:spPr>
          <a:xfrm rot="5400000">
            <a:off x="5994158" y="1826822"/>
            <a:ext cx="3348372" cy="216024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a:solidFill>
                  <a:schemeClr val="bg2">
                    <a:lumMod val="10000"/>
                  </a:schemeClr>
                </a:solidFill>
                <a:latin typeface="Franklin Gothic Medium Cond" pitchFamily="34" charset="0"/>
              </a:rPr>
              <a:t>Задача №4 </a:t>
            </a:r>
            <a:r>
              <a:rPr lang="ru-RU" sz="2400" dirty="0" smtClean="0">
                <a:solidFill>
                  <a:schemeClr val="bg2">
                    <a:lumMod val="10000"/>
                  </a:schemeClr>
                </a:solidFill>
                <a:latin typeface="Franklin Gothic Medium Cond" pitchFamily="34" charset="0"/>
              </a:rPr>
              <a:t>–</a:t>
            </a:r>
          </a:p>
          <a:p>
            <a:pPr algn="ctr"/>
            <a:endParaRPr lang="ru-RU" sz="2400" dirty="0">
              <a:solidFill>
                <a:schemeClr val="bg2">
                  <a:lumMod val="10000"/>
                </a:schemeClr>
              </a:solidFill>
              <a:latin typeface="Franklin Gothic Medium Cond" pitchFamily="34" charset="0"/>
            </a:endParaRPr>
          </a:p>
          <a:p>
            <a:pPr algn="ctr"/>
            <a:r>
              <a:rPr lang="ru-RU" sz="2400" dirty="0" smtClean="0">
                <a:solidFill>
                  <a:schemeClr val="bg2">
                    <a:lumMod val="10000"/>
                  </a:schemeClr>
                </a:solidFill>
                <a:latin typeface="Franklin Gothic Medium Cond" pitchFamily="34" charset="0"/>
              </a:rPr>
              <a:t> </a:t>
            </a:r>
            <a:r>
              <a:rPr lang="ru-RU" sz="2400" dirty="0">
                <a:solidFill>
                  <a:schemeClr val="bg2">
                    <a:lumMod val="10000"/>
                  </a:schemeClr>
                </a:solidFill>
                <a:latin typeface="Franklin Gothic Medium Cond" pitchFamily="34" charset="0"/>
              </a:rPr>
              <a:t>Реализация политики открытости и прозрачности бюджета для </a:t>
            </a:r>
            <a:r>
              <a:rPr lang="ru-RU" sz="2400" dirty="0" smtClean="0">
                <a:solidFill>
                  <a:schemeClr val="bg2">
                    <a:lumMod val="10000"/>
                  </a:schemeClr>
                </a:solidFill>
                <a:latin typeface="Franklin Gothic Medium Cond" pitchFamily="34" charset="0"/>
              </a:rPr>
              <a:t>граждан</a:t>
            </a:r>
            <a:endParaRPr lang="ru-RU" sz="2400" b="1" dirty="0">
              <a:solidFill>
                <a:schemeClr val="bg2">
                  <a:lumMod val="10000"/>
                </a:schemeClr>
              </a:solidFill>
              <a:latin typeface="Franklin Gothic Medium Cond" pitchFamily="34" charset="0"/>
            </a:endParaRPr>
          </a:p>
        </p:txBody>
      </p:sp>
    </p:spTree>
    <p:extLst>
      <p:ext uri="{BB962C8B-B14F-4D97-AF65-F5344CB8AC3E}">
        <p14:creationId xmlns:p14="http://schemas.microsoft.com/office/powerpoint/2010/main" val="27021159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265967320"/>
              </p:ext>
            </p:extLst>
          </p:nvPr>
        </p:nvGraphicFramePr>
        <p:xfrm>
          <a:off x="467420" y="1268760"/>
          <a:ext cx="8353052" cy="3456383"/>
        </p:xfrm>
        <a:graphic>
          <a:graphicData uri="http://schemas.openxmlformats.org/drawingml/2006/table">
            <a:tbl>
              <a:tblPr>
                <a:tableStyleId>{69C7853C-536D-4A76-A0AE-DD22124D55A5}</a:tableStyleId>
              </a:tblPr>
              <a:tblGrid>
                <a:gridCol w="1800324"/>
                <a:gridCol w="2016224"/>
                <a:gridCol w="2016224"/>
                <a:gridCol w="792088"/>
                <a:gridCol w="1728192"/>
              </a:tblGrid>
              <a:tr h="265876">
                <a:tc>
                  <a:txBody>
                    <a:bodyPr/>
                    <a:lstStyle/>
                    <a:p>
                      <a:pPr algn="ctr"/>
                      <a:r>
                        <a:rPr lang="ru-RU" sz="1600" dirty="0">
                          <a:effectLst/>
                        </a:rPr>
                        <a:t>ФИО</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a:effectLst/>
                        </a:rPr>
                        <a:t>Должность</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a:effectLst/>
                        </a:rPr>
                        <a:t>Телефон</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a:effectLst/>
                        </a:rPr>
                        <a:t>Кабинет</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smtClean="0">
                          <a:effectLst/>
                        </a:rPr>
                        <a:t>Прием Граждан</a:t>
                      </a:r>
                      <a:endParaRPr lang="ru-RU" sz="1600" b="1"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r>
              <a:tr h="531751">
                <a:tc>
                  <a:txBody>
                    <a:bodyPr/>
                    <a:lstStyle/>
                    <a:p>
                      <a:pPr algn="ctr"/>
                      <a:r>
                        <a:rPr lang="ru-RU" sz="1600" b="0" dirty="0" smtClean="0">
                          <a:effectLst/>
                        </a:rPr>
                        <a:t>Рубцова Галина </a:t>
                      </a:r>
                    </a:p>
                    <a:p>
                      <a:pPr algn="ctr"/>
                      <a:r>
                        <a:rPr lang="ru-RU" sz="1600" b="0" dirty="0" smtClean="0">
                          <a:effectLst/>
                        </a:rPr>
                        <a:t>Зиславовна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Министр</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 </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708</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второй Четверг месяца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97627">
                <a:tc>
                  <a:txBody>
                    <a:bodyPr/>
                    <a:lstStyle/>
                    <a:p>
                      <a:pPr algn="ctr"/>
                      <a:r>
                        <a:rPr lang="ru-RU" sz="1600" b="0" dirty="0">
                          <a:effectLst/>
                        </a:rPr>
                        <a:t>Милевич Елена Александровна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Приемная</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28-45-05</a:t>
                      </a:r>
                      <a:r>
                        <a:rPr lang="en-US" sz="1600" b="0" dirty="0" smtClean="0">
                          <a:effectLst/>
                        </a:rPr>
                        <a:t>; </a:t>
                      </a:r>
                      <a:r>
                        <a:rPr lang="ru-RU" sz="1600" b="0" dirty="0" smtClean="0">
                          <a:effectLst/>
                        </a:rPr>
                        <a:t>28-56-92</a:t>
                      </a:r>
                    </a:p>
                    <a:p>
                      <a:pPr algn="ctr"/>
                      <a:r>
                        <a:rPr lang="ru-RU" sz="1600" b="0" dirty="0" smtClean="0">
                          <a:effectLst/>
                        </a:rPr>
                        <a:t>факс:</a:t>
                      </a:r>
                      <a:r>
                        <a:rPr lang="en-US" sz="1600" b="0" dirty="0" smtClean="0">
                          <a:effectLst/>
                        </a:rPr>
                        <a:t> </a:t>
                      </a:r>
                    </a:p>
                    <a:p>
                      <a:pPr algn="ctr"/>
                      <a:r>
                        <a:rPr lang="ru-RU" sz="1600" b="0" dirty="0" smtClean="0">
                          <a:effectLst/>
                        </a:rPr>
                        <a:t>24-64-07</a:t>
                      </a:r>
                      <a:r>
                        <a:rPr lang="en-US" sz="1600" b="0" dirty="0" smtClean="0">
                          <a:effectLst/>
                        </a:rPr>
                        <a:t>; </a:t>
                      </a:r>
                      <a:r>
                        <a:rPr lang="ru-RU" sz="1600" b="0" dirty="0" smtClean="0">
                          <a:effectLst/>
                        </a:rPr>
                        <a:t>28-46-58</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707</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31751">
                <a:tc>
                  <a:txBody>
                    <a:bodyPr/>
                    <a:lstStyle/>
                    <a:p>
                      <a:pPr algn="ctr"/>
                      <a:r>
                        <a:rPr lang="ru-RU" sz="1600" b="0" dirty="0">
                          <a:effectLst/>
                        </a:rPr>
                        <a:t>Туркина Валентина </a:t>
                      </a:r>
                      <a:endParaRPr lang="ru-RU" sz="1600" b="0" dirty="0" smtClean="0">
                        <a:effectLst/>
                      </a:endParaRPr>
                    </a:p>
                    <a:p>
                      <a:pPr algn="ctr"/>
                      <a:r>
                        <a:rPr lang="ru-RU" sz="1600" b="0" dirty="0" smtClean="0">
                          <a:effectLst/>
                        </a:rPr>
                        <a:t>Ивановна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Первый заместитель министра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28-45-13</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820</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второй Вторник месяца</a:t>
                      </a:r>
                      <a:endParaRPr lang="ru-RU" sz="1600" b="0" dirty="0" smtClean="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31751">
                <a:tc>
                  <a:txBody>
                    <a:bodyPr/>
                    <a:lstStyle/>
                    <a:p>
                      <a:pPr algn="ctr"/>
                      <a:r>
                        <a:rPr lang="ru-RU" sz="1600" b="0" dirty="0">
                          <a:effectLst/>
                        </a:rPr>
                        <a:t>Маегов Алексей </a:t>
                      </a:r>
                      <a:endParaRPr lang="ru-RU" sz="1600" b="0" dirty="0" smtClean="0">
                        <a:effectLst/>
                      </a:endParaRPr>
                    </a:p>
                    <a:p>
                      <a:pPr algn="ctr"/>
                      <a:r>
                        <a:rPr lang="ru-RU" sz="1600" b="0" dirty="0" smtClean="0">
                          <a:effectLst/>
                        </a:rPr>
                        <a:t>Павлович</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Заместитель министра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28-45-04</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725</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последний Четверг месяца</a:t>
                      </a:r>
                      <a:endParaRPr lang="ru-RU" sz="1600" b="0" dirty="0" smtClean="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97627">
                <a:tc>
                  <a:txBody>
                    <a:bodyPr/>
                    <a:lstStyle/>
                    <a:p>
                      <a:pPr algn="ctr"/>
                      <a:r>
                        <a:rPr lang="ru-RU" sz="1600" b="0" dirty="0">
                          <a:effectLst/>
                        </a:rPr>
                        <a:t>Плехов Константин Анатольевич</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Заместитель министра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28-46-94</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711</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первый</a:t>
                      </a:r>
                      <a:r>
                        <a:rPr lang="ru-RU" sz="1600" b="0" baseline="0" dirty="0" smtClean="0">
                          <a:effectLst/>
                        </a:rPr>
                        <a:t> Вторник</a:t>
                      </a:r>
                      <a:r>
                        <a:rPr lang="ru-RU" sz="1600" b="0" dirty="0" smtClean="0">
                          <a:effectLst/>
                        </a:rPr>
                        <a:t> месяца</a:t>
                      </a:r>
                    </a:p>
                    <a:p>
                      <a:pPr algn="ct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8" name="Прямоугольник 7"/>
          <p:cNvSpPr/>
          <p:nvPr/>
        </p:nvSpPr>
        <p:spPr>
          <a:xfrm>
            <a:off x="5220072" y="5785519"/>
            <a:ext cx="3600400" cy="307777"/>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Страница </a:t>
            </a:r>
            <a:r>
              <a:rPr lang="ru-RU" sz="1400" b="1" dirty="0">
                <a:solidFill>
                  <a:schemeClr val="accent3">
                    <a:lumMod val="75000"/>
                  </a:schemeClr>
                </a:solidFill>
                <a:latin typeface="Times New Roman" panose="02020603050405020304" pitchFamily="18" charset="0"/>
                <a:cs typeface="Times New Roman" panose="02020603050405020304" pitchFamily="18" charset="0"/>
              </a:rPr>
              <a:t>в Твиттере: </a:t>
            </a:r>
            <a:r>
              <a:rPr lang="en-US" sz="1400" b="1" dirty="0">
                <a:solidFill>
                  <a:srgbClr val="1212C4"/>
                </a:solidFill>
                <a:latin typeface="Times New Roman" panose="02020603050405020304" pitchFamily="18" charset="0"/>
                <a:cs typeface="Times New Roman" panose="02020603050405020304" pitchFamily="18" charset="0"/>
              </a:rPr>
              <a:t>twitter.com/minfinrk</a:t>
            </a:r>
          </a:p>
        </p:txBody>
      </p:sp>
      <p:sp>
        <p:nvSpPr>
          <p:cNvPr id="9" name="Прямоугольник 8"/>
          <p:cNvSpPr/>
          <p:nvPr/>
        </p:nvSpPr>
        <p:spPr>
          <a:xfrm>
            <a:off x="5220072" y="5334425"/>
            <a:ext cx="3600400" cy="307777"/>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a:solidFill>
                  <a:schemeClr val="accent3">
                    <a:lumMod val="75000"/>
                  </a:schemeClr>
                </a:solidFill>
                <a:latin typeface="Times New Roman" panose="02020603050405020304" pitchFamily="18" charset="0"/>
                <a:cs typeface="Times New Roman" panose="02020603050405020304" pitchFamily="18" charset="0"/>
              </a:rPr>
              <a:t>Страница Вконтакте: </a:t>
            </a:r>
            <a:r>
              <a:rPr lang="en-US" sz="1400" b="1" dirty="0" smtClean="0">
                <a:solidFill>
                  <a:srgbClr val="1212C4"/>
                </a:solidFill>
                <a:latin typeface="Times New Roman" panose="02020603050405020304" pitchFamily="18" charset="0"/>
                <a:cs typeface="Times New Roman" panose="02020603050405020304" pitchFamily="18" charset="0"/>
              </a:rPr>
              <a:t>vk.com/minfinrk</a:t>
            </a:r>
            <a:endParaRPr lang="en-US" sz="1400" b="1" dirty="0">
              <a:solidFill>
                <a:srgbClr val="1212C4"/>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2448" y="6218148"/>
            <a:ext cx="8328024" cy="523220"/>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a:solidFill>
                  <a:schemeClr val="accent3">
                    <a:lumMod val="75000"/>
                  </a:schemeClr>
                </a:solidFill>
                <a:latin typeface="Times New Roman" panose="02020603050405020304" pitchFamily="18" charset="0"/>
                <a:cs typeface="Times New Roman" panose="02020603050405020304" pitchFamily="18" charset="0"/>
              </a:rPr>
              <a:t>С информацией о проведении общественных обсуждений можно </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ознакомиться на </a:t>
            </a:r>
            <a:r>
              <a:rPr lang="ru-RU" sz="1400" b="1" dirty="0">
                <a:solidFill>
                  <a:schemeClr val="accent3">
                    <a:lumMod val="75000"/>
                  </a:schemeClr>
                </a:solidFill>
                <a:latin typeface="Times New Roman" panose="02020603050405020304" pitchFamily="18" charset="0"/>
                <a:cs typeface="Times New Roman" panose="02020603050405020304" pitchFamily="18" charset="0"/>
              </a:rPr>
              <a:t>официальном сайте Министерства финансов Республики </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Коми по </a:t>
            </a:r>
            <a:r>
              <a:rPr lang="ru-RU" sz="1400" b="1" dirty="0">
                <a:solidFill>
                  <a:schemeClr val="accent3">
                    <a:lumMod val="75000"/>
                  </a:schemeClr>
                </a:solidFill>
                <a:latin typeface="Times New Roman" panose="02020603050405020304" pitchFamily="18" charset="0"/>
                <a:cs typeface="Times New Roman" panose="02020603050405020304" pitchFamily="18" charset="0"/>
              </a:rPr>
              <a:t>адресу:</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a:solidFill>
                  <a:srgbClr val="1212C4"/>
                </a:solidFill>
                <a:latin typeface="Times New Roman" panose="02020603050405020304" pitchFamily="18" charset="0"/>
                <a:cs typeface="Times New Roman" panose="02020603050405020304" pitchFamily="18" charset="0"/>
              </a:rPr>
              <a:t>minfin.rkomi.ru/page/8208/</a:t>
            </a:r>
          </a:p>
        </p:txBody>
      </p:sp>
      <p:sp>
        <p:nvSpPr>
          <p:cNvPr id="13" name="Прямоугольник 12"/>
          <p:cNvSpPr/>
          <p:nvPr/>
        </p:nvSpPr>
        <p:spPr>
          <a:xfrm>
            <a:off x="467544" y="4892967"/>
            <a:ext cx="4680520" cy="1200329"/>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accent3">
                    <a:lumMod val="75000"/>
                  </a:schemeClr>
                </a:solidFill>
                <a:latin typeface="Times New Roman" panose="02020603050405020304" pitchFamily="18" charset="0"/>
                <a:cs typeface="Times New Roman" panose="02020603050405020304" pitchFamily="18" charset="0"/>
              </a:rPr>
              <a:t>Министерство финансов Республики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Коми</a:t>
            </a:r>
          </a:p>
          <a:p>
            <a:pPr algn="ctr"/>
            <a:endParaRPr lang="ru-RU" sz="1000" b="1" dirty="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Адрес: г. Сыктывкар, ул. Коммунистическая,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8</a:t>
            </a:r>
          </a:p>
          <a:p>
            <a:pPr algn="ctr"/>
            <a:endParaRPr lang="ru-RU" sz="1000"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Эл</a:t>
            </a:r>
            <a:r>
              <a:rPr lang="ru-RU" sz="1600" b="1" dirty="0">
                <a:solidFill>
                  <a:schemeClr val="accent3">
                    <a:lumMod val="75000"/>
                  </a:schemeClr>
                </a:solidFill>
                <a:latin typeface="Times New Roman" panose="02020603050405020304" pitchFamily="18" charset="0"/>
                <a:cs typeface="Times New Roman" panose="02020603050405020304" pitchFamily="18" charset="0"/>
              </a:rPr>
              <a:t>. адрес: </a:t>
            </a:r>
            <a:r>
              <a:rPr lang="ru-RU" sz="1600" b="1" dirty="0">
                <a:solidFill>
                  <a:srgbClr val="1212C4"/>
                </a:solidFill>
                <a:latin typeface="Times New Roman" panose="02020603050405020304" pitchFamily="18" charset="0"/>
                <a:cs typeface="Times New Roman" panose="02020603050405020304" pitchFamily="18" charset="0"/>
              </a:rPr>
              <a:t>minfin@minfin.rkomi.ru</a:t>
            </a:r>
          </a:p>
        </p:txBody>
      </p:sp>
      <p:sp>
        <p:nvSpPr>
          <p:cNvPr id="14" name="TextBox 13"/>
          <p:cNvSpPr txBox="1"/>
          <p:nvPr/>
        </p:nvSpPr>
        <p:spPr>
          <a:xfrm>
            <a:off x="-11194" y="724634"/>
            <a:ext cx="9180511"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ru-RU" sz="2000" b="1" dirty="0" smtClean="0">
                <a:solidFill>
                  <a:schemeClr val="accent3">
                    <a:lumMod val="75000"/>
                  </a:schemeClr>
                </a:solidFill>
                <a:latin typeface="Times New Roman" panose="02020603050405020304" pitchFamily="18" charset="0"/>
                <a:cs typeface="Times New Roman" panose="02020603050405020304" pitchFamily="18" charset="0"/>
              </a:rPr>
              <a:t>КОНТАКТНАЯ ИНФОРМАЦИЯ:</a:t>
            </a:r>
            <a:endParaRPr lang="ru-RU" sz="20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5220072" y="4892967"/>
            <a:ext cx="3600400" cy="307777"/>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Официальный сайт: </a:t>
            </a:r>
            <a:r>
              <a:rPr lang="en-US" sz="1400" b="1" dirty="0" smtClean="0">
                <a:solidFill>
                  <a:srgbClr val="1212C4"/>
                </a:solidFill>
                <a:latin typeface="Times New Roman" panose="02020603050405020304" pitchFamily="18" charset="0"/>
                <a:cs typeface="Times New Roman" panose="02020603050405020304" pitchFamily="18" charset="0"/>
              </a:rPr>
              <a:t>minfin.rkomi.ru</a:t>
            </a:r>
            <a:endParaRPr lang="en-US" sz="1400" b="1" dirty="0">
              <a:solidFill>
                <a:srgbClr val="1212C4"/>
              </a:solidFill>
              <a:latin typeface="Times New Roman" panose="02020603050405020304" pitchFamily="18" charset="0"/>
              <a:cs typeface="Times New Roman" panose="02020603050405020304" pitchFamily="18" charset="0"/>
            </a:endParaRPr>
          </a:p>
        </p:txBody>
      </p:sp>
      <p:sp>
        <p:nvSpPr>
          <p:cNvPr id="16"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117</a:t>
            </a:fld>
            <a:endParaRPr lang="ru-RU" dirty="0"/>
          </a:p>
        </p:txBody>
      </p:sp>
    </p:spTree>
    <p:extLst>
      <p:ext uri="{BB962C8B-B14F-4D97-AF65-F5344CB8AC3E}">
        <p14:creationId xmlns:p14="http://schemas.microsoft.com/office/powerpoint/2010/main" val="155673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12</a:t>
            </a:fld>
            <a:endParaRPr lang="ru-RU" dirty="0"/>
          </a:p>
        </p:txBody>
      </p:sp>
      <p:sp>
        <p:nvSpPr>
          <p:cNvPr id="3" name="Прямоугольник 2"/>
          <p:cNvSpPr/>
          <p:nvPr/>
        </p:nvSpPr>
        <p:spPr>
          <a:xfrm>
            <a:off x="478390"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Налоговые и неналоговые доходы в республиканский бюджет Республики Коми</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1673302705"/>
              </p:ext>
            </p:extLst>
          </p:nvPr>
        </p:nvGraphicFramePr>
        <p:xfrm>
          <a:off x="478390" y="1124744"/>
          <a:ext cx="8309862" cy="936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19300766"/>
              </p:ext>
            </p:extLst>
          </p:nvPr>
        </p:nvGraphicFramePr>
        <p:xfrm>
          <a:off x="478391" y="2125807"/>
          <a:ext cx="8309861" cy="4626864"/>
        </p:xfrm>
        <a:graphic>
          <a:graphicData uri="http://schemas.openxmlformats.org/drawingml/2006/table">
            <a:tbl>
              <a:tblPr firstRow="1" firstCol="1" bandRow="1">
                <a:tableStyleId>{5C22544A-7EE6-4342-B048-85BDC9FD1C3A}</a:tableStyleId>
              </a:tblPr>
              <a:tblGrid>
                <a:gridCol w="5101721"/>
                <a:gridCol w="936104"/>
                <a:gridCol w="936104"/>
                <a:gridCol w="1335932"/>
              </a:tblGrid>
              <a:tr h="239578">
                <a:tc rowSpan="2">
                  <a:txBody>
                    <a:bodyPr/>
                    <a:lstStyle/>
                    <a:p>
                      <a:pPr algn="ctr">
                        <a:lnSpc>
                          <a:spcPct val="115000"/>
                        </a:lnSpc>
                        <a:spcAft>
                          <a:spcPts val="0"/>
                        </a:spcAft>
                      </a:pPr>
                      <a:r>
                        <a:rPr lang="ru-RU" sz="1100" dirty="0">
                          <a:effectLst/>
                        </a:rPr>
                        <a:t>Наименование </a:t>
                      </a:r>
                      <a:r>
                        <a:rPr lang="ru-RU" sz="1100" dirty="0" smtClean="0">
                          <a:effectLst/>
                        </a:rPr>
                        <a:t>показателя</a:t>
                      </a:r>
                      <a:endParaRPr lang="ru-RU" sz="1100" dirty="0">
                        <a:effectLst/>
                        <a:latin typeface="Calibri"/>
                        <a:ea typeface="Calibri"/>
                        <a:cs typeface="Times New Roman"/>
                      </a:endParaRPr>
                    </a:p>
                  </a:txBody>
                  <a:tcPr marL="43408" marR="43408" marT="0" marB="0" anchor="ctr"/>
                </a:tc>
                <a:tc gridSpan="2">
                  <a:txBody>
                    <a:bodyPr/>
                    <a:lstStyle/>
                    <a:p>
                      <a:pPr algn="ctr">
                        <a:lnSpc>
                          <a:spcPct val="115000"/>
                        </a:lnSpc>
                        <a:spcAft>
                          <a:spcPts val="0"/>
                        </a:spcAft>
                      </a:pPr>
                      <a:r>
                        <a:rPr lang="ru-RU" sz="1100" dirty="0">
                          <a:effectLst/>
                        </a:rPr>
                        <a:t>Фактическое </a:t>
                      </a:r>
                      <a:r>
                        <a:rPr lang="ru-RU" sz="1100" dirty="0" smtClean="0">
                          <a:effectLst/>
                        </a:rPr>
                        <a:t>исполнение, млн. рублей</a:t>
                      </a:r>
                      <a:endParaRPr lang="ru-RU" sz="1100" dirty="0">
                        <a:effectLst/>
                        <a:latin typeface="Calibri"/>
                        <a:ea typeface="Calibri"/>
                        <a:cs typeface="Times New Roman"/>
                      </a:endParaRPr>
                    </a:p>
                  </a:txBody>
                  <a:tcPr marL="43408" marR="43408" marT="0" marB="0" anchor="ctr"/>
                </a:tc>
                <a:tc hMerge="1">
                  <a:txBody>
                    <a:bodyPr/>
                    <a:lstStyle/>
                    <a:p>
                      <a:pPr algn="ctr">
                        <a:lnSpc>
                          <a:spcPct val="115000"/>
                        </a:lnSpc>
                        <a:spcAft>
                          <a:spcPts val="0"/>
                        </a:spcAft>
                      </a:pPr>
                      <a:endParaRPr lang="ru-RU" sz="1100" dirty="0">
                        <a:effectLst/>
                        <a:latin typeface="Calibri"/>
                        <a:ea typeface="Calibri"/>
                        <a:cs typeface="Times New Roman"/>
                      </a:endParaRPr>
                    </a:p>
                  </a:txBody>
                  <a:tcPr marL="43408" marR="43408" marT="0" marB="0" anchor="ctr"/>
                </a:tc>
                <a:tc rowSpan="2">
                  <a:txBody>
                    <a:bodyPr/>
                    <a:lstStyle/>
                    <a:p>
                      <a:pPr algn="ctr">
                        <a:lnSpc>
                          <a:spcPct val="115000"/>
                        </a:lnSpc>
                        <a:spcAft>
                          <a:spcPts val="0"/>
                        </a:spcAft>
                      </a:pPr>
                      <a:r>
                        <a:rPr lang="ru-RU" sz="1100" dirty="0">
                          <a:effectLst/>
                        </a:rPr>
                        <a:t>Отклонение (+,-) фактического поступления за 2015 год к 2014 году</a:t>
                      </a:r>
                      <a:endParaRPr lang="ru-RU" sz="1100" dirty="0">
                        <a:effectLst/>
                        <a:latin typeface="Calibri"/>
                        <a:ea typeface="Calibri"/>
                        <a:cs typeface="Times New Roman"/>
                      </a:endParaRPr>
                    </a:p>
                  </a:txBody>
                  <a:tcPr marL="43408" marR="43408" marT="0" marB="0" anchor="ctr"/>
                </a:tc>
              </a:tr>
              <a:tr h="257373">
                <a:tc vMerge="1">
                  <a:txBody>
                    <a:bodyPr/>
                    <a:lstStyle/>
                    <a:p>
                      <a:pPr algn="ctr">
                        <a:lnSpc>
                          <a:spcPct val="115000"/>
                        </a:lnSpc>
                        <a:spcAft>
                          <a:spcPts val="0"/>
                        </a:spcAft>
                      </a:pPr>
                      <a:endParaRPr lang="ru-RU" sz="1100" dirty="0">
                        <a:effectLst/>
                        <a:latin typeface="Calibri"/>
                        <a:ea typeface="Calibri"/>
                        <a:cs typeface="Times New Roman"/>
                      </a:endParaRPr>
                    </a:p>
                  </a:txBody>
                  <a:tcPr marL="43408" marR="43408"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dirty="0" smtClean="0">
                          <a:effectLst/>
                        </a:rPr>
                        <a:t>за 2014 год</a:t>
                      </a:r>
                      <a:endParaRPr lang="ru-RU" sz="1100" dirty="0" smtClean="0">
                        <a:effectLst/>
                        <a:latin typeface="+mn-lt"/>
                        <a:ea typeface="Calibri"/>
                        <a:cs typeface="Times New Roman"/>
                      </a:endParaRPr>
                    </a:p>
                    <a:p>
                      <a:pPr algn="ctr">
                        <a:lnSpc>
                          <a:spcPct val="115000"/>
                        </a:lnSpc>
                        <a:spcAft>
                          <a:spcPts val="0"/>
                        </a:spcAft>
                      </a:pPr>
                      <a:endParaRPr lang="ru-RU" sz="1100" dirty="0">
                        <a:effectLst/>
                        <a:latin typeface="Calibri"/>
                        <a:ea typeface="Calibri"/>
                        <a:cs typeface="Times New Roman"/>
                      </a:endParaRPr>
                    </a:p>
                  </a:txBody>
                  <a:tcPr marL="43408" marR="43408"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dirty="0" smtClean="0">
                          <a:effectLst/>
                        </a:rPr>
                        <a:t>за 2015 год</a:t>
                      </a:r>
                      <a:endParaRPr lang="ru-RU" sz="1100" dirty="0" smtClean="0">
                        <a:effectLst/>
                        <a:latin typeface="+mn-lt"/>
                        <a:ea typeface="Calibri"/>
                        <a:cs typeface="Times New Roman"/>
                      </a:endParaRPr>
                    </a:p>
                    <a:p>
                      <a:pPr algn="ctr">
                        <a:lnSpc>
                          <a:spcPct val="115000"/>
                        </a:lnSpc>
                        <a:spcAft>
                          <a:spcPts val="0"/>
                        </a:spcAft>
                      </a:pPr>
                      <a:endParaRPr lang="ru-RU" sz="1100" dirty="0">
                        <a:effectLst/>
                        <a:latin typeface="Calibri"/>
                        <a:ea typeface="Calibri"/>
                        <a:cs typeface="Times New Roman"/>
                      </a:endParaRPr>
                    </a:p>
                  </a:txBody>
                  <a:tcPr marL="43408" marR="43408" marT="0" marB="0" anchor="ctr"/>
                </a:tc>
                <a:tc vMerge="1">
                  <a:txBody>
                    <a:bodyPr/>
                    <a:lstStyle/>
                    <a:p>
                      <a:pPr algn="ctr">
                        <a:lnSpc>
                          <a:spcPct val="115000"/>
                        </a:lnSpc>
                        <a:spcAft>
                          <a:spcPts val="0"/>
                        </a:spcAft>
                      </a:pP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НАЛОГОВЫЕ И НЕНАЛОГОВЫЕ ДОХОДЫ, ВСЕГО </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46 953,4</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49 507,4</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2 554,0</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НАЛОГОВЫЕ ДОХОДЫ, всего</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45 248,5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48 014,2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2 765,7</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 на прибыль организаций</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16 650,3</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16 371,9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-278,4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 на доходы физических лиц</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15 354,7</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15 185,1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-169,6</a:t>
                      </a:r>
                      <a:endParaRPr lang="ru-RU" sz="1100" dirty="0">
                        <a:effectLst/>
                        <a:latin typeface="Calibri"/>
                        <a:ea typeface="Calibri"/>
                        <a:cs typeface="Times New Roman"/>
                      </a:endParaRPr>
                    </a:p>
                  </a:txBody>
                  <a:tcPr marL="43408" marR="43408" marT="0" marB="0" anchor="ctr"/>
                </a:tc>
              </a:tr>
              <a:tr h="248476">
                <a:tc>
                  <a:txBody>
                    <a:bodyPr/>
                    <a:lstStyle/>
                    <a:p>
                      <a:pPr>
                        <a:lnSpc>
                          <a:spcPct val="115000"/>
                        </a:lnSpc>
                        <a:spcAft>
                          <a:spcPts val="0"/>
                        </a:spcAft>
                      </a:pPr>
                      <a:r>
                        <a:rPr lang="ru-RU" sz="1100" dirty="0">
                          <a:effectLst/>
                        </a:rPr>
                        <a:t>Акцизы по подакцизным товарам, производимым на территории Российской Федерации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2 913,9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2 342,0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-571,9</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Налоги на совокупный доход</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901,5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894,1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-7,4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Налоги на имущество</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9 150,0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12 781,4</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3 631,4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Налоги, сборы и регулярные платежи за пользование природными ресурсами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221,2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334,9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113,7</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Государственная пошлина</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56,9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106,2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49,3</a:t>
                      </a:r>
                      <a:endParaRPr lang="ru-RU" sz="1100" dirty="0">
                        <a:effectLst/>
                        <a:latin typeface="Calibri"/>
                        <a:ea typeface="Calibri"/>
                        <a:cs typeface="Times New Roman"/>
                      </a:endParaRPr>
                    </a:p>
                  </a:txBody>
                  <a:tcPr marL="43408" marR="43408" marT="0" marB="0" anchor="ctr"/>
                </a:tc>
              </a:tr>
              <a:tr h="248476">
                <a:tc>
                  <a:txBody>
                    <a:bodyPr/>
                    <a:lstStyle/>
                    <a:p>
                      <a:pPr>
                        <a:lnSpc>
                          <a:spcPct val="115000"/>
                        </a:lnSpc>
                        <a:spcAft>
                          <a:spcPts val="0"/>
                        </a:spcAft>
                      </a:pPr>
                      <a:r>
                        <a:rPr lang="ru-RU" sz="1100" dirty="0">
                          <a:effectLst/>
                        </a:rPr>
                        <a:t>Задолженность и перерасчеты по отмененным налогам, сборам и иным обязательным платежам</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0,0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-1,3</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-1,3</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НЕНАЛОГОВЫЕ ДОХОДЫ, всего</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1 704,9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1 493,2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-211,7</a:t>
                      </a:r>
                      <a:endParaRPr lang="ru-RU" sz="1100" dirty="0">
                        <a:effectLst/>
                        <a:latin typeface="Calibri"/>
                        <a:ea typeface="Calibri"/>
                        <a:cs typeface="Times New Roman"/>
                      </a:endParaRPr>
                    </a:p>
                  </a:txBody>
                  <a:tcPr marL="43408" marR="43408" marT="0" marB="0" anchor="ctr"/>
                </a:tc>
              </a:tr>
              <a:tr h="248476">
                <a:tc>
                  <a:txBody>
                    <a:bodyPr/>
                    <a:lstStyle/>
                    <a:p>
                      <a:pPr>
                        <a:lnSpc>
                          <a:spcPct val="115000"/>
                        </a:lnSpc>
                        <a:spcAft>
                          <a:spcPts val="0"/>
                        </a:spcAft>
                      </a:pPr>
                      <a:r>
                        <a:rPr lang="ru-RU" sz="1100" dirty="0">
                          <a:effectLst/>
                        </a:rPr>
                        <a:t>Доходы  от  использования  имущества, находящегося  в  государственной  и муниципальной  собственности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306,9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56,5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-250,4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Платежи при пользовании природными ресурсами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792,0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670,1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-121,9</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Доходы от оказания платных услуг и компенсации затрат государства </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127,2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247,6</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120,4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Доходы от продажи материальных и нематериальных активов</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7,9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13,0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5,1</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Штрафы, санкции, возмещение ущерба</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472,5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506,1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33,6</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Прочие неналоговые доходы</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-0,1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1,5</a:t>
                      </a:r>
                      <a:endParaRPr lang="ru-RU" sz="1100" dirty="0">
                        <a:effectLst/>
                        <a:latin typeface="Calibri"/>
                        <a:ea typeface="Calibri"/>
                        <a:cs typeface="Times New Roman"/>
                      </a:endParaRPr>
                    </a:p>
                  </a:txBody>
                  <a:tcPr marL="43408" marR="43408" marT="0" marB="0" anchor="ctr"/>
                </a:tc>
              </a:tr>
            </a:tbl>
          </a:graphicData>
        </a:graphic>
      </p:graphicFrame>
    </p:spTree>
    <p:extLst>
      <p:ext uri="{BB962C8B-B14F-4D97-AF65-F5344CB8AC3E}">
        <p14:creationId xmlns:p14="http://schemas.microsoft.com/office/powerpoint/2010/main" val="1760020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13</a:t>
            </a:fld>
            <a:endParaRPr lang="ru-RU" dirty="0"/>
          </a:p>
        </p:txBody>
      </p:sp>
      <p:sp>
        <p:nvSpPr>
          <p:cNvPr id="3" name="Прямоугольник 2"/>
          <p:cNvSpPr/>
          <p:nvPr/>
        </p:nvSpPr>
        <p:spPr>
          <a:xfrm>
            <a:off x="467544" y="764704"/>
            <a:ext cx="8352928" cy="954107"/>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структуре налоговых и неналоговых доходов республиканского бюджета Республики Коми за 2015 год наибольший удельный вес приходится на налог на прибыль организаций – 33,1% (16 371,9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r>
              <a:rPr lang="ru-RU" sz="1400" dirty="0">
                <a:solidFill>
                  <a:schemeClr val="tx1"/>
                </a:solidFill>
                <a:latin typeface="Times New Roman" panose="02020603050405020304" pitchFamily="18" charset="0"/>
                <a:cs typeface="Times New Roman" panose="02020603050405020304" pitchFamily="18" charset="0"/>
              </a:rPr>
              <a:t>налог на доходы физических лиц – 30,7% (15 185,1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r>
              <a:rPr lang="ru-RU" sz="1400" dirty="0">
                <a:solidFill>
                  <a:schemeClr val="tx1"/>
                </a:solidFill>
                <a:latin typeface="Times New Roman" panose="02020603050405020304" pitchFamily="18" charset="0"/>
                <a:cs typeface="Times New Roman" panose="02020603050405020304" pitchFamily="18" charset="0"/>
              </a:rPr>
              <a:t>налоги на имущество – 25,8% (12 781,4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r>
              <a:rPr lang="ru-RU" sz="1400" dirty="0">
                <a:solidFill>
                  <a:schemeClr val="tx1"/>
                </a:solidFill>
                <a:latin typeface="Times New Roman" panose="02020603050405020304" pitchFamily="18" charset="0"/>
                <a:cs typeface="Times New Roman" panose="02020603050405020304" pitchFamily="18" charset="0"/>
              </a:rPr>
              <a:t>акцизы – 4,7% (2 342,0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2937617432"/>
              </p:ext>
            </p:extLst>
          </p:nvPr>
        </p:nvGraphicFramePr>
        <p:xfrm>
          <a:off x="467544" y="1718811"/>
          <a:ext cx="8352928" cy="4878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858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14</a:t>
            </a:fld>
            <a:endParaRPr lang="ru-RU" dirty="0"/>
          </a:p>
        </p:txBody>
      </p:sp>
      <p:sp>
        <p:nvSpPr>
          <p:cNvPr id="3" name="Прямоугольник 2"/>
          <p:cNvSpPr/>
          <p:nvPr/>
        </p:nvSpPr>
        <p:spPr>
          <a:xfrm>
            <a:off x="478390" y="1258882"/>
            <a:ext cx="2653450" cy="3970318"/>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Республиканский бюджет Республики Коми за 2015 год по налоговым и неналоговым доходам исполнен в сумме 49 507,4 млн. рублей, темп прироста поступлений составил 5,4% к 2014 </a:t>
            </a:r>
            <a:r>
              <a:rPr lang="ru-RU" sz="1400" dirty="0" smtClean="0">
                <a:solidFill>
                  <a:schemeClr val="tx1"/>
                </a:solidFill>
                <a:latin typeface="Times New Roman" panose="02020603050405020304" pitchFamily="18" charset="0"/>
                <a:cs typeface="Times New Roman" panose="02020603050405020304" pitchFamily="18" charset="0"/>
              </a:rPr>
              <a:t>году</a:t>
            </a:r>
            <a:r>
              <a:rPr lang="en-US" sz="1400" dirty="0" smtClean="0">
                <a:solidFill>
                  <a:schemeClr val="tx1"/>
                </a:solidFill>
                <a:latin typeface="Times New Roman" panose="02020603050405020304" pitchFamily="18" charset="0"/>
                <a:cs typeface="Times New Roman" panose="02020603050405020304" pitchFamily="18" charset="0"/>
              </a:rPr>
              <a:t>.</a:t>
            </a:r>
            <a:endParaRPr lang="ru-RU" sz="1400" dirty="0" smtClean="0">
              <a:solidFill>
                <a:schemeClr val="tx1"/>
              </a:solidFill>
              <a:latin typeface="Times New Roman" panose="02020603050405020304" pitchFamily="18" charset="0"/>
              <a:cs typeface="Times New Roman" panose="02020603050405020304" pitchFamily="18" charset="0"/>
            </a:endParaRPr>
          </a:p>
          <a:p>
            <a:pPr indent="457200" algn="just"/>
            <a:r>
              <a:rPr lang="ru-RU" sz="1400" dirty="0">
                <a:solidFill>
                  <a:schemeClr val="tx1"/>
                </a:solidFill>
                <a:latin typeface="Times New Roman" panose="02020603050405020304" pitchFamily="18" charset="0"/>
                <a:cs typeface="Times New Roman" panose="02020603050405020304" pitchFamily="18" charset="0"/>
              </a:rPr>
              <a:t>Налоговые доходы поступили в сумме 48 014,2 млн. рублей и увеличились относительно прошлого года на 2 765,7 млн. рублей или на 6,1%. Поступление неналоговых доходов, напротив, снизилось и составило 1 493,2 млрд. рублей, что на 211,7 млн. рублей или на 12,4% ниже прошлогоднего уровня</a:t>
            </a:r>
            <a:r>
              <a:rPr lang="ru-RU" sz="1400" dirty="0" smtClean="0">
                <a:solidFill>
                  <a:schemeClr val="tx1"/>
                </a:solidFill>
                <a:latin typeface="Times New Roman" panose="02020603050405020304" pitchFamily="18" charset="0"/>
                <a:cs typeface="Times New Roman" panose="02020603050405020304" pitchFamily="18" charset="0"/>
              </a:rPr>
              <a:t>.</a:t>
            </a:r>
          </a:p>
        </p:txBody>
      </p:sp>
      <p:graphicFrame>
        <p:nvGraphicFramePr>
          <p:cNvPr id="4" name="Диаграмма 3"/>
          <p:cNvGraphicFramePr/>
          <p:nvPr>
            <p:extLst>
              <p:ext uri="{D42A27DB-BD31-4B8C-83A1-F6EECF244321}">
                <p14:modId xmlns:p14="http://schemas.microsoft.com/office/powerpoint/2010/main" val="2167540171"/>
              </p:ext>
            </p:extLst>
          </p:nvPr>
        </p:nvGraphicFramePr>
        <p:xfrm>
          <a:off x="1805114" y="805338"/>
          <a:ext cx="8455518" cy="4279845"/>
        </p:xfrm>
        <a:graphic>
          <a:graphicData uri="http://schemas.openxmlformats.org/drawingml/2006/chart">
            <c:chart xmlns:c="http://schemas.openxmlformats.org/drawingml/2006/chart" xmlns:r="http://schemas.openxmlformats.org/officeDocument/2006/relationships" r:id="rId2"/>
          </a:graphicData>
        </a:graphic>
      </p:graphicFrame>
      <p:sp>
        <p:nvSpPr>
          <p:cNvPr id="6" name="Стрелка вверх 5"/>
          <p:cNvSpPr/>
          <p:nvPr/>
        </p:nvSpPr>
        <p:spPr>
          <a:xfrm>
            <a:off x="5076055" y="1299175"/>
            <a:ext cx="1880195" cy="1625769"/>
          </a:xfrm>
          <a:prstGeom prst="upArrow">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400" b="1" dirty="0">
                <a:solidFill>
                  <a:srgbClr val="000000"/>
                </a:solidFill>
                <a:effectLst/>
                <a:latin typeface="Times New Roman"/>
                <a:ea typeface="+mn-ea"/>
              </a:rPr>
              <a:t>+</a:t>
            </a:r>
            <a:r>
              <a:rPr lang="ru-RU" sz="1400" b="1" dirty="0">
                <a:solidFill>
                  <a:srgbClr val="000000"/>
                </a:solidFill>
                <a:effectLst/>
                <a:latin typeface="Times New Roman"/>
                <a:ea typeface="+mn-ea"/>
              </a:rPr>
              <a:t>5,4</a:t>
            </a:r>
            <a:r>
              <a:rPr lang="en-US" sz="1400" b="1" dirty="0">
                <a:solidFill>
                  <a:srgbClr val="000000"/>
                </a:solidFill>
                <a:effectLst/>
                <a:latin typeface="Times New Roman"/>
                <a:ea typeface="+mn-ea"/>
              </a:rPr>
              <a:t>% </a:t>
            </a:r>
            <a:r>
              <a:rPr lang="ru-RU" sz="1400" b="1" dirty="0">
                <a:solidFill>
                  <a:srgbClr val="000000"/>
                </a:solidFill>
                <a:effectLst/>
                <a:latin typeface="Times New Roman"/>
                <a:ea typeface="+mn-ea"/>
              </a:rPr>
              <a:t>прирост к уровню 2014</a:t>
            </a:r>
            <a:r>
              <a:rPr lang="ru-RU" sz="1600" b="1" dirty="0">
                <a:solidFill>
                  <a:srgbClr val="000000"/>
                </a:solidFill>
                <a:effectLst/>
                <a:latin typeface="Times New Roman"/>
                <a:ea typeface="+mn-ea"/>
              </a:rPr>
              <a:t> г.</a:t>
            </a:r>
            <a:endParaRPr lang="ru-RU" sz="3600" dirty="0">
              <a:effectLst/>
              <a:latin typeface="Times New Roman"/>
              <a:ea typeface="Times New Roman"/>
            </a:endParaRPr>
          </a:p>
        </p:txBody>
      </p:sp>
      <p:sp>
        <p:nvSpPr>
          <p:cNvPr id="7" name="TextBox 1"/>
          <p:cNvSpPr txBox="1"/>
          <p:nvPr/>
        </p:nvSpPr>
        <p:spPr>
          <a:xfrm>
            <a:off x="6956251" y="1021363"/>
            <a:ext cx="1000125" cy="319405"/>
          </a:xfrm>
          <a:prstGeom prst="rect">
            <a:avLst/>
          </a:prstGeom>
        </p:spPr>
        <p:txBody>
          <a:bodyPr wrap="square" rtlCol="0"/>
          <a:lstStyle/>
          <a:p>
            <a:pPr algn="ctr">
              <a:spcAft>
                <a:spcPts val="0"/>
              </a:spcAft>
            </a:pPr>
            <a:r>
              <a:rPr lang="ru-RU" sz="1600" b="1" dirty="0">
                <a:solidFill>
                  <a:schemeClr val="tx1"/>
                </a:solidFill>
                <a:effectLst/>
                <a:latin typeface="Times New Roman"/>
                <a:ea typeface="Times New Roman"/>
              </a:rPr>
              <a:t>49 507,4</a:t>
            </a:r>
            <a:endParaRPr lang="ru-RU" sz="1200" dirty="0">
              <a:solidFill>
                <a:schemeClr val="tx1"/>
              </a:solidFill>
              <a:effectLst/>
              <a:latin typeface="Times New Roman"/>
              <a:ea typeface="Times New Roman"/>
            </a:endParaRPr>
          </a:p>
        </p:txBody>
      </p:sp>
      <p:sp>
        <p:nvSpPr>
          <p:cNvPr id="8" name="TextBox 1"/>
          <p:cNvSpPr txBox="1"/>
          <p:nvPr/>
        </p:nvSpPr>
        <p:spPr>
          <a:xfrm>
            <a:off x="4018781" y="1165379"/>
            <a:ext cx="1057275" cy="319405"/>
          </a:xfrm>
          <a:prstGeom prst="rect">
            <a:avLst/>
          </a:prstGeom>
        </p:spPr>
        <p:txBody>
          <a:bodyPr wrap="square" rtlCol="0"/>
          <a:lstStyle/>
          <a:p>
            <a:pPr algn="ctr">
              <a:spcAft>
                <a:spcPts val="0"/>
              </a:spcAft>
            </a:pPr>
            <a:r>
              <a:rPr lang="ru-RU" sz="1600" b="1" dirty="0">
                <a:solidFill>
                  <a:schemeClr val="tx1"/>
                </a:solidFill>
                <a:effectLst/>
                <a:latin typeface="Times New Roman"/>
                <a:ea typeface="Times New Roman"/>
              </a:rPr>
              <a:t>46 953,4</a:t>
            </a:r>
            <a:endParaRPr lang="ru-RU" sz="1200" dirty="0">
              <a:solidFill>
                <a:schemeClr val="tx1"/>
              </a:solidFill>
              <a:effectLst/>
              <a:latin typeface="Times New Roman"/>
              <a:ea typeface="Times New Roman"/>
            </a:endParaRPr>
          </a:p>
        </p:txBody>
      </p:sp>
      <p:sp>
        <p:nvSpPr>
          <p:cNvPr id="9" name="Прямоугольник 8"/>
          <p:cNvSpPr/>
          <p:nvPr/>
        </p:nvSpPr>
        <p:spPr>
          <a:xfrm>
            <a:off x="478390" y="5085184"/>
            <a:ext cx="8309862" cy="1600438"/>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Рост </a:t>
            </a:r>
            <a:r>
              <a:rPr lang="ru-RU" sz="1400" dirty="0">
                <a:solidFill>
                  <a:schemeClr val="tx1"/>
                </a:solidFill>
                <a:latin typeface="Times New Roman" panose="02020603050405020304" pitchFamily="18" charset="0"/>
                <a:cs typeface="Times New Roman" panose="02020603050405020304" pitchFamily="18" charset="0"/>
              </a:rPr>
              <a:t>поступлений налоговых доходов в 2015 году обеспечен главным образом за счет увеличения поступлений по  налогу на имущество организаций.  По сравнению с 2014 годом объем налога увеличился на 3 501,2 млн. рублей или в 1,4 раза. Прирост обусловлен увеличением налогооблагаемой базы в связи с вводом основных средств, а также поэтапной отменой федеральных налоговых льгот в отношении железнодорожных путей общего пользования, магистральных трубопроводов и линий электропередач, а также сооружений, являющихся неотъемлемой технологической частью указанных объектов</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78390"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Темп прироста налоговых и неналоговых доходов</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899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15</a:t>
            </a:fld>
            <a:endParaRPr lang="ru-RU" dirty="0"/>
          </a:p>
        </p:txBody>
      </p:sp>
      <p:sp>
        <p:nvSpPr>
          <p:cNvPr id="3" name="Прямоугольник 2"/>
          <p:cNvSpPr/>
          <p:nvPr/>
        </p:nvSpPr>
        <p:spPr>
          <a:xfrm>
            <a:off x="478390" y="1196752"/>
            <a:ext cx="8309862" cy="1169551"/>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Налог на прибыль организаций поступил в 2015 году в объеме ниже прошлогоднего уровня на 278,4 млн. рублей или на 1,7%.  Основной причиной является уменьшение объема платежей от консолидированных групп налогоплательщиков, крупных налогоплательщиков банковской сферы и нефтедобычи  в связи со снижением объемов реализации, падением средних экспортных цен, влиянием курсовых разниц по обязательствам в иностранной валюте</a:t>
            </a:r>
            <a:r>
              <a:rPr lang="ru-RU" sz="1400" dirty="0" smtClean="0">
                <a:solidFill>
                  <a:schemeClr val="tx1"/>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478390" y="786190"/>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Налог на прибыль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организаций, налог на доходы физических лиц </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2531647226"/>
              </p:ext>
            </p:extLst>
          </p:nvPr>
        </p:nvGraphicFramePr>
        <p:xfrm>
          <a:off x="3203848" y="2348880"/>
          <a:ext cx="5544616" cy="41021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8"/>
          <p:cNvSpPr txBox="1"/>
          <p:nvPr/>
        </p:nvSpPr>
        <p:spPr>
          <a:xfrm>
            <a:off x="3887629" y="3108296"/>
            <a:ext cx="1628775" cy="46472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pPr algn="ctr">
              <a:spcAft>
                <a:spcPts val="0"/>
              </a:spcAft>
            </a:pPr>
            <a:r>
              <a:rPr lang="ru-RU" sz="1200" b="1" dirty="0">
                <a:solidFill>
                  <a:srgbClr val="000000"/>
                </a:solidFill>
                <a:effectLst/>
                <a:latin typeface="Times New Roman"/>
                <a:ea typeface="Times New Roman"/>
              </a:rPr>
              <a:t>16 650,3 млн. рублей</a:t>
            </a:r>
            <a:endParaRPr lang="ru-RU" sz="1200" dirty="0">
              <a:effectLst/>
              <a:latin typeface="Times New Roman"/>
              <a:ea typeface="Times New Roman"/>
            </a:endParaRPr>
          </a:p>
          <a:p>
            <a:pPr algn="ctr">
              <a:spcAft>
                <a:spcPts val="0"/>
              </a:spcAft>
            </a:pPr>
            <a:r>
              <a:rPr lang="ru-RU" sz="1100" b="1" dirty="0">
                <a:solidFill>
                  <a:srgbClr val="000000"/>
                </a:solidFill>
                <a:effectLst/>
                <a:latin typeface="Times New Roman"/>
                <a:ea typeface="Times New Roman"/>
              </a:rPr>
              <a:t>ВСЕГО</a:t>
            </a:r>
            <a:endParaRPr lang="ru-RU" sz="1200" dirty="0">
              <a:effectLst/>
              <a:latin typeface="Times New Roman"/>
              <a:ea typeface="Times New Roman"/>
            </a:endParaRPr>
          </a:p>
        </p:txBody>
      </p:sp>
      <p:sp>
        <p:nvSpPr>
          <p:cNvPr id="7" name="TextBox 9"/>
          <p:cNvSpPr txBox="1"/>
          <p:nvPr/>
        </p:nvSpPr>
        <p:spPr>
          <a:xfrm>
            <a:off x="6444208" y="3140968"/>
            <a:ext cx="1628775" cy="44564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algn="ctr">
              <a:spcAft>
                <a:spcPts val="0"/>
              </a:spcAft>
            </a:pPr>
            <a:r>
              <a:rPr lang="ru-RU" sz="1200" b="1" dirty="0">
                <a:solidFill>
                  <a:srgbClr val="000000"/>
                </a:solidFill>
                <a:effectLst/>
                <a:latin typeface="Times New Roman"/>
                <a:ea typeface="Times New Roman"/>
              </a:rPr>
              <a:t>16 371,9  млн. рублей</a:t>
            </a:r>
            <a:endParaRPr lang="ru-RU" sz="1200" dirty="0">
              <a:effectLst/>
              <a:latin typeface="Times New Roman"/>
              <a:ea typeface="Times New Roman"/>
            </a:endParaRPr>
          </a:p>
          <a:p>
            <a:pPr algn="ctr">
              <a:spcAft>
                <a:spcPts val="0"/>
              </a:spcAft>
            </a:pPr>
            <a:r>
              <a:rPr lang="ru-RU" sz="1100" b="1" dirty="0">
                <a:solidFill>
                  <a:srgbClr val="000000"/>
                </a:solidFill>
                <a:effectLst/>
                <a:latin typeface="Times New Roman"/>
                <a:ea typeface="Times New Roman"/>
              </a:rPr>
              <a:t>ВСЕГО</a:t>
            </a:r>
            <a:endParaRPr lang="ru-RU" sz="1200" dirty="0">
              <a:effectLst/>
              <a:latin typeface="Times New Roman"/>
              <a:ea typeface="Times New Roman"/>
            </a:endParaRPr>
          </a:p>
        </p:txBody>
      </p:sp>
      <p:sp>
        <p:nvSpPr>
          <p:cNvPr id="8" name="Стрелка вправо 7"/>
          <p:cNvSpPr/>
          <p:nvPr/>
        </p:nvSpPr>
        <p:spPr>
          <a:xfrm rot="940573">
            <a:off x="5553944" y="3131852"/>
            <a:ext cx="904970" cy="463879"/>
          </a:xfrm>
          <a:prstGeom prst="rightArrow">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t">
            <a:noAutofit/>
          </a:bodyPr>
          <a:lstStyle/>
          <a:p>
            <a:pPr algn="ctr">
              <a:spcAft>
                <a:spcPts val="0"/>
              </a:spcAft>
            </a:pPr>
            <a:r>
              <a:rPr lang="ru-RU" sz="1100" b="1" dirty="0">
                <a:solidFill>
                  <a:srgbClr val="000000"/>
                </a:solidFill>
                <a:effectLst/>
                <a:latin typeface="Times New Roman"/>
                <a:ea typeface="Times New Roman"/>
              </a:rPr>
              <a:t>-1,7%</a:t>
            </a:r>
            <a:endParaRPr lang="ru-RU" sz="1200" dirty="0">
              <a:effectLst/>
              <a:latin typeface="Times New Roman"/>
              <a:ea typeface="Times New Roman"/>
            </a:endParaRPr>
          </a:p>
        </p:txBody>
      </p:sp>
      <p:sp>
        <p:nvSpPr>
          <p:cNvPr id="9" name="Прямоугольник 8"/>
          <p:cNvSpPr/>
          <p:nvPr/>
        </p:nvSpPr>
        <p:spPr>
          <a:xfrm>
            <a:off x="534288" y="2265253"/>
            <a:ext cx="2669560" cy="4185761"/>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Кроме </a:t>
            </a:r>
            <a:r>
              <a:rPr lang="ru-RU" sz="1400" dirty="0">
                <a:solidFill>
                  <a:schemeClr val="tx1"/>
                </a:solidFill>
                <a:latin typeface="Times New Roman" panose="02020603050405020304" pitchFamily="18" charset="0"/>
                <a:cs typeface="Times New Roman" panose="02020603050405020304" pitchFamily="18" charset="0"/>
              </a:rPr>
              <a:t>того, по сравнению с 2014 годом снизились поступления по налогу на доходы физических лиц на 169,6 млн. рублей или на 1,1%. Основное влияние на снижение поступления налога на доходы физических лиц оказывает продолжающаяся с 2014 года тенденция сокращения среднесписочной численности работников республики. Главным фактором снижения является завершение основных этапов строительства на территории Республики Коми объектов газопровода в рамках реализации мегапроекта «Ямал – Европа». </a:t>
            </a:r>
            <a:endParaRPr lang="ru-RU" sz="1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15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16</a:t>
            </a:fld>
            <a:endParaRPr lang="ru-RU" dirty="0"/>
          </a:p>
        </p:txBody>
      </p:sp>
      <p:sp>
        <p:nvSpPr>
          <p:cNvPr id="3" name="Прямоугольник 2"/>
          <p:cNvSpPr/>
          <p:nvPr/>
        </p:nvSpPr>
        <p:spPr>
          <a:xfrm>
            <a:off x="530013" y="764704"/>
            <a:ext cx="8290459" cy="738664"/>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Также произошло увеличение сумм налога на доходы физических лиц, возвращенных на счета налогоплательщиков в связи с ростом заявленных имущественных и социальных налоговых вычетов, предоставляемых в соответствии с положениями Налогового кодекса Российской Федерации</a:t>
            </a:r>
            <a:r>
              <a:rPr lang="ru-RU" sz="1400" dirty="0" smtClean="0">
                <a:solidFill>
                  <a:schemeClr val="tx1"/>
                </a:solidFill>
                <a:latin typeface="Times New Roman" panose="02020603050405020304" pitchFamily="18" charset="0"/>
                <a:cs typeface="Times New Roman" panose="02020603050405020304" pitchFamily="18" charset="0"/>
              </a:rPr>
              <a:t>.</a:t>
            </a:r>
          </a:p>
        </p:txBody>
      </p:sp>
      <p:graphicFrame>
        <p:nvGraphicFramePr>
          <p:cNvPr id="7" name="Диаграмма 6"/>
          <p:cNvGraphicFramePr/>
          <p:nvPr>
            <p:extLst>
              <p:ext uri="{D42A27DB-BD31-4B8C-83A1-F6EECF244321}">
                <p14:modId xmlns:p14="http://schemas.microsoft.com/office/powerpoint/2010/main" val="104052592"/>
              </p:ext>
            </p:extLst>
          </p:nvPr>
        </p:nvGraphicFramePr>
        <p:xfrm>
          <a:off x="530012" y="1628800"/>
          <a:ext cx="8218451"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8" name="Стрелка вправо 7"/>
          <p:cNvSpPr/>
          <p:nvPr/>
        </p:nvSpPr>
        <p:spPr>
          <a:xfrm rot="19114550">
            <a:off x="5485389" y="2704745"/>
            <a:ext cx="1044952" cy="761904"/>
          </a:xfrm>
          <a:prstGeom prst="rightArrow">
            <a:avLst/>
          </a:prstGeom>
        </p:spPr>
        <p:style>
          <a:lnRef idx="0">
            <a:schemeClr val="accent1"/>
          </a:lnRef>
          <a:fillRef idx="3">
            <a:schemeClr val="accent1"/>
          </a:fillRef>
          <a:effectRef idx="3">
            <a:schemeClr val="accent1"/>
          </a:effectRef>
          <a:fontRef idx="minor">
            <a:schemeClr val="lt1"/>
          </a:fontRef>
        </p:style>
        <p:txBody>
          <a:bodyPr wrap="square"/>
          <a:lstStyle/>
          <a:p>
            <a:pPr algn="ctr">
              <a:spcAft>
                <a:spcPts val="0"/>
              </a:spcAft>
            </a:pPr>
            <a:r>
              <a:rPr lang="ru-RU" sz="1400" b="1" dirty="0">
                <a:solidFill>
                  <a:srgbClr val="000000"/>
                </a:solidFill>
                <a:effectLst/>
                <a:latin typeface="Times New Roman"/>
                <a:ea typeface="Times New Roman"/>
              </a:rPr>
              <a:t>25,6%</a:t>
            </a:r>
            <a:endParaRPr lang="ru-RU" sz="2000" dirty="0">
              <a:effectLst/>
              <a:latin typeface="Times New Roman"/>
              <a:ea typeface="Times New Roman"/>
            </a:endParaRPr>
          </a:p>
        </p:txBody>
      </p:sp>
      <p:sp>
        <p:nvSpPr>
          <p:cNvPr id="9" name="Стрелка вправо 8"/>
          <p:cNvSpPr/>
          <p:nvPr/>
        </p:nvSpPr>
        <p:spPr>
          <a:xfrm rot="19198954">
            <a:off x="3159827" y="3309211"/>
            <a:ext cx="991829" cy="671623"/>
          </a:xfrm>
          <a:prstGeom prst="rightArrow">
            <a:avLst/>
          </a:prstGeom>
        </p:spPr>
        <p:style>
          <a:lnRef idx="0">
            <a:schemeClr val="accent1"/>
          </a:lnRef>
          <a:fillRef idx="3">
            <a:schemeClr val="accent1"/>
          </a:fillRef>
          <a:effectRef idx="3">
            <a:schemeClr val="accent1"/>
          </a:effectRef>
          <a:fontRef idx="minor">
            <a:schemeClr val="lt1"/>
          </a:fontRef>
        </p:style>
        <p:txBody>
          <a:bodyPr wrap="square"/>
          <a:lstStyle/>
          <a:p>
            <a:pPr algn="ctr">
              <a:spcAft>
                <a:spcPts val="0"/>
              </a:spcAft>
            </a:pPr>
            <a:r>
              <a:rPr lang="ru-RU" sz="1400" b="1" dirty="0">
                <a:solidFill>
                  <a:srgbClr val="000000"/>
                </a:solidFill>
                <a:effectLst/>
                <a:latin typeface="Times New Roman"/>
                <a:ea typeface="Times New Roman"/>
              </a:rPr>
              <a:t>26,1%</a:t>
            </a:r>
            <a:endParaRPr lang="ru-RU" sz="2000" dirty="0">
              <a:effectLst/>
              <a:latin typeface="Times New Roman"/>
              <a:ea typeface="Times New Roman"/>
            </a:endParaRPr>
          </a:p>
        </p:txBody>
      </p:sp>
    </p:spTree>
    <p:extLst>
      <p:ext uri="{BB962C8B-B14F-4D97-AF65-F5344CB8AC3E}">
        <p14:creationId xmlns:p14="http://schemas.microsoft.com/office/powerpoint/2010/main" val="138941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5"/>
          <p:cNvSpPr txBox="1">
            <a:spLocks/>
          </p:cNvSpPr>
          <p:nvPr/>
        </p:nvSpPr>
        <p:spPr>
          <a:xfrm>
            <a:off x="1043609" y="982378"/>
            <a:ext cx="8084765" cy="972108"/>
          </a:xfrm>
          <a:prstGeom prst="rect">
            <a:avLst/>
          </a:prstGeom>
        </p:spPr>
        <p:txBody>
          <a:bodyPr vert="horz" anchor="ctr">
            <a:no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lvl="1" algn="ctr" eaLnBrk="1" fontAlgn="auto" hangingPunct="1">
              <a:spcAft>
                <a:spcPts val="0"/>
              </a:spcAft>
              <a:defRPr/>
            </a:pPr>
            <a:endParaRPr lang="ru-RU" sz="2800" b="1" dirty="0">
              <a:solidFill>
                <a:schemeClr val="bg2">
                  <a:lumMod val="10000"/>
                </a:schemeClr>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545737284"/>
              </p:ext>
            </p:extLst>
          </p:nvPr>
        </p:nvGraphicFramePr>
        <p:xfrm>
          <a:off x="478390" y="1268760"/>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Налоговые доходы, собранные на территории Республики Коми</a:t>
            </a:r>
          </a:p>
        </p:txBody>
      </p:sp>
    </p:spTree>
    <p:extLst>
      <p:ext uri="{BB962C8B-B14F-4D97-AF65-F5344CB8AC3E}">
        <p14:creationId xmlns:p14="http://schemas.microsoft.com/office/powerpoint/2010/main" val="32436496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a:graphicFrameLocks/>
          </p:cNvGraphicFramePr>
          <p:nvPr>
            <p:extLst>
              <p:ext uri="{D42A27DB-BD31-4B8C-83A1-F6EECF244321}">
                <p14:modId xmlns:p14="http://schemas.microsoft.com/office/powerpoint/2010/main" val="2006105103"/>
              </p:ext>
            </p:extLst>
          </p:nvPr>
        </p:nvGraphicFramePr>
        <p:xfrm>
          <a:off x="179512" y="620688"/>
          <a:ext cx="8712968" cy="604867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78390" y="764704"/>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Поступление налоговых доходов в республиканский бюджет от крупнейших налогоплательщиков в 2013-2015 г.г</a:t>
            </a:r>
            <a:r>
              <a:rPr lang="ru-RU" sz="1600" b="1" dirty="0" smtClean="0">
                <a:ln/>
                <a:solidFill>
                  <a:schemeClr val="accent3">
                    <a:lumMod val="75000"/>
                  </a:schemeClr>
                </a:solidFill>
                <a:latin typeface="Times New Roman" panose="02020603050405020304" pitchFamily="18" charset="0"/>
                <a:cs typeface="Times New Roman" panose="02020603050405020304" pitchFamily="18" charset="0"/>
              </a:rPr>
              <a:t>., млн. рублей</a:t>
            </a:r>
            <a:endParaRPr lang="ru-RU" sz="1600" b="1" dirty="0">
              <a:ln/>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67845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19</a:t>
            </a:fld>
            <a:endParaRPr lang="ru-RU" dirty="0"/>
          </a:p>
        </p:txBody>
      </p:sp>
      <p:sp>
        <p:nvSpPr>
          <p:cNvPr id="13" name="Прямоугольник 12"/>
          <p:cNvSpPr/>
          <p:nvPr/>
        </p:nvSpPr>
        <p:spPr>
          <a:xfrm>
            <a:off x="493587" y="6074712"/>
            <a:ext cx="8294665" cy="738664"/>
          </a:xfrm>
          <a:prstGeom prst="rect">
            <a:avLst/>
          </a:prstGeom>
        </p:spPr>
        <p:txBody>
          <a:bodyPr wrap="square">
            <a:spAutoFit/>
          </a:bodyPr>
          <a:lstStyle/>
          <a:p>
            <a:r>
              <a:rPr lang="ru-RU" sz="1400" i="1" dirty="0">
                <a:solidFill>
                  <a:schemeClr val="tx1"/>
                </a:solidFill>
                <a:latin typeface="Times New Roman" panose="02020603050405020304" pitchFamily="18" charset="0"/>
                <a:cs typeface="Times New Roman" panose="02020603050405020304" pitchFamily="18" charset="0"/>
              </a:rPr>
              <a:t>* по доходам и дефициту бюджета соответствует показателям закона Республики Коми о республиканском бюджете, по расходам - показателям сводной бюджетной росписи с учетом внесенных изменений</a:t>
            </a:r>
          </a:p>
        </p:txBody>
      </p:sp>
      <p:sp>
        <p:nvSpPr>
          <p:cNvPr id="15" name="Прямоугольник 14"/>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Республиканский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бюджет Республики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Коми,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6" name="Диаграмма 15"/>
          <p:cNvGraphicFramePr/>
          <p:nvPr>
            <p:extLst>
              <p:ext uri="{D42A27DB-BD31-4B8C-83A1-F6EECF244321}">
                <p14:modId xmlns:p14="http://schemas.microsoft.com/office/powerpoint/2010/main" val="3084288644"/>
              </p:ext>
            </p:extLst>
          </p:nvPr>
        </p:nvGraphicFramePr>
        <p:xfrm>
          <a:off x="478390" y="1196752"/>
          <a:ext cx="8309862"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17" name="Прямоугольник 16"/>
          <p:cNvSpPr/>
          <p:nvPr/>
        </p:nvSpPr>
        <p:spPr>
          <a:xfrm>
            <a:off x="476985" y="3501008"/>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Консолидированный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бюджет Республики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Коми,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8" name="Диаграмма 17"/>
          <p:cNvGraphicFramePr/>
          <p:nvPr>
            <p:extLst>
              <p:ext uri="{D42A27DB-BD31-4B8C-83A1-F6EECF244321}">
                <p14:modId xmlns:p14="http://schemas.microsoft.com/office/powerpoint/2010/main" val="2599852210"/>
              </p:ext>
            </p:extLst>
          </p:nvPr>
        </p:nvGraphicFramePr>
        <p:xfrm>
          <a:off x="476985" y="3940087"/>
          <a:ext cx="8309862" cy="2054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89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a:t>
            </a:fld>
            <a:endParaRPr lang="ru-RU" dirty="0"/>
          </a:p>
        </p:txBody>
      </p:sp>
      <p:sp>
        <p:nvSpPr>
          <p:cNvPr id="3" name="Прямоугольник 2"/>
          <p:cNvSpPr/>
          <p:nvPr/>
        </p:nvSpPr>
        <p:spPr>
          <a:xfrm>
            <a:off x="549126" y="3273365"/>
            <a:ext cx="8280920" cy="3440044"/>
          </a:xfrm>
          <a:prstGeom prst="rect">
            <a:avLst/>
          </a:prstGeom>
        </p:spPr>
        <p:txBody>
          <a:bodyPr wrap="square">
            <a:spAutoFit/>
          </a:bodyPr>
          <a:lstStyle/>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Все больше внимания уделяется участию </a:t>
            </a:r>
            <a:r>
              <a:rPr lang="ru-RU" sz="1400" dirty="0">
                <a:solidFill>
                  <a:schemeClr val="tx1"/>
                </a:solidFill>
                <a:latin typeface="Times New Roman" panose="02020603050405020304" pitchFamily="18" charset="0"/>
                <a:cs typeface="Times New Roman" panose="02020603050405020304" pitchFamily="18" charset="0"/>
              </a:rPr>
              <a:t>граждан в бюджетном </a:t>
            </a:r>
            <a:r>
              <a:rPr lang="ru-RU" sz="1400" dirty="0" smtClean="0">
                <a:solidFill>
                  <a:schemeClr val="tx1"/>
                </a:solidFill>
                <a:latin typeface="Times New Roman" panose="02020603050405020304" pitchFamily="18" charset="0"/>
                <a:cs typeface="Times New Roman" panose="02020603050405020304" pitchFamily="18" charset="0"/>
              </a:rPr>
              <a:t>процессе. </a:t>
            </a: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С учетом мнения населения республики подготовлена и представлена сегодня брошюра  - «Бюджет для граждан», в которой постарались в доступной и понятной форме представить основные итоги и параметры исполнения бюджетов Республики Коми за 2015 год. </a:t>
            </a:r>
            <a:endParaRPr lang="ru-RU" sz="1400" dirty="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Содержание и структура данной брошюры сформирована с учетом приоритетов, определенных по результатам опросов населения, проводимых Министерством финансов Республики Коми на странице социальной сети Вконтакте.</a:t>
            </a: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Два новых проекта - «Народный бюджет» и оценка муниципальных образований Республики Коми в части открытости бюджетных данных, внедряемых в 2016 году, позволят расширить возможности участия граждан в бюджетном процессе, а также будут способствовать повышению уровня открытости финансовой информации.</a:t>
            </a:r>
            <a:r>
              <a:rPr lang="ru-RU" alt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indent="361950" algn="just"/>
            <a:endPar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361950" algn="just"/>
            <a:r>
              <a:rPr lang="ru-RU" alt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Министр </a:t>
            </a:r>
            <a:r>
              <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финансов Республики Коми         </a:t>
            </a:r>
            <a:r>
              <a:rPr lang="ru-RU" alt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Г.З</a:t>
            </a:r>
            <a:r>
              <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Рубцова</a:t>
            </a:r>
          </a:p>
          <a:p>
            <a:pPr indent="361950" algn="just"/>
            <a:endParaRPr lang="ru-RU" sz="1400" dirty="0" smtClean="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19532"/>
            <a:ext cx="1868997" cy="238372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627784" y="680287"/>
            <a:ext cx="6202262" cy="2703304"/>
          </a:xfrm>
          <a:prstGeom prst="rect">
            <a:avLst/>
          </a:prstGeom>
        </p:spPr>
        <p:txBody>
          <a:bodyPr wrap="square">
            <a:spAutoFit/>
          </a:bodyPr>
          <a:lstStyle/>
          <a:p>
            <a:pPr indent="361950" algn="ctr"/>
            <a:endParaRPr lang="ru-RU" sz="1400" b="1" dirty="0" smtClean="0">
              <a:solidFill>
                <a:schemeClr val="tx1"/>
              </a:solidFill>
              <a:latin typeface="Times New Roman" panose="02020603050405020304" pitchFamily="18" charset="0"/>
              <a:cs typeface="Times New Roman" panose="02020603050405020304" pitchFamily="18" charset="0"/>
            </a:endParaRPr>
          </a:p>
          <a:p>
            <a:pPr indent="361950" algn="ctr"/>
            <a:r>
              <a:rPr lang="ru-RU" sz="1400" b="1" dirty="0" smtClean="0">
                <a:solidFill>
                  <a:schemeClr val="tx1"/>
                </a:solidFill>
                <a:latin typeface="Times New Roman" panose="02020603050405020304" pitchFamily="18" charset="0"/>
                <a:cs typeface="Times New Roman" panose="02020603050405020304" pitchFamily="18" charset="0"/>
              </a:rPr>
              <a:t>Уважаемые жители Республики Коми!</a:t>
            </a:r>
          </a:p>
          <a:p>
            <a:pPr indent="361950"/>
            <a:endParaRPr lang="ru-RU" sz="1400" dirty="0" smtClean="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2015 </a:t>
            </a:r>
            <a:r>
              <a:rPr lang="ru-RU" sz="1400" dirty="0">
                <a:solidFill>
                  <a:schemeClr val="tx1"/>
                </a:solidFill>
                <a:latin typeface="Times New Roman" panose="02020603050405020304" pitchFamily="18" charset="0"/>
                <a:cs typeface="Times New Roman" panose="02020603050405020304" pitchFamily="18" charset="0"/>
              </a:rPr>
              <a:t>год стал непростым годом для всех нас -  замедление темпов экономического роста, </a:t>
            </a:r>
            <a:r>
              <a:rPr lang="ru-RU" sz="1400" dirty="0" smtClean="0">
                <a:solidFill>
                  <a:schemeClr val="tx1"/>
                </a:solidFill>
                <a:latin typeface="Times New Roman" panose="02020603050405020304" pitchFamily="18" charset="0"/>
                <a:cs typeface="Times New Roman" panose="02020603050405020304" pitchFamily="18" charset="0"/>
              </a:rPr>
              <a:t>ухудшение </a:t>
            </a:r>
            <a:r>
              <a:rPr lang="ru-RU" sz="1400" dirty="0">
                <a:solidFill>
                  <a:schemeClr val="tx1"/>
                </a:solidFill>
                <a:latin typeface="Times New Roman" panose="02020603050405020304" pitchFamily="18" charset="0"/>
                <a:cs typeface="Times New Roman" panose="02020603050405020304" pitchFamily="18" charset="0"/>
              </a:rPr>
              <a:t>значений ряда макроэкономических показателей не могло не сказаться на состоянии </a:t>
            </a:r>
            <a:r>
              <a:rPr lang="ru-RU" sz="1400" dirty="0" smtClean="0">
                <a:solidFill>
                  <a:schemeClr val="tx1"/>
                </a:solidFill>
                <a:latin typeface="Times New Roman" panose="02020603050405020304" pitchFamily="18" charset="0"/>
                <a:cs typeface="Times New Roman" panose="02020603050405020304" pitchFamily="18" charset="0"/>
              </a:rPr>
              <a:t>бюджетной </a:t>
            </a:r>
            <a:r>
              <a:rPr lang="ru-RU" sz="1400" dirty="0">
                <a:solidFill>
                  <a:schemeClr val="tx1"/>
                </a:solidFill>
                <a:latin typeface="Times New Roman" panose="02020603050405020304" pitchFamily="18" charset="0"/>
                <a:cs typeface="Times New Roman" panose="02020603050405020304" pitchFamily="18" charset="0"/>
              </a:rPr>
              <a:t>сферы.  </a:t>
            </a:r>
            <a:endParaRPr lang="ru-RU" sz="1400" dirty="0" smtClean="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Тем </a:t>
            </a:r>
            <a:r>
              <a:rPr lang="ru-RU" sz="1400" dirty="0">
                <a:solidFill>
                  <a:schemeClr val="tx1"/>
                </a:solidFill>
                <a:latin typeface="Times New Roman" panose="02020603050405020304" pitchFamily="18" charset="0"/>
                <a:cs typeface="Times New Roman" panose="02020603050405020304" pitchFamily="18" charset="0"/>
              </a:rPr>
              <a:t>не менее, Правительству Республики Коми удалось обеспечить сбалансированность </a:t>
            </a:r>
            <a:r>
              <a:rPr lang="ru-RU" sz="1400" dirty="0" smtClean="0">
                <a:solidFill>
                  <a:schemeClr val="tx1"/>
                </a:solidFill>
                <a:latin typeface="Times New Roman" panose="02020603050405020304" pitchFamily="18" charset="0"/>
                <a:cs typeface="Times New Roman" panose="02020603050405020304" pitchFamily="18" charset="0"/>
              </a:rPr>
              <a:t>бюджетной </a:t>
            </a:r>
            <a:r>
              <a:rPr lang="ru-RU" sz="1400" dirty="0">
                <a:solidFill>
                  <a:schemeClr val="tx1"/>
                </a:solidFill>
                <a:latin typeface="Times New Roman" panose="02020603050405020304" pitchFamily="18" charset="0"/>
                <a:cs typeface="Times New Roman" panose="02020603050405020304" pitchFamily="18" charset="0"/>
              </a:rPr>
              <a:t>системы и выполнить все социальные обязательства перед населением. </a:t>
            </a:r>
            <a:endParaRPr lang="ru-RU" sz="1400" dirty="0" smtClean="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a:solidFill>
                  <a:schemeClr val="tx1"/>
                </a:solidFill>
                <a:latin typeface="Times New Roman" panose="02020603050405020304" pitchFamily="18" charset="0"/>
                <a:cs typeface="Times New Roman" panose="02020603050405020304" pitchFamily="18" charset="0"/>
              </a:rPr>
              <a:t>Главным вектором бюджетной политики ушедшего года стало повышение эффективности бюджетных расходов и увеличение доходной части</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292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20</a:t>
            </a:fld>
            <a:endParaRPr lang="ru-RU" dirty="0"/>
          </a:p>
        </p:txBody>
      </p:sp>
      <p:sp>
        <p:nvSpPr>
          <p:cNvPr id="5" name="Прямоугольник 4"/>
          <p:cNvSpPr/>
          <p:nvPr/>
        </p:nvSpPr>
        <p:spPr>
          <a:xfrm>
            <a:off x="478390" y="836712"/>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Расходы республиканского бюджета Республики Коми за 2015 год </a:t>
            </a:r>
            <a:endParaRPr lang="ru-RU" sz="1600"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разрезе разделов,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подразделов, тыс</a:t>
            </a:r>
            <a:r>
              <a:rPr lang="ru-RU" sz="1600" b="1" dirty="0">
                <a:solidFill>
                  <a:schemeClr val="accent3">
                    <a:lumMod val="75000"/>
                  </a:schemeClr>
                </a:solidFill>
                <a:latin typeface="Times New Roman" panose="02020603050405020304" pitchFamily="18" charset="0"/>
                <a:cs typeface="Times New Roman" panose="02020603050405020304" pitchFamily="18" charset="0"/>
              </a:rPr>
              <a:t>.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2216577"/>
              </p:ext>
            </p:extLst>
          </p:nvPr>
        </p:nvGraphicFramePr>
        <p:xfrm>
          <a:off x="478390" y="1556794"/>
          <a:ext cx="8309862" cy="4861560"/>
        </p:xfrm>
        <a:graphic>
          <a:graphicData uri="http://schemas.openxmlformats.org/drawingml/2006/table">
            <a:tbl>
              <a:tblPr firstRow="1" firstCol="1" bandRow="1">
                <a:tableStyleId>{5C22544A-7EE6-4342-B048-85BDC9FD1C3A}</a:tableStyleId>
              </a:tblPr>
              <a:tblGrid>
                <a:gridCol w="709234"/>
                <a:gridCol w="4536504"/>
                <a:gridCol w="1080120"/>
                <a:gridCol w="1008112"/>
                <a:gridCol w="975892"/>
              </a:tblGrid>
              <a:tr h="302930">
                <a:tc>
                  <a:txBody>
                    <a:bodyPr/>
                    <a:lstStyle/>
                    <a:p>
                      <a:pPr algn="ctr">
                        <a:lnSpc>
                          <a:spcPct val="100000"/>
                        </a:lnSpc>
                        <a:spcAft>
                          <a:spcPts val="0"/>
                        </a:spcAft>
                      </a:pPr>
                      <a:r>
                        <a:rPr lang="ru-RU" sz="1100" dirty="0">
                          <a:effectLst/>
                        </a:rPr>
                        <a:t>Раздел, подраздел</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План*</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Исполнение</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Процент исполнения, %</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ОБЩЕГОСУДАРСТВЕННЫЕ ВОПРОСЫ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2 335 968,0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1 995 555,6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85,4</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0102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Функционирование высшего должностного лица субъекта Российской Федерации и муниципального образования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4 889,90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4 322,50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88,4</a:t>
                      </a:r>
                      <a:endParaRPr lang="ru-RU" sz="1100" dirty="0">
                        <a:effectLst/>
                        <a:latin typeface="Calibri"/>
                        <a:ea typeface="Calibri"/>
                        <a:cs typeface="Times New Roman"/>
                      </a:endParaRPr>
                    </a:p>
                  </a:txBody>
                  <a:tcPr marL="10430" marR="10430" marT="0" marB="0" anchor="ctr"/>
                </a:tc>
              </a:tr>
              <a:tr h="454395">
                <a:tc>
                  <a:txBody>
                    <a:bodyPr/>
                    <a:lstStyle/>
                    <a:p>
                      <a:pPr algn="ctr">
                        <a:lnSpc>
                          <a:spcPct val="100000"/>
                        </a:lnSpc>
                        <a:spcAft>
                          <a:spcPts val="0"/>
                        </a:spcAft>
                      </a:pPr>
                      <a:r>
                        <a:rPr lang="ru-RU" sz="1100" dirty="0">
                          <a:effectLst/>
                        </a:rPr>
                        <a:t>0103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137 850,50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130 882,50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94,9</a:t>
                      </a:r>
                      <a:endParaRPr lang="ru-RU" sz="1100" dirty="0">
                        <a:effectLst/>
                        <a:latin typeface="Calibri"/>
                        <a:ea typeface="Calibri"/>
                        <a:cs typeface="Times New Roman"/>
                      </a:endParaRPr>
                    </a:p>
                  </a:txBody>
                  <a:tcPr marL="10430" marR="10430" marT="0" marB="0" anchor="ctr"/>
                </a:tc>
              </a:tr>
              <a:tr h="454395">
                <a:tc>
                  <a:txBody>
                    <a:bodyPr/>
                    <a:lstStyle/>
                    <a:p>
                      <a:pPr algn="ctr">
                        <a:lnSpc>
                          <a:spcPct val="100000"/>
                        </a:lnSpc>
                        <a:spcAft>
                          <a:spcPts val="0"/>
                        </a:spcAft>
                      </a:pPr>
                      <a:r>
                        <a:rPr lang="ru-RU" sz="1100" dirty="0">
                          <a:effectLst/>
                        </a:rPr>
                        <a:t>0104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320 267,00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286 791,40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89,5</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Судебная система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250 802,0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241 657,3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96,4</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0106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Обеспечение деятельности финансовых, налоговых и таможенных органов и органов финансового (финансово-бюджетного) надзора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195 403,1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190 012,3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97,2</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0107</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Обеспечение проведения выборов и референдумов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170 042,1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164 933,1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97,0</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0111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Резервные фонды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36 546,5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0,0</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0112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Прикладные научные исследования в области общегосударственных вопросов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480,0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480,0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0113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общегосударственные вопросы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1 219 686,9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976 476,5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80,1</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0200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НАЦИОНАЛЬНАЯ ОБОРОНА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24 478,0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22 578,1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92,2</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0203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Мобилизационная и вневойсковая подготовка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22 394,3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22 394,3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0204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Мобилизационная подготовка экономики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2 083,7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183,8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8,8</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0300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НАЦИОНАЛЬНАЯ БЕЗОПАСНОСТЬ И ПРАВООХРАНИТЕЛЬНАЯ ДЕЯТЕЛЬНОСТЬ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1 499 038,1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1 368 980,5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91,3</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smtClean="0">
                          <a:effectLst/>
                        </a:rPr>
                        <a:t>0309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smtClean="0">
                          <a:effectLst/>
                        </a:rPr>
                        <a:t>Защита населения и территории от чрезвычайных ситуаций природного и техногенного характера, гражданская оборона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208 992,5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192 581,0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92,1</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smtClean="0">
                          <a:effectLst/>
                        </a:rPr>
                        <a:t>0310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smtClean="0">
                          <a:effectLst/>
                        </a:rPr>
                        <a:t>Обеспечение пожарной безопасности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1 287 660,6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1 174 835,9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91,2</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0314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национальной безопасности и правоохранительной деятельности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2 385,0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1 563,6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65,6</a:t>
                      </a:r>
                      <a:endParaRPr lang="ru-RU" sz="1100" dirty="0">
                        <a:effectLst/>
                        <a:latin typeface="Calibri"/>
                        <a:ea typeface="Calibri"/>
                        <a:cs typeface="Times New Roman"/>
                      </a:endParaRPr>
                    </a:p>
                  </a:txBody>
                  <a:tcPr marL="10430" marR="10430" marT="0" marB="0" anchor="ctr"/>
                </a:tc>
              </a:tr>
            </a:tbl>
          </a:graphicData>
        </a:graphic>
      </p:graphicFrame>
      <p:sp>
        <p:nvSpPr>
          <p:cNvPr id="6" name="Прямоугольник 5"/>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286615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21</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04745157"/>
              </p:ext>
            </p:extLst>
          </p:nvPr>
        </p:nvGraphicFramePr>
        <p:xfrm>
          <a:off x="478390" y="692696"/>
          <a:ext cx="8309862" cy="5867400"/>
        </p:xfrm>
        <a:graphic>
          <a:graphicData uri="http://schemas.openxmlformats.org/drawingml/2006/table">
            <a:tbl>
              <a:tblPr firstRow="1" firstCol="1" bandRow="1">
                <a:tableStyleId>{5C22544A-7EE6-4342-B048-85BDC9FD1C3A}</a:tableStyleId>
              </a:tblPr>
              <a:tblGrid>
                <a:gridCol w="709234"/>
                <a:gridCol w="4536504"/>
                <a:gridCol w="1080120"/>
                <a:gridCol w="1008112"/>
                <a:gridCol w="975892"/>
              </a:tblGrid>
              <a:tr h="36807">
                <a:tc>
                  <a:txBody>
                    <a:bodyPr/>
                    <a:lstStyle/>
                    <a:p>
                      <a:pPr algn="ctr">
                        <a:lnSpc>
                          <a:spcPct val="100000"/>
                        </a:lnSpc>
                        <a:spcAft>
                          <a:spcPts val="0"/>
                        </a:spcAft>
                      </a:pPr>
                      <a:r>
                        <a:rPr lang="ru-RU" sz="1100" dirty="0">
                          <a:effectLst/>
                        </a:rPr>
                        <a:t>Раздел, подраздел</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План*</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Исполнение</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Процент исполнения, %</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НАЦИОНАЛЬНАЯ ЭКОНОМИКА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8 913 143,2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7 251 956,0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81,4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Общеэкономические вопросы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637 936,6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503 315,0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78,9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Воспроизводство минерально-сырьевой базы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6 473,1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5 472,5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84,5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Сельское хозяйство и рыболовство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1 175 819,7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1 055 419,6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Водное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74 755,5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67 802,3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90,7</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0407</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Лесное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715 817,7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685 474,1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0408</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Транспорт</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928 386,5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778 629,6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83,9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Дорожное хозяйство (дорожные фонды)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3 888 728,4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2 842 330,6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73,1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0410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Связь и информатика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955 965,0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826 194,1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86,4</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0411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Прикладные научные исследования в области национальной экономики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7 510,9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5 876,6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78,2</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0412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национальной экономики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521 749,8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481 441,6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92,3</a:t>
                      </a:r>
                      <a:endParaRPr lang="ru-RU" sz="1100" dirty="0">
                        <a:effectLst/>
                        <a:latin typeface="Calibri"/>
                        <a:ea typeface="Calibri"/>
                        <a:cs typeface="Times New Roman"/>
                      </a:endParaRPr>
                    </a:p>
                  </a:txBody>
                  <a:tcPr marL="10430" marR="10430" marT="0" marB="0" anchor="ctr"/>
                </a:tc>
              </a:tr>
              <a:tr h="36807">
                <a:tc>
                  <a:txBody>
                    <a:bodyPr/>
                    <a:lstStyle/>
                    <a:p>
                      <a:pPr algn="ctr">
                        <a:lnSpc>
                          <a:spcPct val="100000"/>
                        </a:lnSpc>
                        <a:spcAft>
                          <a:spcPts val="0"/>
                        </a:spcAft>
                      </a:pPr>
                      <a:r>
                        <a:rPr lang="ru-RU" sz="1100" dirty="0">
                          <a:effectLst/>
                        </a:rPr>
                        <a:t>0500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ЖИЛИЩНО-КОММУНАЛЬНОЕ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3 368 443,6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3 074 436,3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0501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Жилищное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1 110 664,2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927 088,7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83,5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0502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Коммунальное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1 915 288,3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1 860 567,9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0503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Благоустройство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92 014,9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56 531,3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61,4</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0505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жилищно-коммунального хозяйства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250 476,2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230 248,4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0600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ОХРАНА ОКРУЖАЮЩЕЙ СРЕДЫ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54 249,8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52 859,0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97,4</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0603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Охрана объектов растительного и животного мира и среды их обитания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43 634,3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42 243,5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0605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охраны окружающей среды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10 615,5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10 615,5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19 112 835,6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18 758 971,0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Дошкольное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524 121,6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477 546,2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Общее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3 270 229,8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3 075 409,9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Среднее профессиональное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2 016 007,2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1 967 118,1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97,6</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0705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Профессиональная подготовка, переподготовка и повышение квалификации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43 336,3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42 491,9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Высшее и послевузовское профессиональное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23 674,3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22 888,0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96,7</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0707</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Молодежная политика и оздоровление детей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363 108,2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356 827,2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образования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12 872 358,2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12 816 689,7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99,6</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0800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КУЛЬТУРА, КИНЕМАТОГРАФИЯ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950 785,5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908 326,6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0801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Культура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781 371,7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748 616,3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0804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культуры, кинематографии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169 413,8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159 710,3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ЗДРАВООХРАНЕНИЕ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12 789 461,9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12 452 988,7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Стационарная медицинская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2 004 153,9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1 904 307,1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95,0</a:t>
                      </a:r>
                      <a:endParaRPr lang="ru-RU" sz="1100" dirty="0">
                        <a:effectLst/>
                        <a:latin typeface="Calibri"/>
                        <a:ea typeface="Calibri"/>
                        <a:cs typeface="Times New Roman"/>
                      </a:endParaRPr>
                    </a:p>
                  </a:txBody>
                  <a:tcPr marL="10430" marR="10430" marT="0" marB="0" anchor="ctr"/>
                </a:tc>
              </a:tr>
            </a:tbl>
          </a:graphicData>
        </a:graphic>
      </p:graphicFrame>
      <p:sp>
        <p:nvSpPr>
          <p:cNvPr id="5" name="Прямоугольник 4"/>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4240312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22</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563012106"/>
              </p:ext>
            </p:extLst>
          </p:nvPr>
        </p:nvGraphicFramePr>
        <p:xfrm>
          <a:off x="478390" y="692696"/>
          <a:ext cx="8309862" cy="5867400"/>
        </p:xfrm>
        <a:graphic>
          <a:graphicData uri="http://schemas.openxmlformats.org/drawingml/2006/table">
            <a:tbl>
              <a:tblPr firstRow="1" firstCol="1" bandRow="1">
                <a:tableStyleId>{5C22544A-7EE6-4342-B048-85BDC9FD1C3A}</a:tableStyleId>
              </a:tblPr>
              <a:tblGrid>
                <a:gridCol w="709234"/>
                <a:gridCol w="4536504"/>
                <a:gridCol w="1080120"/>
                <a:gridCol w="1008112"/>
                <a:gridCol w="975892"/>
              </a:tblGrid>
              <a:tr h="36807">
                <a:tc>
                  <a:txBody>
                    <a:bodyPr/>
                    <a:lstStyle/>
                    <a:p>
                      <a:pPr algn="ctr">
                        <a:lnSpc>
                          <a:spcPct val="100000"/>
                        </a:lnSpc>
                        <a:spcAft>
                          <a:spcPts val="0"/>
                        </a:spcAft>
                      </a:pPr>
                      <a:r>
                        <a:rPr lang="ru-RU" sz="1100" dirty="0">
                          <a:effectLst/>
                        </a:rPr>
                        <a:t>Раздел, подраздел</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План*</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Исполнение</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Процент исполнения, %</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Амбулаторная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1 059 197,9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1 019 153,3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96,2</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0903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Медицинская помощь в дневных стационарах всех типов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73 985,3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69 772,1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Скорая медицинская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198 555,3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163 666,9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82,4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Санаторно-оздоровительная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1 218 205,9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1 111 411,7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91,2</a:t>
                      </a:r>
                      <a:endParaRPr lang="ru-RU" sz="1100" dirty="0">
                        <a:effectLst/>
                        <a:latin typeface="Calibri"/>
                        <a:ea typeface="Calibri"/>
                        <a:cs typeface="Times New Roman"/>
                      </a:endParaRPr>
                    </a:p>
                  </a:txBody>
                  <a:tcPr marL="10430" marR="10430" marT="0" marB="0" anchor="ctr"/>
                </a:tc>
              </a:tr>
              <a:tr h="46766">
                <a:tc>
                  <a:txBody>
                    <a:bodyPr/>
                    <a:lstStyle/>
                    <a:p>
                      <a:pPr algn="ctr">
                        <a:lnSpc>
                          <a:spcPct val="100000"/>
                        </a:lnSpc>
                        <a:spcAft>
                          <a:spcPts val="0"/>
                        </a:spcAft>
                      </a:pPr>
                      <a:r>
                        <a:rPr lang="ru-RU" sz="1100" dirty="0">
                          <a:effectLst/>
                        </a:rPr>
                        <a:t>0906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Заготовка, переработка, хранение и обеспечение безопасности донорской крови и ее компонентов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260 802,5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257 546,8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98,8</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0908</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Прикладные научные исследования в области здравоохранения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265,0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здравоохранения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7 974 296,1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7 927 130,8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СОЦИАЛЬНАЯ ПОЛИТИКА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11 529 444,1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10 990 796,8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Пенсионное обеспечение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218 355,9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218 211,7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Социальное обслуживание населения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2 471 640,3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2 421 386,6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Социальное обеспечение населения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7 154 727,7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6 767 003,3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94,6</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Охрана семьи и детства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1 514 511,8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1 420 569,4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93,8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социальной политики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170 208,4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163 625,8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ФИЗИЧЕСКАЯ КУЛЬТУРА И СПОРТ</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871 240,1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856 722,5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Физическая культура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332 851,5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332 851,4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Массовый спорт</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5 647,5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5 646,8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Спорт высших достижений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510 760,0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496 972,7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физической культуры и спорта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21 981,1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21 251,6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96,7</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СРЕДСТВА МАССОВОЙ ИНФОРМАЦИИ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232 495,3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217 327,9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93,5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Телевидение и радиовещание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108 847,0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108 668,1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Периодическая печать и издательства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76 864,1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69 094,6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средств массовой информации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46 784,2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39 565,2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84,6</a:t>
                      </a:r>
                      <a:endParaRPr lang="ru-RU" sz="1100" dirty="0">
                        <a:effectLst/>
                        <a:latin typeface="Calibri"/>
                        <a:ea typeface="Calibri"/>
                        <a:cs typeface="Times New Roman"/>
                      </a:endParaRPr>
                    </a:p>
                  </a:txBody>
                  <a:tcPr marL="10430" marR="10430" marT="0" marB="0" anchor="ctr"/>
                </a:tc>
              </a:tr>
              <a:tr h="36807">
                <a:tc>
                  <a:txBody>
                    <a:bodyPr/>
                    <a:lstStyle/>
                    <a:p>
                      <a:pPr algn="ctr">
                        <a:lnSpc>
                          <a:spcPct val="100000"/>
                        </a:lnSpc>
                        <a:spcAft>
                          <a:spcPts val="0"/>
                        </a:spcAft>
                      </a:pPr>
                      <a:r>
                        <a:rPr lang="ru-RU" sz="1100" dirty="0">
                          <a:effectLst/>
                        </a:rPr>
                        <a:t>1300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ОБСЛУЖИВАНИЕ ГОСУДАРСТВЕННОГО И МУНИЦИПАЛЬНОГО ДОЛГА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2 273 072,1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2 035 133,4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89,5</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1301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Обслуживание государственного внутреннего и муниципального долга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2 273 072,1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2 035 133,4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89,5</a:t>
                      </a:r>
                      <a:endParaRPr lang="ru-RU" sz="1100" dirty="0">
                        <a:effectLst/>
                        <a:latin typeface="Calibri"/>
                        <a:ea typeface="Calibri"/>
                        <a:cs typeface="Times New Roman"/>
                      </a:endParaRPr>
                    </a:p>
                  </a:txBody>
                  <a:tcPr marL="10430" marR="10430" marT="0" marB="0" anchor="ctr"/>
                </a:tc>
              </a:tr>
              <a:tr h="85883">
                <a:tc>
                  <a:txBody>
                    <a:bodyPr/>
                    <a:lstStyle/>
                    <a:p>
                      <a:pPr algn="ctr">
                        <a:lnSpc>
                          <a:spcPct val="100000"/>
                        </a:lnSpc>
                        <a:spcAft>
                          <a:spcPts val="0"/>
                        </a:spcAft>
                      </a:pPr>
                      <a:r>
                        <a:rPr lang="ru-RU" sz="1100" dirty="0">
                          <a:effectLst/>
                        </a:rPr>
                        <a:t>1400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МЕЖБЮДЖЕТНЫЕ ТРАНСФЕРТЫ ОБЩЕГО ХАРАКТЕРА БЮДЖЕТАМ СУБЪЕКТОВ РОССИЙСКОЙ ФЕДЕРАЦИИ И МУНИЦИПАЛЬНЫХ ОБРАЗОВАНИЙ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3 633 281,0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3 633 281,0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58457">
                <a:tc>
                  <a:txBody>
                    <a:bodyPr/>
                    <a:lstStyle/>
                    <a:p>
                      <a:pPr algn="ctr">
                        <a:lnSpc>
                          <a:spcPct val="100000"/>
                        </a:lnSpc>
                        <a:spcAft>
                          <a:spcPts val="0"/>
                        </a:spcAft>
                      </a:pPr>
                      <a:r>
                        <a:rPr lang="ru-RU" sz="1100" dirty="0">
                          <a:effectLst/>
                        </a:rPr>
                        <a:t>1401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Дотации на выравнивание бюджетной обеспеченности субъектов Российской Федерации и муниципальных образований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1 264 068,9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1 264 068,9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1402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Иные дотации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2 347 653,5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2 347 653,5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1403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Прочие межбюджетные трансферты общего характера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21 558,6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21 558,6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Итого</a:t>
                      </a:r>
                      <a:endParaRPr lang="ru-RU" sz="1100" dirty="0">
                        <a:effectLst/>
                        <a:latin typeface="Calibri"/>
                        <a:ea typeface="Calibri"/>
                        <a:cs typeface="Times New Roman"/>
                      </a:endParaRPr>
                    </a:p>
                  </a:txBody>
                  <a:tcPr marL="10430" marR="10430" marT="0" marB="0" anchor="b"/>
                </a:tc>
                <a:tc>
                  <a:txBody>
                    <a:bodyPr/>
                    <a:lstStyle/>
                    <a:p>
                      <a:pPr>
                        <a:lnSpc>
                          <a:spcPct val="100000"/>
                        </a:lnSpc>
                        <a:spcAft>
                          <a:spcPts val="0"/>
                        </a:spcAft>
                      </a:pPr>
                      <a:r>
                        <a:rPr lang="ru-RU" sz="1100" dirty="0">
                          <a:effectLst/>
                        </a:rPr>
                        <a:t> </a:t>
                      </a:r>
                      <a:endParaRPr lang="ru-RU" sz="1100" dirty="0">
                        <a:effectLst/>
                        <a:latin typeface="Calibri"/>
                        <a:ea typeface="Calibri"/>
                        <a:cs typeface="Times New Roman"/>
                      </a:endParaRPr>
                    </a:p>
                  </a:txBody>
                  <a:tcPr marL="10430" marR="10430" marT="0" marB="0" anchor="b"/>
                </a:tc>
                <a:tc>
                  <a:txBody>
                    <a:bodyPr/>
                    <a:lstStyle/>
                    <a:p>
                      <a:pPr algn="r">
                        <a:lnSpc>
                          <a:spcPct val="100000"/>
                        </a:lnSpc>
                        <a:spcAft>
                          <a:spcPts val="0"/>
                        </a:spcAft>
                      </a:pPr>
                      <a:r>
                        <a:rPr lang="ru-RU" sz="1100" dirty="0">
                          <a:effectLst/>
                        </a:rPr>
                        <a:t>     67 587 936,3   </a:t>
                      </a:r>
                      <a:endParaRPr lang="ru-RU" sz="1100" dirty="0">
                        <a:effectLst/>
                        <a:latin typeface="Calibri"/>
                        <a:ea typeface="Calibri"/>
                        <a:cs typeface="Times New Roman"/>
                      </a:endParaRPr>
                    </a:p>
                  </a:txBody>
                  <a:tcPr marL="10430" marR="10430" marT="0" marB="0" anchor="b"/>
                </a:tc>
                <a:tc>
                  <a:txBody>
                    <a:bodyPr/>
                    <a:lstStyle/>
                    <a:p>
                      <a:pPr algn="r">
                        <a:lnSpc>
                          <a:spcPct val="100000"/>
                        </a:lnSpc>
                        <a:spcAft>
                          <a:spcPts val="0"/>
                        </a:spcAft>
                      </a:pPr>
                      <a:r>
                        <a:rPr lang="ru-RU" sz="1100" dirty="0">
                          <a:effectLst/>
                        </a:rPr>
                        <a:t>    63 619 913,4   </a:t>
                      </a:r>
                      <a:endParaRPr lang="ru-RU" sz="1100" dirty="0">
                        <a:effectLst/>
                        <a:latin typeface="Calibri"/>
                        <a:ea typeface="Calibri"/>
                        <a:cs typeface="Times New Roman"/>
                      </a:endParaRPr>
                    </a:p>
                  </a:txBody>
                  <a:tcPr marL="10430" marR="10430" marT="0" marB="0" anchor="b"/>
                </a:tc>
                <a:tc>
                  <a:txBody>
                    <a:bodyPr/>
                    <a:lstStyle/>
                    <a:p>
                      <a:pPr algn="r">
                        <a:lnSpc>
                          <a:spcPct val="100000"/>
                        </a:lnSpc>
                        <a:spcAft>
                          <a:spcPts val="0"/>
                        </a:spcAft>
                      </a:pPr>
                      <a:r>
                        <a:rPr lang="ru-RU" sz="1100" dirty="0">
                          <a:effectLst/>
                        </a:rPr>
                        <a:t>94,1</a:t>
                      </a:r>
                      <a:endParaRPr lang="ru-RU" sz="1100" dirty="0">
                        <a:effectLst/>
                        <a:latin typeface="Calibri"/>
                        <a:ea typeface="Calibri"/>
                        <a:cs typeface="Times New Roman"/>
                      </a:endParaRPr>
                    </a:p>
                  </a:txBody>
                  <a:tcPr marL="10430" marR="10430" marT="0" marB="0" anchor="b"/>
                </a:tc>
              </a:tr>
            </a:tbl>
          </a:graphicData>
        </a:graphic>
      </p:graphicFrame>
      <p:sp>
        <p:nvSpPr>
          <p:cNvPr id="6" name="Прямоугольник 5"/>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1020619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23</a:t>
            </a:fld>
            <a:endParaRPr lang="ru-RU" dirty="0"/>
          </a:p>
        </p:txBody>
      </p:sp>
      <p:sp>
        <p:nvSpPr>
          <p:cNvPr id="5" name="Прямоугольник 4"/>
          <p:cNvSpPr/>
          <p:nvPr/>
        </p:nvSpPr>
        <p:spPr>
          <a:xfrm>
            <a:off x="478390" y="620688"/>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Расходы республиканского бюджета Республики Коми за 2015 год </a:t>
            </a:r>
            <a:endParaRPr lang="ru-RU" sz="1600"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разрезе групп видов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расходов,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84447892"/>
              </p:ext>
            </p:extLst>
          </p:nvPr>
        </p:nvGraphicFramePr>
        <p:xfrm>
          <a:off x="470791" y="3212976"/>
          <a:ext cx="8309862"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42849037"/>
              </p:ext>
            </p:extLst>
          </p:nvPr>
        </p:nvGraphicFramePr>
        <p:xfrm>
          <a:off x="471306" y="1301190"/>
          <a:ext cx="8320708" cy="1828800"/>
        </p:xfrm>
        <a:graphic>
          <a:graphicData uri="http://schemas.openxmlformats.org/drawingml/2006/table">
            <a:tbl>
              <a:tblPr firstRow="1" firstCol="1" bandRow="1">
                <a:tableStyleId>{5C22544A-7EE6-4342-B048-85BDC9FD1C3A}</a:tableStyleId>
              </a:tblPr>
              <a:tblGrid>
                <a:gridCol w="706408"/>
                <a:gridCol w="7614300"/>
              </a:tblGrid>
              <a:tr h="154249">
                <a:tc>
                  <a:txBody>
                    <a:bodyPr/>
                    <a:lstStyle/>
                    <a:p>
                      <a:pPr algn="ctr">
                        <a:lnSpc>
                          <a:spcPct val="100000"/>
                        </a:lnSpc>
                        <a:spcAft>
                          <a:spcPts val="0"/>
                        </a:spcAft>
                      </a:pPr>
                      <a:r>
                        <a:rPr lang="ru-RU" sz="1200" dirty="0" smtClean="0">
                          <a:effectLst/>
                        </a:rPr>
                        <a:t>Группа</a:t>
                      </a:r>
                      <a:endParaRPr lang="ru-RU" sz="1100"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200" dirty="0">
                          <a:effectLst/>
                        </a:rPr>
                        <a:t>Наименование показателя</a:t>
                      </a:r>
                      <a:endParaRPr lang="ru-RU" sz="1100" dirty="0">
                        <a:effectLst/>
                        <a:latin typeface="Calibri"/>
                        <a:ea typeface="Calibri"/>
                        <a:cs typeface="Times New Roman"/>
                      </a:endParaRPr>
                    </a:p>
                  </a:txBody>
                  <a:tcPr marL="68580" marR="68580" marT="0" marB="0" anchor="ctr"/>
                </a:tc>
              </a:tr>
              <a:tr h="308497">
                <a:tc>
                  <a:txBody>
                    <a:bodyPr/>
                    <a:lstStyle/>
                    <a:p>
                      <a:pPr algn="ctr">
                        <a:lnSpc>
                          <a:spcPct val="100000"/>
                        </a:lnSpc>
                        <a:spcAft>
                          <a:spcPts val="0"/>
                        </a:spcAft>
                      </a:pPr>
                      <a:r>
                        <a:rPr lang="ru-RU" sz="1200" dirty="0">
                          <a:effectLst/>
                        </a:rPr>
                        <a:t>100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200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Закупка товаров, работ и услуг для  государственных (муниципальных) нужд</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300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Социальное обеспечение и иные выплаты населению</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400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Капитальные вложения в объекты государственной (муниципальной) собственности</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500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Межбюджетные трансферты</a:t>
                      </a:r>
                      <a:endParaRPr lang="ru-RU" sz="1100" dirty="0">
                        <a:effectLst/>
                        <a:latin typeface="Calibri"/>
                        <a:ea typeface="Calibri"/>
                        <a:cs typeface="Times New Roman"/>
                      </a:endParaRPr>
                    </a:p>
                  </a:txBody>
                  <a:tcPr marL="68580" marR="68580" marT="0" marB="0" anchor="b"/>
                </a:tc>
              </a:tr>
              <a:tr h="163508">
                <a:tc>
                  <a:txBody>
                    <a:bodyPr/>
                    <a:lstStyle/>
                    <a:p>
                      <a:pPr algn="ctr">
                        <a:lnSpc>
                          <a:spcPct val="100000"/>
                        </a:lnSpc>
                        <a:spcAft>
                          <a:spcPts val="0"/>
                        </a:spcAft>
                      </a:pPr>
                      <a:r>
                        <a:rPr lang="ru-RU" sz="1200" dirty="0">
                          <a:effectLst/>
                        </a:rPr>
                        <a:t>600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Предоставление субсидий бюджетным, автономным учреждениям и иным некоммерческим организациям</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700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Обслуживание государственного (муниципального) долга</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800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Иные бюджетные ассигнования</a:t>
                      </a:r>
                      <a:endParaRPr lang="ru-RU" sz="1100" dirty="0">
                        <a:effectLst/>
                        <a:latin typeface="Calibri"/>
                        <a:ea typeface="Calibri"/>
                        <a:cs typeface="Times New Roman"/>
                      </a:endParaRPr>
                    </a:p>
                  </a:txBody>
                  <a:tcPr marL="68580" marR="68580" marT="0" marB="0" anchor="b"/>
                </a:tc>
              </a:tr>
            </a:tbl>
          </a:graphicData>
        </a:graphic>
      </p:graphicFrame>
      <p:sp>
        <p:nvSpPr>
          <p:cNvPr id="9" name="Прямоугольник 8"/>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3690688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Диаграмма 20"/>
          <p:cNvGraphicFramePr/>
          <p:nvPr>
            <p:extLst>
              <p:ext uri="{D42A27DB-BD31-4B8C-83A1-F6EECF244321}">
                <p14:modId xmlns:p14="http://schemas.microsoft.com/office/powerpoint/2010/main" val="1779977264"/>
              </p:ext>
            </p:extLst>
          </p:nvPr>
        </p:nvGraphicFramePr>
        <p:xfrm>
          <a:off x="462110" y="1340768"/>
          <a:ext cx="8320707"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24</a:t>
            </a:fld>
            <a:endParaRPr lang="ru-RU" dirty="0"/>
          </a:p>
        </p:txBody>
      </p:sp>
      <p:sp>
        <p:nvSpPr>
          <p:cNvPr id="11" name="Прямоугольник 10"/>
          <p:cNvSpPr/>
          <p:nvPr/>
        </p:nvSpPr>
        <p:spPr>
          <a:xfrm>
            <a:off x="467544" y="692696"/>
            <a:ext cx="8309862" cy="584775"/>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Непрограммная составляющая расходов республиканского бюджета Республики Коми по итогам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года,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932040" y="4350003"/>
            <a:ext cx="3600400" cy="2031325"/>
          </a:xfrm>
          <a:prstGeom prst="rect">
            <a:avLst/>
          </a:prstGeom>
        </p:spPr>
        <p:txBody>
          <a:bodyPr wrap="square">
            <a:spAutoFit/>
          </a:bodyPr>
          <a:lstStyle/>
          <a:p>
            <a:r>
              <a:rPr lang="ru-RU" sz="1400" dirty="0">
                <a:solidFill>
                  <a:schemeClr val="tx1"/>
                </a:solidFill>
                <a:latin typeface="Times New Roman" panose="02020603050405020304" pitchFamily="18" charset="0"/>
                <a:cs typeface="Times New Roman" panose="02020603050405020304" pitchFamily="18" charset="0"/>
              </a:rPr>
              <a:t>Реализация Законов Республики Коми «О государственных гарантиях лицам, замещающим отдельные государственные должности Республики Коми», «О пенсионном обеспечении лиц, замещавших должности государственной гражданской службы Республики Коми», «О некоторых вопросах государственной гражданской службы Республики Коми»</a:t>
            </a:r>
          </a:p>
        </p:txBody>
      </p:sp>
    </p:spTree>
    <p:extLst>
      <p:ext uri="{BB962C8B-B14F-4D97-AF65-F5344CB8AC3E}">
        <p14:creationId xmlns:p14="http://schemas.microsoft.com/office/powerpoint/2010/main" val="4050091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25</a:t>
            </a:fld>
            <a:endParaRPr lang="ru-RU" dirty="0"/>
          </a:p>
        </p:txBody>
      </p:sp>
      <p:sp>
        <p:nvSpPr>
          <p:cNvPr id="3" name="Прямоугольник 2"/>
          <p:cNvSpPr/>
          <p:nvPr/>
        </p:nvSpPr>
        <p:spPr>
          <a:xfrm>
            <a:off x="493587" y="5930116"/>
            <a:ext cx="8294665" cy="738664"/>
          </a:xfrm>
          <a:prstGeom prst="rect">
            <a:avLst/>
          </a:prstGeom>
        </p:spPr>
        <p:txBody>
          <a:bodyPr wrap="square">
            <a:spAutoFit/>
          </a:bodyPr>
          <a:lstStyle/>
          <a:p>
            <a:pPr algn="just"/>
            <a:r>
              <a:rPr lang="ru-RU" sz="1400" i="1" dirty="0" smtClean="0">
                <a:solidFill>
                  <a:schemeClr val="tx1"/>
                </a:solidFill>
                <a:latin typeface="Times New Roman" panose="02020603050405020304" pitchFamily="18" charset="0"/>
                <a:cs typeface="Times New Roman" panose="02020603050405020304" pitchFamily="18" charset="0"/>
              </a:rPr>
              <a:t>* по </a:t>
            </a:r>
            <a:r>
              <a:rPr lang="ru-RU" sz="1400" i="1" dirty="0">
                <a:solidFill>
                  <a:schemeClr val="tx1"/>
                </a:solidFill>
                <a:latin typeface="Times New Roman" panose="02020603050405020304" pitchFamily="18" charset="0"/>
                <a:cs typeface="Times New Roman" panose="02020603050405020304" pitchFamily="18" charset="0"/>
              </a:rPr>
              <a:t>доходам и дефициту бюджета соответствует показателям закона Республики Коми о республиканском бюджете, по расходам - показателям сводной бюджетной росписи с учетом внесенных </a:t>
            </a:r>
            <a:r>
              <a:rPr lang="ru-RU" sz="1400" i="1" dirty="0" smtClean="0">
                <a:solidFill>
                  <a:schemeClr val="tx1"/>
                </a:solidFill>
                <a:latin typeface="Times New Roman" panose="02020603050405020304" pitchFamily="18" charset="0"/>
                <a:cs typeface="Times New Roman" panose="02020603050405020304" pitchFamily="18" charset="0"/>
              </a:rPr>
              <a:t>изменений</a:t>
            </a:r>
          </a:p>
        </p:txBody>
      </p:sp>
      <p:sp>
        <p:nvSpPr>
          <p:cNvPr id="4" name="Прямоугольник 3"/>
          <p:cNvSpPr/>
          <p:nvPr/>
        </p:nvSpPr>
        <p:spPr>
          <a:xfrm>
            <a:off x="478390" y="82794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 межбюджетных трансфертов, предоставленных другим бюджетам бюджетной системы в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году, тыс.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6141846"/>
              </p:ext>
            </p:extLst>
          </p:nvPr>
        </p:nvGraphicFramePr>
        <p:xfrm>
          <a:off x="478389" y="1556795"/>
          <a:ext cx="8270076" cy="4320764"/>
        </p:xfrm>
        <a:graphic>
          <a:graphicData uri="http://schemas.openxmlformats.org/drawingml/2006/table">
            <a:tbl>
              <a:tblPr firstRow="1" firstCol="1" bandRow="1">
                <a:tableStyleId>{5C22544A-7EE6-4342-B048-85BDC9FD1C3A}</a:tableStyleId>
              </a:tblPr>
              <a:tblGrid>
                <a:gridCol w="493211"/>
                <a:gridCol w="4032448"/>
                <a:gridCol w="1368152"/>
                <a:gridCol w="1224136"/>
                <a:gridCol w="1152129"/>
              </a:tblGrid>
              <a:tr h="469819">
                <a:tc>
                  <a:txBody>
                    <a:bodyPr/>
                    <a:lstStyle/>
                    <a:p>
                      <a:pPr algn="ctr">
                        <a:lnSpc>
                          <a:spcPct val="115000"/>
                        </a:lnSpc>
                        <a:spcAft>
                          <a:spcPts val="0"/>
                        </a:spcAft>
                      </a:pPr>
                      <a:r>
                        <a:rPr lang="ru-RU" sz="1200" dirty="0">
                          <a:effectLst/>
                        </a:rPr>
                        <a:t>№ п/п</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Виды межбюджетных трансфертов</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План*</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Исполнение</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Процент исполнения, %</a:t>
                      </a:r>
                      <a:endParaRPr lang="ru-RU" sz="1100" dirty="0">
                        <a:effectLst/>
                        <a:latin typeface="Calibri"/>
                        <a:ea typeface="Calibri"/>
                        <a:cs typeface="Times New Roman"/>
                      </a:endParaRPr>
                    </a:p>
                  </a:txBody>
                  <a:tcPr marL="68580" marR="68580" marT="0" marB="0" anchor="ctr"/>
                </a:tc>
              </a:tr>
              <a:tr h="483993">
                <a:tc>
                  <a:txBody>
                    <a:bodyPr/>
                    <a:lstStyle/>
                    <a:p>
                      <a:pPr>
                        <a:lnSpc>
                          <a:spcPct val="115000"/>
                        </a:lnSpc>
                        <a:spcAft>
                          <a:spcPts val="0"/>
                        </a:spcAft>
                      </a:pPr>
                      <a:r>
                        <a:rPr lang="ru-RU" sz="1200" dirty="0">
                          <a:effectLst/>
                        </a:rPr>
                        <a:t>1.</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Межбюджетные трансферты, переданные местным бюджетам</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20 851 130,4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20 209 462,0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96,9   </a:t>
                      </a:r>
                      <a:endParaRPr lang="ru-RU" sz="1100" dirty="0">
                        <a:effectLst/>
                        <a:latin typeface="Calibri"/>
                        <a:ea typeface="Calibri"/>
                        <a:cs typeface="Times New Roman"/>
                      </a:endParaRPr>
                    </a:p>
                  </a:txBody>
                  <a:tcPr marL="68580" marR="68580" marT="0" marB="0" anchor="b"/>
                </a:tc>
              </a:tr>
              <a:tr h="463827">
                <a:tc>
                  <a:txBody>
                    <a:bodyPr/>
                    <a:lstStyle/>
                    <a:p>
                      <a:pPr>
                        <a:lnSpc>
                          <a:spcPct val="115000"/>
                        </a:lnSpc>
                        <a:spcAft>
                          <a:spcPts val="0"/>
                        </a:spcAft>
                      </a:pPr>
                      <a:r>
                        <a:rPr lang="ru-RU" sz="1200" dirty="0">
                          <a:effectLst/>
                        </a:rPr>
                        <a:t>1.1.</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smtClean="0">
                          <a:effectLst/>
                        </a:rPr>
                        <a:t>Дотации</a:t>
                      </a:r>
                    </a:p>
                    <a:p>
                      <a:pPr>
                        <a:lnSpc>
                          <a:spcPct val="115000"/>
                        </a:lnSpc>
                        <a:spcAft>
                          <a:spcPts val="0"/>
                        </a:spcAft>
                      </a:pP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3 611 722,4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3 611 722,4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100,0   </a:t>
                      </a:r>
                      <a:endParaRPr lang="ru-RU" sz="1100" dirty="0">
                        <a:effectLst/>
                        <a:latin typeface="Calibri"/>
                        <a:ea typeface="Calibri"/>
                        <a:cs typeface="Times New Roman"/>
                      </a:endParaRPr>
                    </a:p>
                  </a:txBody>
                  <a:tcPr marL="68580" marR="68580" marT="0" marB="0" anchor="b"/>
                </a:tc>
              </a:tr>
              <a:tr h="463827">
                <a:tc>
                  <a:txBody>
                    <a:bodyPr/>
                    <a:lstStyle/>
                    <a:p>
                      <a:pPr>
                        <a:lnSpc>
                          <a:spcPct val="115000"/>
                        </a:lnSpc>
                        <a:spcAft>
                          <a:spcPts val="0"/>
                        </a:spcAft>
                      </a:pPr>
                      <a:r>
                        <a:rPr lang="ru-RU" sz="1200" dirty="0">
                          <a:effectLst/>
                        </a:rPr>
                        <a:t>1.2.</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smtClean="0">
                          <a:effectLst/>
                        </a:rPr>
                        <a:t>Субсидии</a:t>
                      </a:r>
                    </a:p>
                    <a:p>
                      <a:pPr>
                        <a:lnSpc>
                          <a:spcPct val="115000"/>
                        </a:lnSpc>
                        <a:spcAft>
                          <a:spcPts val="0"/>
                        </a:spcAft>
                      </a:pP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3 520 949,3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2 969 501,0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84,3   </a:t>
                      </a:r>
                      <a:endParaRPr lang="ru-RU" sz="1100" dirty="0">
                        <a:effectLst/>
                        <a:latin typeface="Calibri"/>
                        <a:ea typeface="Calibri"/>
                        <a:cs typeface="Times New Roman"/>
                      </a:endParaRPr>
                    </a:p>
                  </a:txBody>
                  <a:tcPr marL="68580" marR="68580" marT="0" marB="0" anchor="b"/>
                </a:tc>
              </a:tr>
              <a:tr h="463827">
                <a:tc>
                  <a:txBody>
                    <a:bodyPr/>
                    <a:lstStyle/>
                    <a:p>
                      <a:pPr>
                        <a:lnSpc>
                          <a:spcPct val="115000"/>
                        </a:lnSpc>
                        <a:spcAft>
                          <a:spcPts val="0"/>
                        </a:spcAft>
                      </a:pPr>
                      <a:r>
                        <a:rPr lang="ru-RU" sz="1200" dirty="0">
                          <a:effectLst/>
                        </a:rPr>
                        <a:t>1.3.</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smtClean="0">
                          <a:effectLst/>
                        </a:rPr>
                        <a:t>Субвенции</a:t>
                      </a:r>
                    </a:p>
                    <a:p>
                      <a:pPr>
                        <a:lnSpc>
                          <a:spcPct val="115000"/>
                        </a:lnSpc>
                        <a:spcAft>
                          <a:spcPts val="0"/>
                        </a:spcAft>
                      </a:pP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13 312 410,6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13 275 331,3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99,7   </a:t>
                      </a:r>
                      <a:endParaRPr lang="ru-RU" sz="1100" dirty="0">
                        <a:effectLst/>
                        <a:latin typeface="Calibri"/>
                        <a:ea typeface="Calibri"/>
                        <a:cs typeface="Times New Roman"/>
                      </a:endParaRPr>
                    </a:p>
                  </a:txBody>
                  <a:tcPr marL="68580" marR="68580" marT="0" marB="0" anchor="b"/>
                </a:tc>
              </a:tr>
              <a:tr h="402811">
                <a:tc>
                  <a:txBody>
                    <a:bodyPr/>
                    <a:lstStyle/>
                    <a:p>
                      <a:pPr>
                        <a:lnSpc>
                          <a:spcPct val="115000"/>
                        </a:lnSpc>
                        <a:spcAft>
                          <a:spcPts val="0"/>
                        </a:spcAft>
                      </a:pPr>
                      <a:r>
                        <a:rPr lang="ru-RU" sz="1200" dirty="0">
                          <a:effectLst/>
                        </a:rPr>
                        <a:t>1.4.</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Иные межбюджетные </a:t>
                      </a:r>
                      <a:r>
                        <a:rPr lang="ru-RU" sz="1200" dirty="0" smtClean="0">
                          <a:effectLst/>
                        </a:rPr>
                        <a:t>трансферты</a:t>
                      </a:r>
                    </a:p>
                    <a:p>
                      <a:pPr>
                        <a:lnSpc>
                          <a:spcPct val="115000"/>
                        </a:lnSpc>
                        <a:spcAft>
                          <a:spcPts val="0"/>
                        </a:spcAft>
                      </a:pP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406 048,1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352 907,3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86,9   </a:t>
                      </a:r>
                      <a:endParaRPr lang="ru-RU" sz="1100" dirty="0">
                        <a:effectLst/>
                        <a:latin typeface="Calibri"/>
                        <a:ea typeface="Calibri"/>
                        <a:cs typeface="Times New Roman"/>
                      </a:endParaRPr>
                    </a:p>
                  </a:txBody>
                  <a:tcPr marL="68580" marR="68580" marT="0" marB="0" anchor="b"/>
                </a:tc>
              </a:tr>
              <a:tr h="483993">
                <a:tc>
                  <a:txBody>
                    <a:bodyPr/>
                    <a:lstStyle/>
                    <a:p>
                      <a:pPr>
                        <a:lnSpc>
                          <a:spcPct val="115000"/>
                        </a:lnSpc>
                        <a:spcAft>
                          <a:spcPts val="0"/>
                        </a:spcAft>
                      </a:pPr>
                      <a:r>
                        <a:rPr lang="ru-RU" sz="1200" dirty="0">
                          <a:effectLst/>
                        </a:rPr>
                        <a:t>2.</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Межбюджетные трансферты бюджету Пенсионного фонда Российской Федерации</a:t>
                      </a: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26 773,6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26 773,6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100,0   </a:t>
                      </a:r>
                      <a:endParaRPr lang="ru-RU" sz="1100" dirty="0">
                        <a:effectLst/>
                        <a:latin typeface="Calibri"/>
                        <a:ea typeface="Calibri"/>
                        <a:cs typeface="Times New Roman"/>
                      </a:endParaRPr>
                    </a:p>
                  </a:txBody>
                  <a:tcPr marL="68580" marR="68580" marT="0" marB="0" anchor="b"/>
                </a:tc>
              </a:tr>
              <a:tr h="604387">
                <a:tc>
                  <a:txBody>
                    <a:bodyPr/>
                    <a:lstStyle/>
                    <a:p>
                      <a:pPr>
                        <a:lnSpc>
                          <a:spcPct val="115000"/>
                        </a:lnSpc>
                        <a:spcAft>
                          <a:spcPts val="0"/>
                        </a:spcAft>
                      </a:pPr>
                      <a:r>
                        <a:rPr lang="ru-RU" sz="1200" dirty="0">
                          <a:effectLst/>
                        </a:rPr>
                        <a:t>3.</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Межбюджетные трансферты бюджетам территориальных фондов обязательного медицинского страхования</a:t>
                      </a: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284 630,0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284 630,0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100,0   </a:t>
                      </a:r>
                      <a:endParaRPr lang="ru-RU" sz="1100" dirty="0">
                        <a:effectLst/>
                        <a:latin typeface="Calibri"/>
                        <a:ea typeface="Calibri"/>
                        <a:cs typeface="Times New Roman"/>
                      </a:endParaRPr>
                    </a:p>
                  </a:txBody>
                  <a:tcPr marL="68580" marR="68580" marT="0" marB="0" anchor="b"/>
                </a:tc>
              </a:tr>
              <a:tr h="483993">
                <a:tc gridSpan="2">
                  <a:txBody>
                    <a:bodyPr/>
                    <a:lstStyle/>
                    <a:p>
                      <a:pPr algn="ctr">
                        <a:lnSpc>
                          <a:spcPct val="115000"/>
                        </a:lnSpc>
                        <a:spcAft>
                          <a:spcPts val="0"/>
                        </a:spcAft>
                      </a:pPr>
                      <a:r>
                        <a:rPr lang="ru-RU" sz="1200" dirty="0">
                          <a:effectLst/>
                        </a:rPr>
                        <a:t>Итого объем межбюджетных трансфертов, предоставляемых другим бюджетам бюджетной системы</a:t>
                      </a:r>
                      <a:endParaRPr lang="ru-RU" sz="1100" dirty="0">
                        <a:effectLst/>
                        <a:latin typeface="Calibri"/>
                        <a:ea typeface="Calibri"/>
                        <a:cs typeface="Times New Roman"/>
                      </a:endParaRPr>
                    </a:p>
                  </a:txBody>
                  <a:tcPr marL="68580" marR="68580" marT="0" marB="0" anchor="b"/>
                </a:tc>
                <a:tc hMerge="1">
                  <a:txBody>
                    <a:bodyPr/>
                    <a:lstStyle/>
                    <a:p>
                      <a:endParaRPr lang="ru-RU"/>
                    </a:p>
                  </a:txBody>
                  <a:tcPr/>
                </a:tc>
                <a:tc>
                  <a:txBody>
                    <a:bodyPr/>
                    <a:lstStyle/>
                    <a:p>
                      <a:pPr algn="r">
                        <a:lnSpc>
                          <a:spcPct val="115000"/>
                        </a:lnSpc>
                        <a:spcAft>
                          <a:spcPts val="0"/>
                        </a:spcAft>
                      </a:pPr>
                      <a:r>
                        <a:rPr lang="ru-RU" sz="1100" dirty="0">
                          <a:effectLst/>
                        </a:rPr>
                        <a:t>     21 162 534,0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20 520 865,6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97,0   </a:t>
                      </a:r>
                      <a:endParaRPr lang="ru-RU"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711677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26</a:t>
            </a:fld>
            <a:endParaRPr lang="ru-RU" dirty="0"/>
          </a:p>
        </p:txBody>
      </p:sp>
      <p:sp>
        <p:nvSpPr>
          <p:cNvPr id="3" name="Прямоугольник 2"/>
          <p:cNvSpPr/>
          <p:nvPr/>
        </p:nvSpPr>
        <p:spPr>
          <a:xfrm>
            <a:off x="501475" y="1063085"/>
            <a:ext cx="8294665" cy="954107"/>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2015 году объем государственного долга Республики Коми увеличился на 5 033,3 млн. рублей и по состоянию на 01.01.2016 года составил 33 773,6 млн. рублей. Данный рост связан с увеличением дефицита республиканского бюджета Республики Коми, в основном вследствие увеличения расходов на выполнение «майских» указов Президента РФ. </a:t>
            </a:r>
          </a:p>
        </p:txBody>
      </p:sp>
      <p:sp>
        <p:nvSpPr>
          <p:cNvPr id="4" name="Прямоугольник 3"/>
          <p:cNvSpPr/>
          <p:nvPr/>
        </p:nvSpPr>
        <p:spPr>
          <a:xfrm>
            <a:off x="478390"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Государственный долг Республики Коми по состоянию на 01.01.2015 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01.01.2016</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893378331"/>
              </p:ext>
            </p:extLst>
          </p:nvPr>
        </p:nvGraphicFramePr>
        <p:xfrm>
          <a:off x="511902" y="2017191"/>
          <a:ext cx="8284238" cy="40040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2242320" y="2072845"/>
            <a:ext cx="720080"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b="1" dirty="0">
                <a:solidFill>
                  <a:schemeClr val="tx1"/>
                </a:solidFill>
              </a:rPr>
              <a:t>м</a:t>
            </a:r>
            <a:r>
              <a:rPr lang="ru-RU" sz="1200" b="1" dirty="0" smtClean="0">
                <a:solidFill>
                  <a:schemeClr val="tx1"/>
                </a:solidFill>
              </a:rPr>
              <a:t>лн. рублей</a:t>
            </a:r>
            <a:endParaRPr lang="ru-RU" sz="1200" b="1" dirty="0">
              <a:solidFill>
                <a:schemeClr val="tx1"/>
              </a:solidFill>
            </a:endParaRPr>
          </a:p>
          <a:p>
            <a:endParaRPr lang="ru-RU" sz="1200" b="1" dirty="0"/>
          </a:p>
        </p:txBody>
      </p:sp>
      <p:sp>
        <p:nvSpPr>
          <p:cNvPr id="8" name="Прямоугольник 7"/>
          <p:cNvSpPr/>
          <p:nvPr/>
        </p:nvSpPr>
        <p:spPr>
          <a:xfrm>
            <a:off x="477232" y="6021288"/>
            <a:ext cx="8294665" cy="738664"/>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Вместе </a:t>
            </a:r>
            <a:r>
              <a:rPr lang="ru-RU" sz="1400" dirty="0">
                <a:solidFill>
                  <a:schemeClr val="tx1"/>
                </a:solidFill>
                <a:latin typeface="Times New Roman" panose="02020603050405020304" pitchFamily="18" charset="0"/>
                <a:cs typeface="Times New Roman" panose="02020603050405020304" pitchFamily="18" charset="0"/>
              </a:rPr>
              <a:t>с тем, несмотря на тенденцию к росту объема государственного долга, его значение находится в пределах ограничений, установленных  Бюджетным кодексом Российской Федерации. Просроченной задолженности по долговым обязательствам Республики Коми нет</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011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27</a:t>
            </a:fld>
            <a:endParaRPr lang="ru-RU" dirty="0"/>
          </a:p>
        </p:txBody>
      </p:sp>
      <p:sp>
        <p:nvSpPr>
          <p:cNvPr id="4" name="Прямоугольник 3"/>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Планируемая структура верхнего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предела государственного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долга Республики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Коми</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692352080"/>
              </p:ext>
            </p:extLst>
          </p:nvPr>
        </p:nvGraphicFramePr>
        <p:xfrm>
          <a:off x="493587" y="1268760"/>
          <a:ext cx="8294664"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1043608" y="1556792"/>
            <a:ext cx="720080"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400" b="1" dirty="0">
                <a:solidFill>
                  <a:schemeClr val="tx1"/>
                </a:solidFill>
              </a:rPr>
              <a:t>м</a:t>
            </a:r>
            <a:r>
              <a:rPr lang="ru-RU" sz="1400" b="1" dirty="0" smtClean="0">
                <a:solidFill>
                  <a:schemeClr val="tx1"/>
                </a:solidFill>
              </a:rPr>
              <a:t>лн. рублей</a:t>
            </a:r>
            <a:endParaRPr lang="ru-RU" sz="1400" b="1" dirty="0">
              <a:solidFill>
                <a:schemeClr val="tx1"/>
              </a:solidFill>
            </a:endParaRPr>
          </a:p>
          <a:p>
            <a:endParaRPr lang="ru-RU" sz="1200" b="1" dirty="0"/>
          </a:p>
        </p:txBody>
      </p:sp>
    </p:spTree>
    <p:extLst>
      <p:ext uri="{BB962C8B-B14F-4D97-AF65-F5344CB8AC3E}">
        <p14:creationId xmlns:p14="http://schemas.microsoft.com/office/powerpoint/2010/main" val="3954358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28</a:t>
            </a:fld>
            <a:endParaRPr lang="ru-RU" dirty="0"/>
          </a:p>
        </p:txBody>
      </p:sp>
      <p:sp>
        <p:nvSpPr>
          <p:cNvPr id="4" name="Прямоугольник 3"/>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Меры социальной поддержки,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предоставляемые 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Республике Коми за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 часть 1</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077441481"/>
              </p:ext>
            </p:extLst>
          </p:nvPr>
        </p:nvGraphicFramePr>
        <p:xfrm>
          <a:off x="478389" y="1196752"/>
          <a:ext cx="8309863" cy="5400598"/>
        </p:xfrm>
        <a:graphic>
          <a:graphicData uri="http://schemas.openxmlformats.org/drawingml/2006/table">
            <a:tbl>
              <a:tblPr firstRow="1" firstCol="1" bandRow="1">
                <a:tableStyleId>{5C22544A-7EE6-4342-B048-85BDC9FD1C3A}</a:tableStyleId>
              </a:tblPr>
              <a:tblGrid>
                <a:gridCol w="4381643"/>
                <a:gridCol w="1800200"/>
                <a:gridCol w="1152128"/>
                <a:gridCol w="975892"/>
              </a:tblGrid>
              <a:tr h="1028686">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a:effectLst/>
                        </a:rPr>
                        <a:t>Численность граждан, получающих меры социальной поддержки *, чел.</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Запланировано,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Исполнено,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Меры социальной поддержки, предоставляемые за счет средств федерального бюджета</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134 </a:t>
                      </a:r>
                      <a:r>
                        <a:rPr lang="ru-RU" sz="1200" dirty="0">
                          <a:effectLst/>
                        </a:rPr>
                        <a:t>539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839,6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691,8   </a:t>
                      </a:r>
                      <a:endParaRPr lang="ru-RU" sz="1200" dirty="0">
                        <a:effectLst/>
                        <a:latin typeface="Calibri"/>
                        <a:ea typeface="Calibri"/>
                        <a:cs typeface="Times New Roman"/>
                      </a:endParaRPr>
                    </a:p>
                  </a:txBody>
                  <a:tcPr marL="36831" marR="36831" marT="0" marB="0" anchor="ctr"/>
                </a:tc>
              </a:tr>
              <a:tr h="257171">
                <a:tc gridSpan="4">
                  <a:txBody>
                    <a:bodyPr/>
                    <a:lstStyle/>
                    <a:p>
                      <a:pPr>
                        <a:lnSpc>
                          <a:spcPct val="115000"/>
                        </a:lnSpc>
                        <a:spcAft>
                          <a:spcPts val="0"/>
                        </a:spcAft>
                      </a:pPr>
                      <a:r>
                        <a:rPr lang="ru-RU" sz="1200" dirty="0">
                          <a:effectLst/>
                        </a:rPr>
                        <a:t>в том числе</a:t>
                      </a:r>
                      <a:r>
                        <a:rPr lang="ru-RU" sz="1200" dirty="0" smtClean="0">
                          <a:effectLst/>
                        </a:rPr>
                        <a:t>:</a:t>
                      </a:r>
                      <a:endParaRPr lang="ru-RU" sz="1200" dirty="0">
                        <a:effectLst/>
                        <a:latin typeface="Calibri"/>
                        <a:ea typeface="Calibri"/>
                        <a:cs typeface="Times New Roman"/>
                      </a:endParaRPr>
                    </a:p>
                  </a:txBody>
                  <a:tcPr marL="36831" marR="36831"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L="36831" marR="36831" marT="0" marB="0" anchor="ctr"/>
                </a:tc>
                <a:tc hMerge="1">
                  <a:txBody>
                    <a:bodyPr/>
                    <a:lstStyle/>
                    <a:p>
                      <a:endParaRPr lang="ru-RU"/>
                    </a:p>
                  </a:txBody>
                  <a:tcPr/>
                </a:tc>
                <a:tc hMerge="1">
                  <a:txBody>
                    <a:bodyPr/>
                    <a:lstStyle/>
                    <a:p>
                      <a:endParaRPr lang="ru-RU"/>
                    </a:p>
                  </a:txBody>
                  <a:tcPr/>
                </a:tc>
              </a:tr>
              <a:tr h="514343">
                <a:tc>
                  <a:txBody>
                    <a:bodyPr/>
                    <a:lstStyle/>
                    <a:p>
                      <a:pPr>
                        <a:lnSpc>
                          <a:spcPct val="115000"/>
                        </a:lnSpc>
                        <a:spcAft>
                          <a:spcPts val="0"/>
                        </a:spcAft>
                      </a:pPr>
                      <a:r>
                        <a:rPr lang="ru-RU" sz="1200" dirty="0">
                          <a:effectLst/>
                        </a:rPr>
                        <a:t>оплата жилищно-коммунальных услуг ветеранам войн, инвалидам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56 </a:t>
                      </a:r>
                      <a:r>
                        <a:rPr lang="ru-RU" sz="1200" dirty="0">
                          <a:effectLst/>
                        </a:rPr>
                        <a:t>696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578,1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527,2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меры социальной поддержки семьям, имеющим детей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9 </a:t>
                      </a:r>
                      <a:r>
                        <a:rPr lang="ru-RU" sz="1200" dirty="0">
                          <a:effectLst/>
                        </a:rPr>
                        <a:t>466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385,8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383,0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пособия безработным гражданам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23 </a:t>
                      </a:r>
                      <a:r>
                        <a:rPr lang="ru-RU" sz="1200" dirty="0">
                          <a:effectLst/>
                        </a:rPr>
                        <a:t>461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322,8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319,0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обеспечение лекарственными препаратами граждан</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38 </a:t>
                      </a:r>
                      <a:r>
                        <a:rPr lang="ru-RU" sz="1200" dirty="0">
                          <a:effectLst/>
                        </a:rPr>
                        <a:t>268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419,4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331,0   </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ежегодная денежная выплата лицам, награжденным знаком "Почетный донор СССР", "Почетный донор России" -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5 </a:t>
                      </a:r>
                      <a:r>
                        <a:rPr lang="ru-RU" sz="1200" dirty="0">
                          <a:effectLst/>
                        </a:rPr>
                        <a:t>607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72,9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72,8   </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иные меры социальной поддержки в рамках реализации федерального законодательства</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 </a:t>
                      </a:r>
                      <a:r>
                        <a:rPr lang="ru-RU" sz="1200" dirty="0">
                          <a:effectLst/>
                        </a:rPr>
                        <a:t>041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60,6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58,8   </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Меры социальной поддержки, предоставляемые за счет средств республиканского бюджета</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735 </a:t>
                      </a:r>
                      <a:r>
                        <a:rPr lang="ru-RU" sz="1200" dirty="0">
                          <a:effectLst/>
                        </a:rPr>
                        <a:t>305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 </a:t>
                      </a:r>
                      <a:r>
                        <a:rPr lang="ru-RU" sz="1200" dirty="0">
                          <a:effectLst/>
                        </a:rPr>
                        <a:t>278,2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6 </a:t>
                      </a:r>
                      <a:r>
                        <a:rPr lang="ru-RU" sz="1200" dirty="0">
                          <a:effectLst/>
                        </a:rPr>
                        <a:t>993,1   </a:t>
                      </a:r>
                      <a:endParaRPr lang="ru-RU" sz="1200" dirty="0">
                        <a:effectLst/>
                        <a:latin typeface="Calibri"/>
                        <a:ea typeface="Calibri"/>
                        <a:cs typeface="Times New Roman"/>
                      </a:endParaRPr>
                    </a:p>
                  </a:txBody>
                  <a:tcPr marL="36831" marR="36831" marT="0" marB="0" anchor="ctr"/>
                </a:tc>
              </a:tr>
              <a:tr h="257171">
                <a:tc gridSpan="4">
                  <a:txBody>
                    <a:bodyPr/>
                    <a:lstStyle/>
                    <a:p>
                      <a:pPr>
                        <a:lnSpc>
                          <a:spcPct val="115000"/>
                        </a:lnSpc>
                        <a:spcAft>
                          <a:spcPts val="0"/>
                        </a:spcAft>
                      </a:pPr>
                      <a:r>
                        <a:rPr lang="ru-RU" sz="1200" dirty="0">
                          <a:effectLst/>
                        </a:rPr>
                        <a:t>в том числе</a:t>
                      </a:r>
                      <a:r>
                        <a:rPr lang="ru-RU" sz="1200" dirty="0" smtClean="0">
                          <a:effectLst/>
                        </a:rPr>
                        <a:t>:</a:t>
                      </a:r>
                      <a:endParaRPr lang="ru-RU" sz="1200" dirty="0">
                        <a:effectLst/>
                        <a:latin typeface="Calibri"/>
                        <a:ea typeface="Calibri"/>
                        <a:cs typeface="Times New Roman"/>
                      </a:endParaRPr>
                    </a:p>
                  </a:txBody>
                  <a:tcPr marL="36831" marR="36831"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L="36831" marR="36831" marT="0" marB="0" anchor="ctr"/>
                </a:tc>
                <a:tc hMerge="1">
                  <a:txBody>
                    <a:bodyPr/>
                    <a:lstStyle/>
                    <a:p>
                      <a:endParaRPr lang="ru-RU"/>
                    </a:p>
                  </a:txBody>
                  <a:tcPr/>
                </a:tc>
                <a:tc hMerge="1">
                  <a:txBody>
                    <a:bodyPr/>
                    <a:lstStyle/>
                    <a:p>
                      <a:endParaRPr lang="ru-RU"/>
                    </a:p>
                  </a:txBody>
                  <a:tcPr/>
                </a:tc>
              </a:tr>
              <a:tr h="257171">
                <a:tc>
                  <a:txBody>
                    <a:bodyPr/>
                    <a:lstStyle/>
                    <a:p>
                      <a:pPr>
                        <a:lnSpc>
                          <a:spcPct val="115000"/>
                        </a:lnSpc>
                        <a:spcAft>
                          <a:spcPts val="0"/>
                        </a:spcAft>
                      </a:pPr>
                      <a:r>
                        <a:rPr lang="ru-RU" sz="1200" dirty="0">
                          <a:effectLst/>
                        </a:rPr>
                        <a:t>меры социальной поддержки семьям, имеющим детей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151 </a:t>
                      </a:r>
                      <a:r>
                        <a:rPr lang="ru-RU" sz="1200" dirty="0">
                          <a:effectLst/>
                        </a:rPr>
                        <a:t>126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533,2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491,2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пособия малоимущим гражданам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172 </a:t>
                      </a:r>
                      <a:r>
                        <a:rPr lang="ru-RU" sz="1200" dirty="0">
                          <a:effectLst/>
                        </a:rPr>
                        <a:t>459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121,2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113,6   </a:t>
                      </a:r>
                      <a:endParaRPr lang="ru-RU" sz="1200" dirty="0">
                        <a:effectLst/>
                        <a:latin typeface="Calibri"/>
                        <a:ea typeface="Calibri"/>
                        <a:cs typeface="Times New Roman"/>
                      </a:endParaRPr>
                    </a:p>
                  </a:txBody>
                  <a:tcPr marL="36831" marR="36831" marT="0" marB="0" anchor="ctr"/>
                </a:tc>
              </a:tr>
            </a:tbl>
          </a:graphicData>
        </a:graphic>
      </p:graphicFrame>
    </p:spTree>
    <p:extLst>
      <p:ext uri="{BB962C8B-B14F-4D97-AF65-F5344CB8AC3E}">
        <p14:creationId xmlns:p14="http://schemas.microsoft.com/office/powerpoint/2010/main" val="159480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29</a:t>
            </a:fld>
            <a:endParaRPr lang="ru-RU" dirty="0"/>
          </a:p>
        </p:txBody>
      </p:sp>
      <p:sp>
        <p:nvSpPr>
          <p:cNvPr id="4" name="Прямоугольник 3"/>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Меры социальной поддержки,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предоставляемые 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Республике Коми за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 часть 2</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511562225"/>
              </p:ext>
            </p:extLst>
          </p:nvPr>
        </p:nvGraphicFramePr>
        <p:xfrm>
          <a:off x="478389" y="1196753"/>
          <a:ext cx="8309863" cy="5021394"/>
        </p:xfrm>
        <a:graphic>
          <a:graphicData uri="http://schemas.openxmlformats.org/drawingml/2006/table">
            <a:tbl>
              <a:tblPr firstRow="1" firstCol="1" bandRow="1">
                <a:tableStyleId>{5C22544A-7EE6-4342-B048-85BDC9FD1C3A}</a:tableStyleId>
              </a:tblPr>
              <a:tblGrid>
                <a:gridCol w="4381643"/>
                <a:gridCol w="1800200"/>
                <a:gridCol w="1152128"/>
                <a:gridCol w="975892"/>
              </a:tblGrid>
              <a:tr h="1004280">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a:effectLst/>
                        </a:rPr>
                        <a:t>Численность граждан, получающих меры социальной поддержки *, чел.</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Запланировано,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Исполнено,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r>
              <a:tr h="753209">
                <a:tc>
                  <a:txBody>
                    <a:bodyPr/>
                    <a:lstStyle/>
                    <a:p>
                      <a:pPr>
                        <a:lnSpc>
                          <a:spcPct val="115000"/>
                        </a:lnSpc>
                        <a:spcAft>
                          <a:spcPts val="0"/>
                        </a:spcAft>
                      </a:pPr>
                      <a:r>
                        <a:rPr lang="ru-RU" sz="1200" dirty="0">
                          <a:effectLst/>
                        </a:rPr>
                        <a:t>меры социальной поддержки ветеранам труда, труженикам тыла, реабилитированные лица и лица, признанные пострадавшими от политических репрессий</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138 </a:t>
                      </a:r>
                      <a:r>
                        <a:rPr lang="ru-RU" sz="1200" dirty="0">
                          <a:effectLst/>
                        </a:rPr>
                        <a:t>655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080,0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060,7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меры социальной поддержки детям-сиротам, детям, оставшимся без попечения родителей</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9 </a:t>
                      </a:r>
                      <a:r>
                        <a:rPr lang="ru-RU" sz="1200" dirty="0">
                          <a:effectLst/>
                        </a:rPr>
                        <a:t>916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584,0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576,4   </a:t>
                      </a:r>
                      <a:endParaRPr lang="ru-RU" sz="1200" dirty="0">
                        <a:effectLst/>
                        <a:latin typeface="Calibri"/>
                        <a:ea typeface="Calibri"/>
                        <a:cs typeface="Times New Roman"/>
                      </a:endParaRPr>
                    </a:p>
                  </a:txBody>
                  <a:tcPr marL="36831" marR="36831" marT="0" marB="0" anchor="ctr"/>
                </a:tc>
              </a:tr>
              <a:tr h="251070">
                <a:tc>
                  <a:txBody>
                    <a:bodyPr/>
                    <a:lstStyle/>
                    <a:p>
                      <a:pPr>
                        <a:lnSpc>
                          <a:spcPct val="115000"/>
                        </a:lnSpc>
                        <a:spcAft>
                          <a:spcPts val="0"/>
                        </a:spcAft>
                      </a:pPr>
                      <a:r>
                        <a:rPr lang="ru-RU" sz="1200" dirty="0">
                          <a:effectLst/>
                        </a:rPr>
                        <a:t>пособия безработным гражданам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14 </a:t>
                      </a:r>
                      <a:r>
                        <a:rPr lang="ru-RU" sz="1200" dirty="0">
                          <a:effectLst/>
                        </a:rPr>
                        <a:t>127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30,0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26,5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оплата жилищно-коммунальных услуг работникам  учреждений бюджетной сферы, проживающим в сельской местности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9 </a:t>
                      </a:r>
                      <a:r>
                        <a:rPr lang="ru-RU" sz="1200" dirty="0">
                          <a:effectLst/>
                        </a:rPr>
                        <a:t>978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289,7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283,7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компенсационные выплаты медицинским работникам, прибывшим на работу в сельскую местность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89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38,7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37,7   </a:t>
                      </a:r>
                      <a:endParaRPr lang="ru-RU" sz="1200" dirty="0">
                        <a:effectLst/>
                        <a:latin typeface="Calibri"/>
                        <a:ea typeface="Calibri"/>
                        <a:cs typeface="Times New Roman"/>
                      </a:endParaRPr>
                    </a:p>
                  </a:txBody>
                  <a:tcPr marL="36831" marR="36831" marT="0" marB="0" anchor="ctr"/>
                </a:tc>
              </a:tr>
              <a:tr h="251070">
                <a:tc>
                  <a:txBody>
                    <a:bodyPr/>
                    <a:lstStyle/>
                    <a:p>
                      <a:pPr>
                        <a:lnSpc>
                          <a:spcPct val="115000"/>
                        </a:lnSpc>
                        <a:spcAft>
                          <a:spcPts val="0"/>
                        </a:spcAft>
                      </a:pPr>
                      <a:r>
                        <a:rPr lang="ru-RU" sz="1200" dirty="0">
                          <a:effectLst/>
                        </a:rPr>
                        <a:t>обеспечение лекарственными препаратами граждан</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109 </a:t>
                      </a:r>
                      <a:r>
                        <a:rPr lang="ru-RU" sz="1200" dirty="0">
                          <a:effectLst/>
                        </a:rPr>
                        <a:t>677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726,4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576,9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меры социальной поддержки на строительство молодым семьям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570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154,4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124,8   </a:t>
                      </a:r>
                      <a:endParaRPr lang="ru-RU" sz="1200" dirty="0">
                        <a:effectLst/>
                        <a:latin typeface="Calibri"/>
                        <a:ea typeface="Calibri"/>
                        <a:cs typeface="Times New Roman"/>
                      </a:endParaRPr>
                    </a:p>
                  </a:txBody>
                  <a:tcPr marL="36831" marR="36831" marT="0" marB="0" anchor="ctr"/>
                </a:tc>
              </a:tr>
              <a:tr h="251070">
                <a:tc>
                  <a:txBody>
                    <a:bodyPr/>
                    <a:lstStyle/>
                    <a:p>
                      <a:pPr>
                        <a:lnSpc>
                          <a:spcPct val="115000"/>
                        </a:lnSpc>
                        <a:spcAft>
                          <a:spcPts val="0"/>
                        </a:spcAft>
                      </a:pPr>
                      <a:r>
                        <a:rPr lang="ru-RU" sz="1200" dirty="0">
                          <a:effectLst/>
                        </a:rPr>
                        <a:t>меры социальной поддержки прочим категориям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128 </a:t>
                      </a:r>
                      <a:r>
                        <a:rPr lang="ru-RU" sz="1200" dirty="0">
                          <a:effectLst/>
                        </a:rPr>
                        <a:t>708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720,6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701,6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ИТОГО предоставление мер социальной поддержки за счет всех источников финансирования</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869 </a:t>
                      </a:r>
                      <a:r>
                        <a:rPr lang="ru-RU" sz="1200" dirty="0">
                          <a:effectLst/>
                        </a:rPr>
                        <a:t>844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9 </a:t>
                      </a:r>
                      <a:r>
                        <a:rPr lang="ru-RU" sz="1200" dirty="0">
                          <a:effectLst/>
                        </a:rPr>
                        <a:t>118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8 </a:t>
                      </a:r>
                      <a:r>
                        <a:rPr lang="ru-RU" sz="1200" dirty="0">
                          <a:effectLst/>
                        </a:rPr>
                        <a:t>685   </a:t>
                      </a:r>
                      <a:endParaRPr lang="ru-RU" sz="1200" dirty="0">
                        <a:effectLst/>
                        <a:latin typeface="Calibri"/>
                        <a:ea typeface="Calibri"/>
                        <a:cs typeface="Times New Roman"/>
                      </a:endParaRPr>
                    </a:p>
                  </a:txBody>
                  <a:tcPr marL="36831" marR="36831" marT="0" marB="0" anchor="ctr"/>
                </a:tc>
              </a:tr>
            </a:tbl>
          </a:graphicData>
        </a:graphic>
      </p:graphicFrame>
      <p:sp>
        <p:nvSpPr>
          <p:cNvPr id="5" name="Прямоугольник 4"/>
          <p:cNvSpPr/>
          <p:nvPr/>
        </p:nvSpPr>
        <p:spPr>
          <a:xfrm>
            <a:off x="478390" y="6218148"/>
            <a:ext cx="8294665" cy="523220"/>
          </a:xfrm>
          <a:prstGeom prst="rect">
            <a:avLst/>
          </a:prstGeom>
        </p:spPr>
        <p:txBody>
          <a:bodyPr wrap="square">
            <a:spAutoFit/>
          </a:bodyPr>
          <a:lstStyle/>
          <a:p>
            <a:pPr algn="just"/>
            <a:r>
              <a:rPr lang="ru-RU" sz="1400" i="1" dirty="0" smtClean="0">
                <a:solidFill>
                  <a:schemeClr val="tx1"/>
                </a:solidFill>
                <a:latin typeface="Times New Roman" panose="02020603050405020304" pitchFamily="18" charset="0"/>
                <a:cs typeface="Times New Roman" panose="02020603050405020304" pitchFamily="18" charset="0"/>
              </a:rPr>
              <a:t>* отражена </a:t>
            </a:r>
            <a:r>
              <a:rPr lang="ru-RU" sz="1400" i="1" dirty="0">
                <a:solidFill>
                  <a:schemeClr val="tx1"/>
                </a:solidFill>
                <a:latin typeface="Times New Roman" panose="02020603050405020304" pitchFamily="18" charset="0"/>
                <a:cs typeface="Times New Roman" panose="02020603050405020304" pitchFamily="18" charset="0"/>
              </a:rPr>
              <a:t>в целом численность граждан, получающих меры социальной поддержки по каждому виду (один гражданин может получать несколько видов мер социальной поддержки). </a:t>
            </a:r>
            <a:endParaRPr lang="ru-RU" sz="1400"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8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3</a:t>
            </a:fld>
            <a:endParaRPr lang="ru-RU" dirty="0"/>
          </a:p>
        </p:txBody>
      </p:sp>
      <p:sp>
        <p:nvSpPr>
          <p:cNvPr id="7" name="TextBox 6"/>
          <p:cNvSpPr txBox="1"/>
          <p:nvPr/>
        </p:nvSpPr>
        <p:spPr>
          <a:xfrm>
            <a:off x="0" y="652046"/>
            <a:ext cx="914681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ru-RU" sz="2000" b="1" dirty="0" smtClean="0">
                <a:solidFill>
                  <a:schemeClr val="accent3">
                    <a:lumMod val="75000"/>
                  </a:schemeClr>
                </a:solidFill>
                <a:latin typeface="Times New Roman" panose="02020603050405020304" pitchFamily="18" charset="0"/>
                <a:cs typeface="Times New Roman" panose="02020603050405020304" pitchFamily="18" charset="0"/>
              </a:rPr>
              <a:t>СОДЕРЖАНИЕ</a:t>
            </a:r>
            <a:endParaRPr lang="ru-RU" sz="20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90165501"/>
              </p:ext>
            </p:extLst>
          </p:nvPr>
        </p:nvGraphicFramePr>
        <p:xfrm>
          <a:off x="539552" y="1052737"/>
          <a:ext cx="8208912" cy="5614230"/>
        </p:xfrm>
        <a:graphic>
          <a:graphicData uri="http://schemas.openxmlformats.org/drawingml/2006/table">
            <a:tbl>
              <a:tblPr firstRow="1" firstCol="1" bandRow="1">
                <a:tableStyleId>{5C22544A-7EE6-4342-B048-85BDC9FD1C3A}</a:tableStyleId>
              </a:tblPr>
              <a:tblGrid>
                <a:gridCol w="7669370"/>
                <a:gridCol w="539542"/>
              </a:tblGrid>
              <a:tr h="492530">
                <a:tc>
                  <a:txBody>
                    <a:bodyPr/>
                    <a:lstStyle/>
                    <a:p>
                      <a:pPr algn="ctr">
                        <a:spcAft>
                          <a:spcPts val="0"/>
                        </a:spcAft>
                      </a:pPr>
                      <a:r>
                        <a:rPr lang="ru-RU" sz="1800" dirty="0">
                          <a:effectLst/>
                        </a:rPr>
                        <a:t>Бюджет для граждан на основе закона Республики Коми «Об исполнении </a:t>
                      </a:r>
                      <a:r>
                        <a:rPr lang="ru-RU" sz="1800" dirty="0" smtClean="0">
                          <a:effectLst/>
                        </a:rPr>
                        <a:t>республиканского </a:t>
                      </a:r>
                      <a:r>
                        <a:rPr lang="ru-RU" sz="1800" dirty="0">
                          <a:effectLst/>
                        </a:rPr>
                        <a:t>бюджета Республики Коми за 2015 год»</a:t>
                      </a:r>
                      <a:endParaRPr lang="ru-RU" sz="1800" dirty="0">
                        <a:effectLst/>
                        <a:latin typeface="Calibri"/>
                        <a:ea typeface="Calibri"/>
                        <a:cs typeface="Times New Roman"/>
                      </a:endParaRPr>
                    </a:p>
                  </a:txBody>
                  <a:tcPr marL="27753" marR="27753" marT="0" marB="0"/>
                </a:tc>
                <a:tc>
                  <a:txBody>
                    <a:bodyPr/>
                    <a:lstStyle/>
                    <a:p>
                      <a:endParaRPr lang="ru-RU" sz="900" dirty="0" smtClean="0"/>
                    </a:p>
                    <a:p>
                      <a:pPr algn="ctr"/>
                      <a:r>
                        <a:rPr lang="ru-RU" sz="1400" dirty="0" smtClean="0"/>
                        <a:t>Стр.</a:t>
                      </a:r>
                      <a:endParaRPr lang="ru-RU" sz="1400" dirty="0"/>
                    </a:p>
                  </a:txBody>
                  <a:tcPr marL="27753" marR="27753" marT="0" marB="0"/>
                </a:tc>
              </a:tr>
              <a:tr h="215387">
                <a:tc>
                  <a:txBody>
                    <a:bodyPr/>
                    <a:lstStyle/>
                    <a:p>
                      <a:pPr algn="just">
                        <a:spcAft>
                          <a:spcPts val="0"/>
                        </a:spcAft>
                      </a:pPr>
                      <a:r>
                        <a:rPr lang="ru-RU" sz="1400" dirty="0">
                          <a:effectLst/>
                        </a:rPr>
                        <a:t>Краткий словарь используемых терминов и </a:t>
                      </a:r>
                      <a:r>
                        <a:rPr lang="ru-RU" sz="1400" dirty="0" smtClean="0">
                          <a:effectLst/>
                        </a:rPr>
                        <a:t>понятий</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5</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Административно-территориальное деление Республики 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Нормативная основа бюджетного процесса в Республике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8</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Основные этапы бюджетного процесса в Республике 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9</a:t>
                      </a:r>
                      <a:endParaRPr lang="ru-RU" sz="1400" b="1" dirty="0">
                        <a:effectLst/>
                        <a:latin typeface="Calibri"/>
                        <a:ea typeface="Calibri"/>
                        <a:cs typeface="Times New Roman"/>
                      </a:endParaRPr>
                    </a:p>
                  </a:txBody>
                  <a:tcPr marL="27753" marR="27753" marT="0" marB="0"/>
                </a:tc>
              </a:tr>
              <a:tr h="383079">
                <a:tc>
                  <a:txBody>
                    <a:bodyPr/>
                    <a:lstStyle/>
                    <a:p>
                      <a:pPr algn="just">
                        <a:spcAft>
                          <a:spcPts val="0"/>
                        </a:spcAft>
                      </a:pPr>
                      <a:r>
                        <a:rPr lang="ru-RU" sz="1400" dirty="0">
                          <a:effectLst/>
                        </a:rPr>
                        <a:t>Краткая характеристика макроэкономических показателей (сведения об основных показателях социально-экономического развития)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10</a:t>
                      </a:r>
                      <a:endParaRPr lang="ru-RU" sz="1400" b="1" dirty="0">
                        <a:effectLst/>
                        <a:latin typeface="Calibri"/>
                        <a:ea typeface="Calibri"/>
                        <a:cs typeface="Times New Roman"/>
                      </a:endParaRPr>
                    </a:p>
                  </a:txBody>
                  <a:tcPr marL="27753" marR="27753" marT="0" marB="0"/>
                </a:tc>
              </a:tr>
              <a:tr h="1340775">
                <a:tc>
                  <a:txBody>
                    <a:bodyPr/>
                    <a:lstStyle/>
                    <a:p>
                      <a:pPr algn="just">
                        <a:spcAft>
                          <a:spcPts val="0"/>
                        </a:spcAft>
                      </a:pPr>
                      <a:r>
                        <a:rPr lang="ru-RU" sz="1400" dirty="0">
                          <a:effectLst/>
                        </a:rPr>
                        <a:t>ОСНОВНЫЕ ХАРАКТЕРИСТИКИ РЕСПУБЛИКАНСКОГО БЮДЖЕТА РЕСПУБЛИКИ КОМИ - доходы (в том числе налоговые, неналоговые, безвозмездные поступления), расходы (в том числе по формам межбюджетных трансфертов, а также непрограммная составляющая), дефицит, источники финансирования дефицита, объем государственного долга Республики </a:t>
                      </a:r>
                      <a:r>
                        <a:rPr lang="ru-RU" sz="1400" dirty="0" smtClean="0">
                          <a:effectLst/>
                        </a:rPr>
                        <a:t>Коми, сведения </a:t>
                      </a:r>
                      <a:r>
                        <a:rPr lang="ru-RU" sz="1400" dirty="0">
                          <a:effectLst/>
                        </a:rPr>
                        <a:t>об общем объеме доходов и расходов консолидированного бюджета Республики </a:t>
                      </a:r>
                      <a:r>
                        <a:rPr lang="ru-RU" sz="1400" dirty="0" smtClean="0">
                          <a:effectLst/>
                        </a:rPr>
                        <a:t>Коми,</a:t>
                      </a:r>
                      <a:r>
                        <a:rPr lang="ru-RU" sz="1400" baseline="0" dirty="0" smtClean="0">
                          <a:effectLst/>
                        </a:rPr>
                        <a:t> м</a:t>
                      </a:r>
                      <a:r>
                        <a:rPr lang="ru-RU" sz="1400" dirty="0" smtClean="0">
                          <a:effectLst/>
                        </a:rPr>
                        <a:t>еры </a:t>
                      </a:r>
                      <a:r>
                        <a:rPr lang="ru-RU" sz="1400" dirty="0">
                          <a:effectLst/>
                        </a:rPr>
                        <a:t>социальной поддержки, предоставляемые в Республике Коми за 2015 </a:t>
                      </a:r>
                      <a:r>
                        <a:rPr lang="ru-RU" sz="1400" dirty="0" smtClean="0">
                          <a:effectLst/>
                        </a:rPr>
                        <a:t>год(в </a:t>
                      </a:r>
                      <a:r>
                        <a:rPr lang="ru-RU" sz="1400" dirty="0">
                          <a:effectLst/>
                        </a:rPr>
                        <a:t>том числе по целевым </a:t>
                      </a:r>
                      <a:r>
                        <a:rPr lang="ru-RU" sz="1400" dirty="0" smtClean="0">
                          <a:effectLst/>
                        </a:rPr>
                        <a:t>группам).</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11</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ГОСУДАРСТВЕННЫЕ ПРОГРАММЫ РЕСПУБЛИКИ 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30</a:t>
                      </a:r>
                      <a:endParaRPr lang="ru-RU" sz="1400" b="1" dirty="0">
                        <a:effectLst/>
                        <a:latin typeface="Calibri"/>
                        <a:ea typeface="Calibri"/>
                        <a:cs typeface="Times New Roman"/>
                      </a:endParaRPr>
                    </a:p>
                  </a:txBody>
                  <a:tcPr marL="27753" marR="27753" marT="0" marB="0"/>
                </a:tc>
              </a:tr>
              <a:tr h="191539">
                <a:tc gridSpan="2">
                  <a:txBody>
                    <a:bodyPr/>
                    <a:lstStyle/>
                    <a:p>
                      <a:pPr algn="just">
                        <a:spcAft>
                          <a:spcPts val="0"/>
                        </a:spcAft>
                      </a:pPr>
                      <a:r>
                        <a:rPr lang="ru-RU" sz="1400" dirty="0">
                          <a:effectLst/>
                        </a:rPr>
                        <a:t>Расходы по направлению «Новое качество жизни» </a:t>
                      </a:r>
                      <a:r>
                        <a:rPr lang="ru-RU" sz="1400" dirty="0" smtClean="0">
                          <a:effectLst/>
                        </a:rPr>
                        <a:t>(социальные </a:t>
                      </a:r>
                      <a:r>
                        <a:rPr lang="ru-RU" sz="1400" dirty="0">
                          <a:effectLst/>
                        </a:rPr>
                        <a:t>расходы</a:t>
                      </a:r>
                      <a:r>
                        <a:rPr lang="ru-RU" sz="1400" dirty="0" smtClean="0">
                          <a:effectLst/>
                        </a:rPr>
                        <a:t>):</a:t>
                      </a:r>
                      <a:endParaRPr lang="ru-RU" sz="1400" dirty="0">
                        <a:effectLst/>
                        <a:latin typeface="Calibri"/>
                        <a:ea typeface="Calibri"/>
                        <a:cs typeface="Calibri"/>
                      </a:endParaRPr>
                    </a:p>
                  </a:txBody>
                  <a:tcPr marL="27753" marR="27753" marT="0" marB="0"/>
                </a:tc>
                <a:tc hMerge="1">
                  <a:txBody>
                    <a:bodyPr/>
                    <a:lstStyle/>
                    <a:p>
                      <a:pPr algn="ctr">
                        <a:lnSpc>
                          <a:spcPct val="115000"/>
                        </a:lnSpc>
                        <a:spcAft>
                          <a:spcPts val="0"/>
                        </a:spcAft>
                      </a:pPr>
                      <a:endParaRPr lang="ru-RU" sz="12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Развитие </a:t>
                      </a:r>
                      <a:r>
                        <a:rPr lang="ru-RU" sz="1400" dirty="0" smtClean="0">
                          <a:effectLst/>
                        </a:rPr>
                        <a:t>здравоохранения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33</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Развитие </a:t>
                      </a:r>
                      <a:r>
                        <a:rPr lang="ru-RU" sz="1400" dirty="0" smtClean="0">
                          <a:effectLst/>
                        </a:rPr>
                        <a:t>образования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37</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Социальная защита </a:t>
                      </a:r>
                      <a:r>
                        <a:rPr lang="ru-RU" sz="1400" dirty="0" smtClean="0">
                          <a:effectLst/>
                        </a:rPr>
                        <a:t>населения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43</a:t>
                      </a:r>
                      <a:endParaRPr lang="ru-RU" sz="1400" b="1" dirty="0">
                        <a:effectLst/>
                        <a:latin typeface="Calibri"/>
                        <a:ea typeface="Calibri"/>
                        <a:cs typeface="Times New Roman"/>
                      </a:endParaRPr>
                    </a:p>
                  </a:txBody>
                  <a:tcPr marL="27753" marR="27753" marT="0" marB="0"/>
                </a:tc>
              </a:tr>
              <a:tr h="383079">
                <a:tc>
                  <a:txBody>
                    <a:bodyPr/>
                    <a:lstStyle/>
                    <a:p>
                      <a:pPr algn="just">
                        <a:spcAft>
                          <a:spcPts val="0"/>
                        </a:spcAft>
                      </a:pPr>
                      <a:r>
                        <a:rPr lang="ru-RU" sz="1400" dirty="0">
                          <a:effectLst/>
                        </a:rPr>
                        <a:t>Развитие строительства и жилищно-коммунального комплекса, энергосбережение и повышение энергоэффективности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47</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Содействие занятости </a:t>
                      </a:r>
                      <a:r>
                        <a:rPr lang="ru-RU" sz="1400" dirty="0" smtClean="0">
                          <a:effectLst/>
                        </a:rPr>
                        <a:t>населения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54</a:t>
                      </a:r>
                      <a:endParaRPr lang="ru-RU" sz="1400" b="1" dirty="0">
                        <a:effectLst/>
                        <a:latin typeface="Calibri"/>
                        <a:ea typeface="Calibri"/>
                        <a:cs typeface="Times New Roman"/>
                      </a:endParaRPr>
                    </a:p>
                  </a:txBody>
                  <a:tcPr marL="27753" marR="27753" marT="0" marB="0"/>
                </a:tc>
              </a:tr>
              <a:tr h="383079">
                <a:tc>
                  <a:txBody>
                    <a:bodyPr/>
                    <a:lstStyle/>
                    <a:p>
                      <a:pPr algn="just">
                        <a:spcAft>
                          <a:spcPts val="0"/>
                        </a:spcAft>
                      </a:pPr>
                      <a:r>
                        <a:rPr lang="ru-RU" sz="1400" dirty="0">
                          <a:effectLst/>
                        </a:rPr>
                        <a:t>Защита населения и территорий Республики Коми от чрезвычайных ситуаций, обеспечение пожарной безопасности и безопасности людей на водных </a:t>
                      </a:r>
                      <a:r>
                        <a:rPr lang="ru-RU" sz="1400" dirty="0" smtClean="0">
                          <a:effectLst/>
                        </a:rPr>
                        <a:t>объектах</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57</a:t>
                      </a:r>
                      <a:endParaRPr lang="ru-RU" sz="1400" b="1" dirty="0">
                        <a:effectLst/>
                        <a:latin typeface="Calibri"/>
                        <a:ea typeface="Calibri"/>
                        <a:cs typeface="Times New Roman"/>
                      </a:endParaRPr>
                    </a:p>
                  </a:txBody>
                  <a:tcPr marL="27753" marR="27753" marT="0" marB="0"/>
                </a:tc>
              </a:tr>
            </a:tbl>
          </a:graphicData>
        </a:graphic>
      </p:graphicFrame>
    </p:spTree>
    <p:extLst>
      <p:ext uri="{BB962C8B-B14F-4D97-AF65-F5344CB8AC3E}">
        <p14:creationId xmlns:p14="http://schemas.microsoft.com/office/powerpoint/2010/main" val="1973459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30</a:t>
            </a:fld>
            <a:endParaRPr lang="ru-RU" dirty="0"/>
          </a:p>
        </p:txBody>
      </p:sp>
      <p:sp>
        <p:nvSpPr>
          <p:cNvPr id="6" name="TextBox 5"/>
          <p:cNvSpPr txBox="1"/>
          <p:nvPr/>
        </p:nvSpPr>
        <p:spPr>
          <a:xfrm>
            <a:off x="-11194" y="611396"/>
            <a:ext cx="918051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ГОСУДАРСТВЕННЫЕ ПРОГРАММЫ РЕСПУБЛИКИ КОМИ</a:t>
            </a:r>
            <a:endParaRPr lang="ru-RU"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7545" y="980728"/>
            <a:ext cx="8328596" cy="1169551"/>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Согласно перечню государственных программ Республики Коми, утвержденному распоряжением Правительства Республики Коми от 30 июня 2011 года № 252-р, в Республике Коми приняты и действовали в </a:t>
            </a:r>
            <a:r>
              <a:rPr lang="ru-RU" sz="1400" dirty="0" smtClean="0">
                <a:solidFill>
                  <a:schemeClr val="tx1"/>
                </a:solidFill>
                <a:latin typeface="Times New Roman" panose="02020603050405020304" pitchFamily="18" charset="0"/>
                <a:cs typeface="Times New Roman" panose="02020603050405020304" pitchFamily="18" charset="0"/>
              </a:rPr>
              <a:t>2015 </a:t>
            </a:r>
            <a:r>
              <a:rPr lang="ru-RU" sz="1400" dirty="0">
                <a:solidFill>
                  <a:schemeClr val="tx1"/>
                </a:solidFill>
                <a:latin typeface="Times New Roman" panose="02020603050405020304" pitchFamily="18" charset="0"/>
                <a:cs typeface="Times New Roman" panose="02020603050405020304" pitchFamily="18" charset="0"/>
              </a:rPr>
              <a:t>году 18 государственных программ Республики Коми.</a:t>
            </a:r>
          </a:p>
          <a:p>
            <a:pPr indent="457200" algn="just"/>
            <a:r>
              <a:rPr lang="ru-RU" sz="1400" dirty="0">
                <a:solidFill>
                  <a:schemeClr val="tx1"/>
                </a:solidFill>
                <a:latin typeface="Times New Roman" panose="02020603050405020304" pitchFamily="18" charset="0"/>
                <a:cs typeface="Times New Roman" panose="02020603050405020304" pitchFamily="18" charset="0"/>
              </a:rPr>
              <a:t>Реализация государственных программ Республики Коми осуществлялась по 3 основным направлениям социально-экономического развития Республики Коми</a:t>
            </a:r>
            <a:r>
              <a:rPr lang="ru-RU" sz="1400" dirty="0" smtClean="0">
                <a:solidFill>
                  <a:schemeClr val="tx1"/>
                </a:solidFill>
                <a:latin typeface="Times New Roman" panose="02020603050405020304" pitchFamily="18" charset="0"/>
                <a:cs typeface="Times New Roman" panose="02020603050405020304" pitchFamily="18" charset="0"/>
              </a:rPr>
              <a:t>:</a:t>
            </a:r>
          </a:p>
        </p:txBody>
      </p:sp>
      <p:graphicFrame>
        <p:nvGraphicFramePr>
          <p:cNvPr id="14" name="Таблица 13"/>
          <p:cNvGraphicFramePr>
            <a:graphicFrameLocks noGrp="1"/>
          </p:cNvGraphicFramePr>
          <p:nvPr>
            <p:extLst>
              <p:ext uri="{D42A27DB-BD31-4B8C-83A1-F6EECF244321}">
                <p14:modId xmlns:p14="http://schemas.microsoft.com/office/powerpoint/2010/main" val="3140146386"/>
              </p:ext>
            </p:extLst>
          </p:nvPr>
        </p:nvGraphicFramePr>
        <p:xfrm>
          <a:off x="3059832" y="2132856"/>
          <a:ext cx="5616624" cy="4602356"/>
        </p:xfrm>
        <a:graphic>
          <a:graphicData uri="http://schemas.openxmlformats.org/drawingml/2006/table">
            <a:tbl>
              <a:tblPr firstRow="1" firstCol="1" bandRow="1">
                <a:tableStyleId>{5C22544A-7EE6-4342-B048-85BDC9FD1C3A}</a:tableStyleId>
              </a:tblPr>
              <a:tblGrid>
                <a:gridCol w="5616624"/>
              </a:tblGrid>
              <a:tr h="189040">
                <a:tc>
                  <a:txBody>
                    <a:bodyPr/>
                    <a:lstStyle/>
                    <a:p>
                      <a:pPr indent="0">
                        <a:lnSpc>
                          <a:spcPct val="100000"/>
                        </a:lnSpc>
                        <a:spcAft>
                          <a:spcPts val="0"/>
                        </a:spcAft>
                      </a:pPr>
                      <a:r>
                        <a:rPr lang="ru-RU" sz="1200" dirty="0" smtClean="0">
                          <a:effectLst/>
                        </a:rPr>
                        <a:t>1</a:t>
                      </a:r>
                      <a:r>
                        <a:rPr lang="ru-RU" sz="1200" dirty="0">
                          <a:effectLst/>
                        </a:rPr>
                        <a:t>. Развитие здравоохранения</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2</a:t>
                      </a:r>
                      <a:r>
                        <a:rPr lang="ru-RU" sz="1200" dirty="0">
                          <a:effectLst/>
                        </a:rPr>
                        <a:t>. Развитие образования</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3</a:t>
                      </a:r>
                      <a:r>
                        <a:rPr lang="ru-RU" sz="1200" dirty="0">
                          <a:effectLst/>
                        </a:rPr>
                        <a:t>. Социальная защита населения</a:t>
                      </a:r>
                      <a:endParaRPr lang="ru-RU" sz="1050" dirty="0">
                        <a:effectLst/>
                        <a:latin typeface="Arial"/>
                        <a:ea typeface="Calibri"/>
                      </a:endParaRPr>
                    </a:p>
                  </a:txBody>
                  <a:tcPr marL="50513" marR="50513" marT="0" marB="0"/>
                </a:tc>
              </a:tr>
              <a:tr h="378080">
                <a:tc>
                  <a:txBody>
                    <a:bodyPr/>
                    <a:lstStyle/>
                    <a:p>
                      <a:pPr indent="0">
                        <a:lnSpc>
                          <a:spcPct val="100000"/>
                        </a:lnSpc>
                        <a:spcAft>
                          <a:spcPts val="0"/>
                        </a:spcAft>
                      </a:pPr>
                      <a:r>
                        <a:rPr lang="ru-RU" sz="1200" dirty="0" smtClean="0">
                          <a:effectLst/>
                        </a:rPr>
                        <a:t>4</a:t>
                      </a:r>
                      <a:r>
                        <a:rPr lang="ru-RU" sz="1200" dirty="0">
                          <a:effectLst/>
                        </a:rPr>
                        <a:t>. Развитие строительства и жилищно-коммунального комплекса, энергосбережение и повышение </a:t>
                      </a:r>
                      <a:r>
                        <a:rPr lang="ru-RU" sz="1200" dirty="0" smtClean="0">
                          <a:effectLst/>
                        </a:rPr>
                        <a:t>энергоэффективности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5</a:t>
                      </a:r>
                      <a:r>
                        <a:rPr lang="ru-RU" sz="1200" dirty="0">
                          <a:effectLst/>
                        </a:rPr>
                        <a:t>. Содействие занятости населения</a:t>
                      </a:r>
                      <a:endParaRPr lang="ru-RU" sz="1050" dirty="0">
                        <a:effectLst/>
                        <a:latin typeface="Arial"/>
                        <a:ea typeface="Calibri"/>
                      </a:endParaRPr>
                    </a:p>
                  </a:txBody>
                  <a:tcPr marL="50513" marR="50513" marT="0" marB="0"/>
                </a:tc>
              </a:tr>
              <a:tr h="378080">
                <a:tc>
                  <a:txBody>
                    <a:bodyPr/>
                    <a:lstStyle/>
                    <a:p>
                      <a:pPr indent="0">
                        <a:lnSpc>
                          <a:spcPct val="100000"/>
                        </a:lnSpc>
                        <a:spcAft>
                          <a:spcPts val="0"/>
                        </a:spcAft>
                      </a:pPr>
                      <a:r>
                        <a:rPr lang="ru-RU" sz="1200" dirty="0" smtClean="0">
                          <a:effectLst/>
                        </a:rPr>
                        <a:t>6</a:t>
                      </a:r>
                      <a:r>
                        <a:rPr lang="ru-RU" sz="1200" dirty="0">
                          <a:effectLst/>
                        </a:rPr>
                        <a:t>. Защита населения и территорий от чрезвычайных ситуаций, обеспечение пожарной безопасности и безопасности людей на водных объектах</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7</a:t>
                      </a:r>
                      <a:r>
                        <a:rPr lang="ru-RU" sz="1200" dirty="0">
                          <a:effectLst/>
                        </a:rPr>
                        <a:t>. Культура Республики Коми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8</a:t>
                      </a:r>
                      <a:r>
                        <a:rPr lang="ru-RU" sz="1200" dirty="0">
                          <a:effectLst/>
                        </a:rPr>
                        <a:t>. Развитие физической культуры и </a:t>
                      </a:r>
                      <a:r>
                        <a:rPr lang="ru-RU" sz="1200" dirty="0" smtClean="0">
                          <a:effectLst/>
                        </a:rPr>
                        <a:t>спорта</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9. </a:t>
                      </a:r>
                      <a:r>
                        <a:rPr lang="ru-RU" sz="1200" dirty="0">
                          <a:effectLst/>
                        </a:rPr>
                        <a:t>Развитие экономики</a:t>
                      </a:r>
                      <a:endParaRPr lang="ru-RU" sz="1050" dirty="0">
                        <a:effectLst/>
                        <a:latin typeface="Arial"/>
                        <a:ea typeface="Calibri"/>
                      </a:endParaRPr>
                    </a:p>
                  </a:txBody>
                  <a:tcPr marL="50513" marR="50513" marT="0" marB="0"/>
                </a:tc>
              </a:tr>
              <a:tr h="227898">
                <a:tc>
                  <a:txBody>
                    <a:bodyPr/>
                    <a:lstStyle/>
                    <a:p>
                      <a:pPr indent="0">
                        <a:lnSpc>
                          <a:spcPct val="100000"/>
                        </a:lnSpc>
                        <a:spcAft>
                          <a:spcPts val="0"/>
                        </a:spcAft>
                      </a:pPr>
                      <a:r>
                        <a:rPr lang="ru-RU" sz="1200" dirty="0" smtClean="0">
                          <a:effectLst/>
                        </a:rPr>
                        <a:t>10. </a:t>
                      </a:r>
                      <a:r>
                        <a:rPr lang="ru-RU" sz="1200" dirty="0">
                          <a:effectLst/>
                        </a:rPr>
                        <a:t>Развитие промышленности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11. Информационное общество</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12. Развитие транспортной системы</a:t>
                      </a:r>
                      <a:endParaRPr lang="ru-RU" sz="1050" dirty="0">
                        <a:effectLst/>
                        <a:latin typeface="Arial"/>
                        <a:ea typeface="Calibri"/>
                      </a:endParaRPr>
                    </a:p>
                  </a:txBody>
                  <a:tcPr marL="50513" marR="50513" marT="0" marB="0"/>
                </a:tc>
              </a:tr>
              <a:tr h="567120">
                <a:tc>
                  <a:txBody>
                    <a:bodyPr/>
                    <a:lstStyle/>
                    <a:p>
                      <a:pPr indent="0">
                        <a:lnSpc>
                          <a:spcPct val="100000"/>
                        </a:lnSpc>
                        <a:spcAft>
                          <a:spcPts val="0"/>
                        </a:spcAft>
                      </a:pPr>
                      <a:r>
                        <a:rPr lang="ru-RU" sz="1200" dirty="0">
                          <a:effectLst/>
                        </a:rPr>
                        <a:t>13. Развитие сельского хозяйства и регулирование рынков сельскохозяйственной продукции, сырья и продовольствия, развитие рыбохозяйственного комплекса в Республике Коми</a:t>
                      </a:r>
                      <a:endParaRPr lang="ru-RU" sz="1050" dirty="0">
                        <a:effectLst/>
                        <a:latin typeface="Arial"/>
                        <a:ea typeface="Calibri"/>
                      </a:endParaRPr>
                    </a:p>
                  </a:txBody>
                  <a:tcPr marL="50513" marR="50513" marT="0" marB="0"/>
                </a:tc>
              </a:tr>
              <a:tr h="227898">
                <a:tc>
                  <a:txBody>
                    <a:bodyPr/>
                    <a:lstStyle/>
                    <a:p>
                      <a:pPr indent="0">
                        <a:lnSpc>
                          <a:spcPct val="100000"/>
                        </a:lnSpc>
                        <a:spcAft>
                          <a:spcPts val="0"/>
                        </a:spcAft>
                      </a:pPr>
                      <a:r>
                        <a:rPr lang="ru-RU" sz="1200" dirty="0">
                          <a:effectLst/>
                        </a:rPr>
                        <a:t>14. Воспроизводство и использование природных ресурсов и охрана окружающей среды</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15. Развитие лесного хозяйства</a:t>
                      </a:r>
                      <a:endParaRPr lang="ru-RU" sz="1050" dirty="0">
                        <a:effectLst/>
                        <a:latin typeface="Arial"/>
                        <a:ea typeface="Calibri"/>
                      </a:endParaRPr>
                    </a:p>
                  </a:txBody>
                  <a:tcPr marL="50513" marR="50513" marT="0" marB="0"/>
                </a:tc>
              </a:tr>
              <a:tr h="378080">
                <a:tc>
                  <a:txBody>
                    <a:bodyPr/>
                    <a:lstStyle/>
                    <a:p>
                      <a:pPr indent="0">
                        <a:lnSpc>
                          <a:spcPct val="100000"/>
                        </a:lnSpc>
                        <a:spcAft>
                          <a:spcPts val="0"/>
                        </a:spcAft>
                      </a:pPr>
                      <a:r>
                        <a:rPr lang="ru-RU" sz="1200" dirty="0">
                          <a:effectLst/>
                        </a:rPr>
                        <a:t>16. Кадровая политика в системе государственного и муниципального управления в Республике Коми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17. Управление государственным имуществом Республики Коми</a:t>
                      </a:r>
                      <a:endParaRPr lang="ru-RU" sz="1050" dirty="0">
                        <a:effectLst/>
                        <a:latin typeface="Arial"/>
                        <a:ea typeface="Calibri"/>
                      </a:endParaRPr>
                    </a:p>
                  </a:txBody>
                  <a:tcPr marL="50513" marR="50513" marT="0" marB="0"/>
                </a:tc>
              </a:tr>
              <a:tr h="227898">
                <a:tc>
                  <a:txBody>
                    <a:bodyPr/>
                    <a:lstStyle/>
                    <a:p>
                      <a:pPr indent="0">
                        <a:lnSpc>
                          <a:spcPct val="100000"/>
                        </a:lnSpc>
                        <a:spcAft>
                          <a:spcPts val="0"/>
                        </a:spcAft>
                      </a:pPr>
                      <a:r>
                        <a:rPr lang="ru-RU" sz="1200" dirty="0">
                          <a:effectLst/>
                        </a:rPr>
                        <a:t>18. Управление государственными финансами и государственным долгом</a:t>
                      </a:r>
                      <a:endParaRPr lang="ru-RU" sz="1050" dirty="0">
                        <a:effectLst/>
                        <a:latin typeface="Arial"/>
                        <a:ea typeface="Calibri"/>
                      </a:endParaRPr>
                    </a:p>
                  </a:txBody>
                  <a:tcPr marL="50513" marR="50513" marT="0" marB="0"/>
                </a:tc>
              </a:tr>
            </a:tbl>
          </a:graphicData>
        </a:graphic>
      </p:graphicFrame>
      <p:sp>
        <p:nvSpPr>
          <p:cNvPr id="15" name="Прямоугольник 14"/>
          <p:cNvSpPr/>
          <p:nvPr/>
        </p:nvSpPr>
        <p:spPr>
          <a:xfrm>
            <a:off x="539552" y="2132856"/>
            <a:ext cx="1872208" cy="187220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0"/>
              </a:spcAft>
            </a:pP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a:t>
            </a:r>
            <a:r>
              <a:rPr lang="ru-RU"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Новое качество жизни</a:t>
            </a:r>
          </a:p>
        </p:txBody>
      </p:sp>
      <p:sp>
        <p:nvSpPr>
          <p:cNvPr id="16" name="Прямоугольник 15"/>
          <p:cNvSpPr/>
          <p:nvPr/>
        </p:nvSpPr>
        <p:spPr>
          <a:xfrm>
            <a:off x="559520" y="4005064"/>
            <a:ext cx="1852240" cy="187220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II. Инновационное развитие и модернизация экономики</a:t>
            </a:r>
          </a:p>
        </p:txBody>
      </p:sp>
      <p:sp>
        <p:nvSpPr>
          <p:cNvPr id="17" name="Прямоугольник 16"/>
          <p:cNvSpPr/>
          <p:nvPr/>
        </p:nvSpPr>
        <p:spPr>
          <a:xfrm>
            <a:off x="539552" y="5877272"/>
            <a:ext cx="1872208"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0"/>
              </a:spcAft>
            </a:pP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III. </a:t>
            </a:r>
            <a:r>
              <a:rPr lang="ru-RU"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Эффективное государственное управление</a:t>
            </a:r>
          </a:p>
        </p:txBody>
      </p:sp>
      <p:pic>
        <p:nvPicPr>
          <p:cNvPr id="29" name="Рисунок 28"/>
          <p:cNvPicPr>
            <a:picLocks noChangeAspect="1"/>
          </p:cNvPicPr>
          <p:nvPr/>
        </p:nvPicPr>
        <p:blipFill>
          <a:blip r:embed="rId2">
            <a:duotone>
              <a:prstClr val="black"/>
              <a:schemeClr val="tx2">
                <a:lumMod val="60000"/>
                <a:lumOff val="4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3690" y="2150279"/>
            <a:ext cx="758150" cy="1875373"/>
          </a:xfrm>
          <a:prstGeom prst="rect">
            <a:avLst/>
          </a:prstGeom>
          <a:noFill/>
        </p:spPr>
      </p:pic>
      <p:pic>
        <p:nvPicPr>
          <p:cNvPr id="30" name="Рисунок 29"/>
          <p:cNvPicPr>
            <a:picLocks noChangeAspect="1"/>
          </p:cNvPicPr>
          <p:nvPr/>
        </p:nvPicPr>
        <p:blipFill>
          <a:blip r:embed="rId2">
            <a:duotone>
              <a:prstClr val="black"/>
              <a:schemeClr val="tx2">
                <a:lumMod val="60000"/>
                <a:lumOff val="4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3690" y="4025652"/>
            <a:ext cx="758150" cy="1923628"/>
          </a:xfrm>
          <a:prstGeom prst="rect">
            <a:avLst/>
          </a:prstGeom>
          <a:noFill/>
        </p:spPr>
      </p:pic>
      <p:pic>
        <p:nvPicPr>
          <p:cNvPr id="31" name="Рисунок 30"/>
          <p:cNvPicPr>
            <a:picLocks noChangeAspect="1"/>
          </p:cNvPicPr>
          <p:nvPr/>
        </p:nvPicPr>
        <p:blipFill>
          <a:blip r:embed="rId2">
            <a:duotone>
              <a:prstClr val="black"/>
              <a:schemeClr val="tx2">
                <a:lumMod val="60000"/>
                <a:lumOff val="4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3690" y="5949280"/>
            <a:ext cx="792088" cy="792088"/>
          </a:xfrm>
          <a:prstGeom prst="rect">
            <a:avLst/>
          </a:prstGeom>
          <a:noFill/>
        </p:spPr>
      </p:pic>
    </p:spTree>
    <p:extLst>
      <p:ext uri="{BB962C8B-B14F-4D97-AF65-F5344CB8AC3E}">
        <p14:creationId xmlns:p14="http://schemas.microsoft.com/office/powerpoint/2010/main" val="2244602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ыноска со стрелкой вправо 6"/>
          <p:cNvSpPr/>
          <p:nvPr/>
        </p:nvSpPr>
        <p:spPr>
          <a:xfrm>
            <a:off x="429485" y="1664081"/>
            <a:ext cx="2702355" cy="2592288"/>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Удельный вес государственных программ в общем объеме их финансирования</a:t>
            </a:r>
          </a:p>
          <a:p>
            <a:pPr algn="ctr"/>
            <a:r>
              <a:rPr lang="ru-RU" sz="1600" dirty="0">
                <a:solidFill>
                  <a:schemeClr val="tx1"/>
                </a:solidFill>
                <a:latin typeface="Times New Roman" panose="02020603050405020304" pitchFamily="18" charset="0"/>
                <a:cs typeface="Times New Roman" panose="02020603050405020304" pitchFamily="18" charset="0"/>
              </a:rPr>
              <a:t>из республиканского бюджета Республики Коми</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31</a:t>
            </a:fld>
            <a:endParaRPr lang="ru-RU" dirty="0"/>
          </a:p>
        </p:txBody>
      </p:sp>
      <p:sp>
        <p:nvSpPr>
          <p:cNvPr id="8" name="Прямоугольник 7"/>
          <p:cNvSpPr/>
          <p:nvPr/>
        </p:nvSpPr>
        <p:spPr>
          <a:xfrm>
            <a:off x="395536" y="764704"/>
            <a:ext cx="8424936" cy="776559"/>
          </a:xfrm>
          <a:prstGeom prst="rect">
            <a:avLst/>
          </a:prstGeom>
        </p:spPr>
        <p:txBody>
          <a:bodyPr wrap="square">
            <a:spAutoFit/>
          </a:bodyPr>
          <a:lstStyle/>
          <a:p>
            <a:pPr indent="457200" algn="just">
              <a:lnSpc>
                <a:spcPct val="114000"/>
              </a:lnSpc>
              <a:spcAft>
                <a:spcPts val="0"/>
              </a:spcAft>
            </a:pPr>
            <a:r>
              <a:rPr lang="ru-RU" sz="1300" dirty="0" smtClean="0">
                <a:solidFill>
                  <a:schemeClr val="tx1"/>
                </a:solidFill>
                <a:latin typeface="Times New Roman" panose="02020603050405020304" pitchFamily="18" charset="0"/>
              </a:rPr>
              <a:t>Доля программных расходов республиканского бюджета Республики Коми за 2015 год составила 94,2 процента к общему объему расходов республиканского бюджета Республики Коми, что превысило аналогичный показатель за 2014 год на 0,9 п.п.</a:t>
            </a:r>
            <a:endParaRPr lang="ru-RU" sz="1300" dirty="0">
              <a:solidFill>
                <a:schemeClr val="tx1"/>
              </a:solidFill>
              <a:latin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1198923919"/>
              </p:ext>
            </p:extLst>
          </p:nvPr>
        </p:nvGraphicFramePr>
        <p:xfrm>
          <a:off x="3131840" y="1551563"/>
          <a:ext cx="5688632" cy="2885549"/>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429485" y="4608409"/>
            <a:ext cx="8424936" cy="1916935"/>
          </a:xfrm>
          <a:prstGeom prst="rect">
            <a:avLst/>
          </a:prstGeom>
        </p:spPr>
        <p:txBody>
          <a:bodyPr wrap="square">
            <a:spAutoFit/>
          </a:bodyPr>
          <a:lstStyle/>
          <a:p>
            <a:pPr indent="457200" algn="just">
              <a:lnSpc>
                <a:spcPct val="114000"/>
              </a:lnSpc>
              <a:spcAft>
                <a:spcPts val="0"/>
              </a:spcAft>
            </a:pPr>
            <a:r>
              <a:rPr lang="ru-RU" sz="1300" dirty="0" smtClean="0">
                <a:solidFill>
                  <a:schemeClr val="tx1"/>
                </a:solidFill>
                <a:latin typeface="Times New Roman" panose="02020603050405020304" pitchFamily="18" charset="0"/>
              </a:rPr>
              <a:t>Основной </a:t>
            </a:r>
            <a:r>
              <a:rPr lang="ru-RU" sz="1300" dirty="0">
                <a:solidFill>
                  <a:schemeClr val="tx1"/>
                </a:solidFill>
                <a:latin typeface="Times New Roman" panose="02020603050405020304" pitchFamily="18" charset="0"/>
              </a:rPr>
              <a:t>объем программных расходов республиканского бюджета Республики Коми в 2015 году (69 процентов) направлен на финансирование 3 государственных программ, имеющих первостепенное значение для жителей Республики Коми («Развитие здравоохранения», «Развитие образования», «Социальная защита населения»).</a:t>
            </a:r>
          </a:p>
          <a:p>
            <a:pPr indent="457200" algn="just">
              <a:lnSpc>
                <a:spcPct val="114000"/>
              </a:lnSpc>
              <a:spcAft>
                <a:spcPts val="0"/>
              </a:spcAft>
            </a:pPr>
            <a:r>
              <a:rPr lang="ru-RU" sz="1300" dirty="0">
                <a:solidFill>
                  <a:schemeClr val="tx1"/>
                </a:solidFill>
                <a:latin typeface="Times New Roman" panose="02020603050405020304" pitchFamily="18" charset="0"/>
              </a:rPr>
              <a:t>Если в 2014 году на одного жителя республики приходились бюджетные расходы в рамках 3 программ в размере 46,1 тыс. рублей, то в 2015 году – в размере 48,3 тыс. рублей, рост составил 4,8 процента. </a:t>
            </a:r>
          </a:p>
          <a:p>
            <a:pPr indent="457200" algn="just">
              <a:lnSpc>
                <a:spcPct val="114000"/>
              </a:lnSpc>
              <a:spcAft>
                <a:spcPts val="0"/>
              </a:spcAft>
            </a:pPr>
            <a:r>
              <a:rPr lang="ru-RU" sz="1300" dirty="0">
                <a:solidFill>
                  <a:schemeClr val="tx1"/>
                </a:solidFill>
                <a:latin typeface="Times New Roman" panose="02020603050405020304" pitchFamily="18" charset="0"/>
              </a:rPr>
              <a:t>Учитывая, что инфляция за 2015 год составила 13,2 процента (по данным Росстата), то можно отметить, что по итогам года оптимизация затронула менее 10 процентов расходов этих социальных программ.</a:t>
            </a:r>
          </a:p>
        </p:txBody>
      </p:sp>
    </p:spTree>
    <p:extLst>
      <p:ext uri="{BB962C8B-B14F-4D97-AF65-F5344CB8AC3E}">
        <p14:creationId xmlns:p14="http://schemas.microsoft.com/office/powerpoint/2010/main" val="2607956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32</a:t>
            </a:fld>
            <a:endParaRPr lang="ru-RU" dirty="0"/>
          </a:p>
        </p:txBody>
      </p:sp>
      <p:sp>
        <p:nvSpPr>
          <p:cNvPr id="8" name="Прямоугольник 7"/>
          <p:cNvSpPr/>
          <p:nvPr/>
        </p:nvSpPr>
        <p:spPr>
          <a:xfrm>
            <a:off x="395536" y="1182029"/>
            <a:ext cx="8424936" cy="1460785"/>
          </a:xfrm>
          <a:prstGeom prst="rect">
            <a:avLst/>
          </a:prstGeom>
        </p:spPr>
        <p:txBody>
          <a:bodyPr wrap="square">
            <a:spAutoFit/>
          </a:bodyPr>
          <a:lstStyle/>
          <a:p>
            <a:pPr indent="457200" algn="just">
              <a:lnSpc>
                <a:spcPct val="114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2015 году финансирование мероприятий государственных программ осуществлялось в основном из республиканского бюджета Республики Коми и государственных внебюджетных фондов. Доля привлеченных средств из местных бюджетов и других источников была незначительной и составила 2,1 </a:t>
            </a:r>
            <a:r>
              <a:rPr lang="ru-RU" sz="1300" dirty="0" smtClean="0">
                <a:solidFill>
                  <a:schemeClr val="tx1"/>
                </a:solidFill>
                <a:latin typeface="Times New Roman" panose="02020603050405020304" pitchFamily="18" charset="0"/>
              </a:rPr>
              <a:t>процента.</a:t>
            </a:r>
            <a:endParaRPr lang="ru-RU" sz="1300" dirty="0">
              <a:solidFill>
                <a:schemeClr val="tx1"/>
              </a:solidFill>
              <a:latin typeface="Times New Roman" panose="02020603050405020304" pitchFamily="18" charset="0"/>
            </a:endParaRPr>
          </a:p>
          <a:p>
            <a:pPr indent="457200" algn="just">
              <a:lnSpc>
                <a:spcPct val="114000"/>
              </a:lnSpc>
              <a:spcAft>
                <a:spcPts val="0"/>
              </a:spcAft>
            </a:pPr>
            <a:r>
              <a:rPr lang="ru-RU" sz="1300" dirty="0">
                <a:solidFill>
                  <a:schemeClr val="tx1"/>
                </a:solidFill>
                <a:latin typeface="Times New Roman" panose="02020603050405020304" pitchFamily="18" charset="0"/>
              </a:rPr>
              <a:t>В то же время в расходах республиканского бюджета Республики Коми в 2015 году по сравнению с 2014 годом увеличилась доля средств, поступивших из федерального бюджета в рамках межбюджетных трансфертов (с 6,5 процента до 7,3 процента</a:t>
            </a:r>
            <a:r>
              <a:rPr lang="ru-RU" sz="1300" dirty="0" smtClean="0">
                <a:solidFill>
                  <a:schemeClr val="tx1"/>
                </a:solidFill>
                <a:latin typeface="Times New Roman" panose="02020603050405020304" pitchFamily="18" charset="0"/>
              </a:rPr>
              <a:t>).</a:t>
            </a:r>
            <a:endParaRPr lang="ru-RU" sz="1300" dirty="0">
              <a:solidFill>
                <a:schemeClr val="tx1"/>
              </a:solidFill>
              <a:latin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986046053"/>
              </p:ext>
            </p:extLst>
          </p:nvPr>
        </p:nvGraphicFramePr>
        <p:xfrm>
          <a:off x="17748" y="2132856"/>
          <a:ext cx="6084168" cy="4725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extLst>
              <p:ext uri="{D42A27DB-BD31-4B8C-83A1-F6EECF244321}">
                <p14:modId xmlns:p14="http://schemas.microsoft.com/office/powerpoint/2010/main" val="3308239191"/>
              </p:ext>
            </p:extLst>
          </p:nvPr>
        </p:nvGraphicFramePr>
        <p:xfrm>
          <a:off x="5148064" y="2924944"/>
          <a:ext cx="3816424" cy="3706857"/>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462110" y="78619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Источники финансирования государственных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программ за </a:t>
            </a:r>
            <a:r>
              <a:rPr lang="ru-RU" sz="1600" b="1" dirty="0">
                <a:solidFill>
                  <a:schemeClr val="accent3">
                    <a:lumMod val="75000"/>
                  </a:schemeClr>
                </a:solidFill>
                <a:latin typeface="Times New Roman" panose="02020603050405020304" pitchFamily="18" charset="0"/>
                <a:cs typeface="Times New Roman" panose="02020603050405020304" pitchFamily="18" charset="0"/>
              </a:rPr>
              <a:t>2015 год</a:t>
            </a:r>
          </a:p>
        </p:txBody>
      </p:sp>
      <p:cxnSp>
        <p:nvCxnSpPr>
          <p:cNvPr id="13" name="Прямая соединительная линия 12"/>
          <p:cNvCxnSpPr/>
          <p:nvPr/>
        </p:nvCxnSpPr>
        <p:spPr>
          <a:xfrm>
            <a:off x="3275856" y="2924944"/>
            <a:ext cx="3744416" cy="86409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275856" y="5733256"/>
            <a:ext cx="3744416" cy="50405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752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59" y="692694"/>
            <a:ext cx="1356737" cy="116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33</a:t>
            </a:fld>
            <a:endParaRPr lang="ru-RU" dirty="0"/>
          </a:p>
        </p:txBody>
      </p:sp>
      <p:sp>
        <p:nvSpPr>
          <p:cNvPr id="5" name="Прямоугольник 4"/>
          <p:cNvSpPr/>
          <p:nvPr/>
        </p:nvSpPr>
        <p:spPr>
          <a:xfrm>
            <a:off x="1835696" y="1196752"/>
            <a:ext cx="7056785" cy="1061829"/>
          </a:xfrm>
          <a:prstGeom prst="rect">
            <a:avLst/>
          </a:prstGeom>
        </p:spPr>
        <p:txBody>
          <a:bodyPr wrap="square">
            <a:spAutoFit/>
          </a:bodyPr>
          <a:lstStyle/>
          <a:p>
            <a:pP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420.</a:t>
            </a:r>
          </a:p>
          <a:p>
            <a:pPr algn="just">
              <a:spcAft>
                <a:spcPts val="0"/>
              </a:spcAft>
            </a:pPr>
            <a:r>
              <a:rPr lang="ru-RU" sz="1400" dirty="0">
                <a:solidFill>
                  <a:schemeClr val="tx1"/>
                </a:solidFill>
                <a:latin typeface="Times New Roman" panose="02020603050405020304" pitchFamily="18" charset="0"/>
              </a:rPr>
              <a:t>Цель – обеспечение доступности медицинской помощи и повышение эффективности медицинских услуг, объемы, виды и качество которых </a:t>
            </a:r>
            <a:r>
              <a:rPr lang="ru-RU" sz="1400" dirty="0" smtClean="0">
                <a:solidFill>
                  <a:schemeClr val="tx1"/>
                </a:solidFill>
                <a:latin typeface="Times New Roman" panose="02020603050405020304" pitchFamily="18" charset="0"/>
              </a:rPr>
              <a:t>должны </a:t>
            </a:r>
            <a:r>
              <a:rPr lang="ru-RU" sz="1400" dirty="0">
                <a:solidFill>
                  <a:schemeClr val="tx1"/>
                </a:solidFill>
                <a:latin typeface="Times New Roman" panose="02020603050405020304" pitchFamily="18" charset="0"/>
              </a:rPr>
              <a:t>соответствовать уровню заболеваемости и потребностям населения, передовым достижениям медицинской науки</a:t>
            </a:r>
            <a:r>
              <a:rPr lang="ru-RU" sz="1400" dirty="0" smtClean="0">
                <a:solidFill>
                  <a:schemeClr val="tx1"/>
                </a:solidFill>
                <a:latin typeface="Times New Roman" panose="02020603050405020304" pitchFamily="18" charset="0"/>
              </a:rPr>
              <a:t>.</a:t>
            </a:r>
            <a:endParaRPr lang="ru-RU" sz="1400" dirty="0">
              <a:solidFill>
                <a:schemeClr val="tx1"/>
              </a:solidFill>
              <a:latin typeface="Times New Roman" panose="02020603050405020304" pitchFamily="18" charset="0"/>
            </a:endParaRPr>
          </a:p>
        </p:txBody>
      </p:sp>
      <p:sp>
        <p:nvSpPr>
          <p:cNvPr id="12" name="Прямоугольник 11"/>
          <p:cNvSpPr/>
          <p:nvPr/>
        </p:nvSpPr>
        <p:spPr>
          <a:xfrm>
            <a:off x="1907704" y="692696"/>
            <a:ext cx="6880548"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«РАЗВИТИЕ ЗДРАВООХРАНЕНИЯ»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276872"/>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236035064"/>
              </p:ext>
            </p:extLst>
          </p:nvPr>
        </p:nvGraphicFramePr>
        <p:xfrm>
          <a:off x="462110" y="2708920"/>
          <a:ext cx="8320707"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52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2348880"/>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graphicFrame>
        <p:nvGraphicFramePr>
          <p:cNvPr id="8" name="Диаграмма 7"/>
          <p:cNvGraphicFramePr/>
          <p:nvPr>
            <p:extLst>
              <p:ext uri="{D42A27DB-BD31-4B8C-83A1-F6EECF244321}">
                <p14:modId xmlns:p14="http://schemas.microsoft.com/office/powerpoint/2010/main" val="708015260"/>
              </p:ext>
            </p:extLst>
          </p:nvPr>
        </p:nvGraphicFramePr>
        <p:xfrm>
          <a:off x="466467" y="2996952"/>
          <a:ext cx="8309862"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8" name="Прямоугольник с двумя вырезанными противолежащими углами 17"/>
          <p:cNvSpPr/>
          <p:nvPr/>
        </p:nvSpPr>
        <p:spPr>
          <a:xfrm>
            <a:off x="6876256" y="1340768"/>
            <a:ext cx="1900073" cy="93610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95,6 %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34</a:t>
            </a:fld>
            <a:endParaRPr lang="ru-RU" dirty="0"/>
          </a:p>
        </p:txBody>
      </p:sp>
      <p:graphicFrame>
        <p:nvGraphicFramePr>
          <p:cNvPr id="17" name="Диаграмма 16"/>
          <p:cNvGraphicFramePr/>
          <p:nvPr>
            <p:extLst>
              <p:ext uri="{D42A27DB-BD31-4B8C-83A1-F6EECF244321}">
                <p14:modId xmlns:p14="http://schemas.microsoft.com/office/powerpoint/2010/main" val="539378881"/>
              </p:ext>
            </p:extLst>
          </p:nvPr>
        </p:nvGraphicFramePr>
        <p:xfrm>
          <a:off x="395536" y="1340768"/>
          <a:ext cx="6552728" cy="864096"/>
        </p:xfrm>
        <a:graphic>
          <a:graphicData uri="http://schemas.openxmlformats.org/drawingml/2006/chart">
            <c:chart xmlns:c="http://schemas.openxmlformats.org/drawingml/2006/chart" xmlns:r="http://schemas.openxmlformats.org/officeDocument/2006/relationships" r:id="rId3"/>
          </a:graphicData>
        </a:graphic>
      </p:graphicFrame>
      <p:sp>
        <p:nvSpPr>
          <p:cNvPr id="19" name="Прямоугольник 18"/>
          <p:cNvSpPr/>
          <p:nvPr/>
        </p:nvSpPr>
        <p:spPr>
          <a:xfrm>
            <a:off x="469587" y="620688"/>
            <a:ext cx="8352927" cy="776559"/>
          </a:xfrm>
          <a:prstGeom prst="rect">
            <a:avLst/>
          </a:prstGeom>
        </p:spPr>
        <p:txBody>
          <a:bodyPr wrap="square">
            <a:spAutoFit/>
          </a:bodyPr>
          <a:lstStyle/>
          <a:p>
            <a:pPr algn="just">
              <a:lnSpc>
                <a:spcPct val="114000"/>
              </a:lnSpc>
              <a:spcAft>
                <a:spcPts val="0"/>
              </a:spcAft>
            </a:pPr>
            <a:r>
              <a:rPr lang="ru-RU" sz="1300" i="1" dirty="0" smtClean="0">
                <a:solidFill>
                  <a:schemeClr val="tx1"/>
                </a:solidFill>
                <a:latin typeface="Times New Roman" panose="02020603050405020304" pitchFamily="18" charset="0"/>
              </a:rPr>
              <a:t>*Реализация подпрограмм «Развитие </a:t>
            </a:r>
            <a:r>
              <a:rPr lang="ru-RU" sz="1300" i="1" dirty="0">
                <a:solidFill>
                  <a:schemeClr val="tx1"/>
                </a:solidFill>
                <a:latin typeface="Times New Roman" panose="02020603050405020304" pitchFamily="18" charset="0"/>
              </a:rPr>
              <a:t>государственно-частного партнерства в сфере </a:t>
            </a:r>
            <a:r>
              <a:rPr lang="ru-RU" sz="1300" i="1" dirty="0" smtClean="0">
                <a:solidFill>
                  <a:schemeClr val="tx1"/>
                </a:solidFill>
                <a:latin typeface="Times New Roman" panose="02020603050405020304" pitchFamily="18" charset="0"/>
              </a:rPr>
              <a:t>здравоохранения», «Развитие </a:t>
            </a:r>
            <a:r>
              <a:rPr lang="ru-RU" sz="1300" i="1" dirty="0">
                <a:solidFill>
                  <a:schemeClr val="tx1"/>
                </a:solidFill>
                <a:latin typeface="Times New Roman" panose="02020603050405020304" pitchFamily="18" charset="0"/>
              </a:rPr>
              <a:t>информатизации в </a:t>
            </a:r>
            <a:r>
              <a:rPr lang="ru-RU" sz="1300" i="1" dirty="0" smtClean="0">
                <a:solidFill>
                  <a:schemeClr val="tx1"/>
                </a:solidFill>
                <a:latin typeface="Times New Roman" panose="02020603050405020304" pitchFamily="18" charset="0"/>
              </a:rPr>
              <a:t>здравоохранении» и «Совершенствование </a:t>
            </a:r>
            <a:r>
              <a:rPr lang="ru-RU" sz="1300" i="1" dirty="0">
                <a:solidFill>
                  <a:schemeClr val="tx1"/>
                </a:solidFill>
                <a:latin typeface="Times New Roman" panose="02020603050405020304" pitchFamily="18" charset="0"/>
              </a:rPr>
              <a:t>системы территориального планирования здравоохранения Республики </a:t>
            </a:r>
            <a:r>
              <a:rPr lang="ru-RU" sz="1300" i="1" dirty="0" smtClean="0">
                <a:solidFill>
                  <a:schemeClr val="tx1"/>
                </a:solidFill>
                <a:latin typeface="Times New Roman" panose="02020603050405020304" pitchFamily="18" charset="0"/>
              </a:rPr>
              <a:t>Коми» осуществляется без финансирования.</a:t>
            </a:r>
            <a:endParaRPr lang="ru-RU" sz="1300" i="1" dirty="0">
              <a:solidFill>
                <a:schemeClr val="tx1"/>
              </a:solidFill>
              <a:latin typeface="Times New Roman" panose="02020603050405020304" pitchFamily="18" charset="0"/>
            </a:endParaRPr>
          </a:p>
        </p:txBody>
      </p:sp>
      <p:graphicFrame>
        <p:nvGraphicFramePr>
          <p:cNvPr id="20" name="Диаграмма 19"/>
          <p:cNvGraphicFramePr/>
          <p:nvPr>
            <p:extLst>
              <p:ext uri="{D42A27DB-BD31-4B8C-83A1-F6EECF244321}">
                <p14:modId xmlns:p14="http://schemas.microsoft.com/office/powerpoint/2010/main" val="825663752"/>
              </p:ext>
            </p:extLst>
          </p:nvPr>
        </p:nvGraphicFramePr>
        <p:xfrm>
          <a:off x="466467" y="5301208"/>
          <a:ext cx="8309862" cy="1339666"/>
        </p:xfrm>
        <a:graphic>
          <a:graphicData uri="http://schemas.openxmlformats.org/drawingml/2006/chart">
            <c:chart xmlns:c="http://schemas.openxmlformats.org/drawingml/2006/chart" xmlns:r="http://schemas.openxmlformats.org/officeDocument/2006/relationships" r:id="rId4"/>
          </a:graphicData>
        </a:graphic>
      </p:graphicFrame>
      <p:sp>
        <p:nvSpPr>
          <p:cNvPr id="22" name="Прямоугольник 21"/>
          <p:cNvSpPr/>
          <p:nvPr/>
        </p:nvSpPr>
        <p:spPr>
          <a:xfrm>
            <a:off x="6012160" y="3140968"/>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134,9 %</a:t>
            </a:r>
            <a:endParaRPr lang="ru-RU" sz="1100" b="1" dirty="0"/>
          </a:p>
        </p:txBody>
      </p:sp>
      <p:sp>
        <p:nvSpPr>
          <p:cNvPr id="23" name="Прямоугольник 22"/>
          <p:cNvSpPr/>
          <p:nvPr/>
        </p:nvSpPr>
        <p:spPr>
          <a:xfrm>
            <a:off x="7742068" y="3671446"/>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96,8 %</a:t>
            </a:r>
            <a:endParaRPr lang="ru-RU" sz="1100" b="1" dirty="0"/>
          </a:p>
        </p:txBody>
      </p:sp>
      <p:sp>
        <p:nvSpPr>
          <p:cNvPr id="24" name="Прямоугольник 23"/>
          <p:cNvSpPr/>
          <p:nvPr/>
        </p:nvSpPr>
        <p:spPr>
          <a:xfrm>
            <a:off x="7886352" y="414908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119,4 %</a:t>
            </a:r>
            <a:endParaRPr lang="ru-RU" sz="1100" b="1" dirty="0"/>
          </a:p>
        </p:txBody>
      </p:sp>
      <p:sp>
        <p:nvSpPr>
          <p:cNvPr id="25" name="Прямоугольник 24"/>
          <p:cNvSpPr/>
          <p:nvPr/>
        </p:nvSpPr>
        <p:spPr>
          <a:xfrm>
            <a:off x="7884368" y="450912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82,6 %</a:t>
            </a:r>
            <a:endParaRPr lang="ru-RU" sz="1100" b="1" dirty="0"/>
          </a:p>
        </p:txBody>
      </p:sp>
      <p:sp>
        <p:nvSpPr>
          <p:cNvPr id="26" name="Прямоугольник 25"/>
          <p:cNvSpPr/>
          <p:nvPr/>
        </p:nvSpPr>
        <p:spPr>
          <a:xfrm>
            <a:off x="5724128" y="5445224"/>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92,4 %</a:t>
            </a:r>
            <a:endParaRPr lang="ru-RU" sz="1100" b="1" dirty="0"/>
          </a:p>
        </p:txBody>
      </p:sp>
      <p:sp>
        <p:nvSpPr>
          <p:cNvPr id="27" name="Прямоугольник 26"/>
          <p:cNvSpPr/>
          <p:nvPr/>
        </p:nvSpPr>
        <p:spPr>
          <a:xfrm>
            <a:off x="7886352" y="594928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88,4 %</a:t>
            </a:r>
            <a:endParaRPr lang="ru-RU" sz="1100" b="1" dirty="0"/>
          </a:p>
        </p:txBody>
      </p:sp>
    </p:spTree>
    <p:extLst>
      <p:ext uri="{BB962C8B-B14F-4D97-AF65-F5344CB8AC3E}">
        <p14:creationId xmlns:p14="http://schemas.microsoft.com/office/powerpoint/2010/main" val="1153571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35</a:t>
            </a:fld>
            <a:endParaRPr lang="ru-RU" dirty="0"/>
          </a:p>
        </p:txBody>
      </p:sp>
      <p:sp>
        <p:nvSpPr>
          <p:cNvPr id="8" name="Прямоугольник 7"/>
          <p:cNvSpPr/>
          <p:nvPr/>
        </p:nvSpPr>
        <p:spPr>
          <a:xfrm>
            <a:off x="395536" y="1128997"/>
            <a:ext cx="8424936" cy="5762731"/>
          </a:xfrm>
          <a:prstGeom prst="rect">
            <a:avLst/>
          </a:prstGeom>
        </p:spPr>
        <p:txBody>
          <a:bodyPr wrap="square">
            <a:spAutoFit/>
          </a:bodyPr>
          <a:lstStyle/>
          <a:p>
            <a:pPr indent="457200" algn="just">
              <a:lnSpc>
                <a:spcPct val="114000"/>
              </a:lnSpc>
              <a:spcAft>
                <a:spcPts val="0"/>
              </a:spcAft>
            </a:pPr>
            <a:r>
              <a:rPr lang="ru-RU" sz="1300" dirty="0">
                <a:solidFill>
                  <a:schemeClr val="tx1"/>
                </a:solidFill>
                <a:latin typeface="Times New Roman" panose="02020603050405020304" pitchFamily="18" charset="0"/>
              </a:rPr>
              <a:t>Одними из приоритетных в 2015 году стали мероприятия, направленные на профилактику развития сердечно-сосудистых заболеваний и совершенствование ранней диагностики сосудистой патологии в амбулаторных условиях. С этой целью была активизирована информационно-пропагандистская работа в средствах массовой информации, разъяснительная работа специалистов службы медицинской профилактики, направленная на повышение знаний населения о факторах риска развития сердечно-сосудистых заболеваний и мерах, предотвращающих их развитие. </a:t>
            </a:r>
          </a:p>
          <a:p>
            <a:pPr indent="457200" algn="just">
              <a:lnSpc>
                <a:spcPct val="114000"/>
              </a:lnSpc>
              <a:spcAft>
                <a:spcPts val="0"/>
              </a:spcAft>
            </a:pPr>
            <a:r>
              <a:rPr lang="ru-RU" sz="1300" dirty="0">
                <a:solidFill>
                  <a:schemeClr val="tx1"/>
                </a:solidFill>
                <a:latin typeface="Times New Roman" panose="02020603050405020304" pitchFamily="18" charset="0"/>
              </a:rPr>
              <a:t>С 2015 года реализуются мероприятия, связанные с совершенствованием пренатальной (дородовой) диагностики нарушений развития ребенка и неонатального скрининга с финансовым обеспечением только за счет республиканского бюджета Республики Коми, тогда как ранее на эти цели выделялись средства из федерального бюджета. Реализация мероприятий способствовала дальнейшему снижению показателя младенческой смертности  с 5,2 случаев на 1000 родившихся живыми в 2014 г. до 4,3 случаев  на 1000 родившихся живыми в 2015 г., или на 17,0%.</a:t>
            </a:r>
          </a:p>
          <a:p>
            <a:pPr indent="457200" algn="just">
              <a:lnSpc>
                <a:spcPct val="114000"/>
              </a:lnSpc>
              <a:spcAft>
                <a:spcPts val="0"/>
              </a:spcAft>
            </a:pPr>
            <a:r>
              <a:rPr lang="ru-RU" sz="1300" dirty="0">
                <a:solidFill>
                  <a:schemeClr val="tx1"/>
                </a:solidFill>
                <a:latin typeface="Times New Roman" panose="02020603050405020304" pitchFamily="18" charset="0"/>
              </a:rPr>
              <a:t>В 2015 году обеспечено повышение охвата населения профилактическими осмотрами на туберкулез, проводимых в ходе профилактических осмотров и диспансеризации населения. Это способствовало дальнейшему снижению показателя смертности от туберкулеза, который по итогам года составил 10,8 случая на 100 тыс. человек населения (ниже среднероссийского уровня). Такая динамика показателя стала возможной благодаря оснащению передвижной и стационарной флюорографической техникой учреждений здравоохранения в период реализации региональной программы модернизации здравоохранения</a:t>
            </a:r>
            <a:r>
              <a:rPr lang="ru-RU" sz="1300" dirty="0" smtClean="0">
                <a:solidFill>
                  <a:schemeClr val="tx1"/>
                </a:solidFill>
                <a:latin typeface="Times New Roman" panose="02020603050405020304" pitchFamily="18" charset="0"/>
              </a:rPr>
              <a:t>.</a:t>
            </a:r>
          </a:p>
          <a:p>
            <a:pPr indent="457200" algn="just">
              <a:lnSpc>
                <a:spcPct val="114000"/>
              </a:lnSpc>
              <a:spcAft>
                <a:spcPts val="0"/>
              </a:spcAft>
            </a:pPr>
            <a:r>
              <a:rPr lang="ru-RU" sz="1300" dirty="0">
                <a:solidFill>
                  <a:schemeClr val="tx1"/>
                </a:solidFill>
                <a:latin typeface="Times New Roman" panose="02020603050405020304" pitchFamily="18" charset="0"/>
              </a:rPr>
              <a:t>Показатель смертности пострадавших в результате дорожно-транспортных происшествий составил 14,9 случаев на 100,0 тыс. человек населения при запланированных 508. По сравнению с 2014 годом отмечается снижение летальности на 2,5%. Недостижение целевого значения показателя связано со значительным ростом числа крупных дорожно-транспортных происшествий с большим количеством жертв. Пострадавшие в таких дорожно-транспортных происшествиях чаще имеют сочетанные, крайне тяжелые, несовместимые с жизнью травмы и погибают на всех этапах эвакуации, в том числе на госпитальном этапе, характеристикой деятельности которого и является показатель больничной летальности.</a:t>
            </a:r>
          </a:p>
          <a:p>
            <a:pPr indent="457200" algn="just">
              <a:lnSpc>
                <a:spcPct val="105000"/>
              </a:lnSpc>
              <a:spcAft>
                <a:spcPts val="0"/>
              </a:spcAft>
            </a:pPr>
            <a:endParaRPr lang="ru-RU" sz="1300" dirty="0">
              <a:solidFill>
                <a:schemeClr val="tx1"/>
              </a:solidFill>
              <a:latin typeface="Times New Roman" panose="02020603050405020304" pitchFamily="18" charset="0"/>
            </a:endParaRP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725449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36</a:t>
            </a:fld>
            <a:endParaRPr lang="ru-RU" dirty="0"/>
          </a:p>
        </p:txBody>
      </p:sp>
      <p:sp>
        <p:nvSpPr>
          <p:cNvPr id="8" name="Прямоугольник 7"/>
          <p:cNvSpPr/>
          <p:nvPr/>
        </p:nvSpPr>
        <p:spPr>
          <a:xfrm>
            <a:off x="395536" y="1128997"/>
            <a:ext cx="8424936" cy="5750420"/>
          </a:xfrm>
          <a:prstGeom prst="rect">
            <a:avLst/>
          </a:prstGeom>
        </p:spPr>
        <p:txBody>
          <a:bodyPr wrap="square">
            <a:spAutoFit/>
          </a:bodyPr>
          <a:lstStyle/>
          <a:p>
            <a:pPr indent="457200" algn="just">
              <a:lnSpc>
                <a:spcPct val="105000"/>
              </a:lnSpc>
              <a:spcAft>
                <a:spcPts val="0"/>
              </a:spcAft>
            </a:pPr>
            <a:r>
              <a:rPr lang="ru-RU" sz="1300" dirty="0" smtClean="0">
                <a:solidFill>
                  <a:schemeClr val="tx1"/>
                </a:solidFill>
                <a:latin typeface="Times New Roman" panose="02020603050405020304" pitchFamily="18" charset="0"/>
              </a:rPr>
              <a:t>Особое внимание уделялось переводу излишних объемов круглосуточной стационарной помощи в стационарозамещающие и амбулаторно-поликлинические условия, сохранению доступности и качества медицинской помощи за счет более эффективного использования имеющихся ресурсов здравоохранения.</a:t>
            </a:r>
          </a:p>
          <a:p>
            <a:pPr indent="457200" algn="just">
              <a:lnSpc>
                <a:spcPct val="105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результате проводимых мероприятий отмечается увеличение объемов первичной медико-санитарной помощи в рамках нормативов, утвержденных территориальной программой государственных гарантий, и, как следствие, улучшение ряда показателей работы амбулаторно-поликлинической службы республики.</a:t>
            </a:r>
          </a:p>
          <a:p>
            <a:pPr indent="457200" algn="just">
              <a:lnSpc>
                <a:spcPct val="105000"/>
              </a:lnSpc>
              <a:spcAft>
                <a:spcPts val="0"/>
              </a:spcAft>
            </a:pPr>
            <a:r>
              <a:rPr lang="ru-RU" sz="1300" dirty="0">
                <a:solidFill>
                  <a:schemeClr val="tx1"/>
                </a:solidFill>
                <a:latin typeface="Times New Roman" panose="02020603050405020304" pitchFamily="18" charset="0"/>
              </a:rPr>
              <a:t>Лекарственное обеспечение пациентов в медицинских организациях осуществляется в соответствии с территориальной программой государственных гарантий бесплатного оказания жителям Республики Коми медицинской помощи.</a:t>
            </a:r>
          </a:p>
          <a:p>
            <a:pPr indent="457200" algn="just">
              <a:lnSpc>
                <a:spcPct val="105000"/>
              </a:lnSpc>
              <a:spcAft>
                <a:spcPts val="0"/>
              </a:spcAft>
            </a:pPr>
            <a:r>
              <a:rPr lang="ru-RU" sz="1300" dirty="0">
                <a:solidFill>
                  <a:schemeClr val="tx1"/>
                </a:solidFill>
                <a:latin typeface="Times New Roman" panose="02020603050405020304" pitchFamily="18" charset="0"/>
              </a:rPr>
              <a:t>На льготное  лекарственное обеспечение отдельных категорий граждан в рамках реализации постановления Правительства Российской Федерации от 30 июля 1994 г. № 890 «О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 в 2015 г. за счет средств республиканского бюджета Республики Коми направлено 726,5 млн. руб. за счет средств федерального бюджета  64,1 млн. руб.</a:t>
            </a:r>
          </a:p>
          <a:p>
            <a:pPr indent="457200" algn="just">
              <a:lnSpc>
                <a:spcPct val="105000"/>
              </a:lnSpc>
              <a:spcAft>
                <a:spcPts val="0"/>
              </a:spcAft>
            </a:pPr>
            <a:r>
              <a:rPr lang="ru-RU" sz="1300" dirty="0">
                <a:solidFill>
                  <a:schemeClr val="tx1"/>
                </a:solidFill>
                <a:latin typeface="Times New Roman" panose="02020603050405020304" pitchFamily="18" charset="0"/>
              </a:rPr>
              <a:t>Кроме того, на оказание отдельным категориям граждан государственной социальной помощи по обеспечению лекарственными препаратами, медицинскими изделиями, а также специализированными продуктами лечебного питания для детей-инвалидов в соответствии с Федеральным законом от 17 июля 1999 г. № 178-ФЗ «О государственной социальной помощи» за счет средств федерального бюджета  в 2015 г. было направлено 424,5 млн. руб.</a:t>
            </a:r>
          </a:p>
          <a:p>
            <a:pPr indent="457200" algn="just">
              <a:lnSpc>
                <a:spcPct val="105000"/>
              </a:lnSpc>
              <a:spcAft>
                <a:spcPts val="0"/>
              </a:spcAft>
            </a:pPr>
            <a:r>
              <a:rPr lang="ru-RU" sz="1300" dirty="0">
                <a:solidFill>
                  <a:schemeClr val="tx1"/>
                </a:solidFill>
                <a:latin typeface="Times New Roman" panose="02020603050405020304" pitchFamily="18" charset="0"/>
              </a:rPr>
              <a:t>Повышение доступности и качества медицинской помощи населению в значительной степени определяется кадровым потенциалом отрасли, его профессиональным уровнем и качеством подготовки.</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обеспеченность врачами  составила 39,9 на 10 тыс. человек населения при плановом значении 39,0 на 10 тыс. человек населения.</a:t>
            </a:r>
          </a:p>
          <a:p>
            <a:pPr indent="457200" algn="just">
              <a:lnSpc>
                <a:spcPct val="105000"/>
              </a:lnSpc>
              <a:spcAft>
                <a:spcPts val="0"/>
              </a:spcAft>
            </a:pPr>
            <a:r>
              <a:rPr lang="ru-RU" sz="1300" dirty="0">
                <a:solidFill>
                  <a:schemeClr val="tx1"/>
                </a:solidFill>
                <a:latin typeface="Times New Roman" panose="02020603050405020304" pitchFamily="18" charset="0"/>
              </a:rPr>
              <a:t>Обеспеченность средним медицинским персоналом  составила 122,7 на 10 тыс. человек населения при плановом значении 124,5 на 10 тыс. человек населения, что обусловлено  оттоком среднего медицинского персонала за пределы Республики Коми и в негосударственные учреждения здравоохранения</a:t>
            </a:r>
            <a:r>
              <a:rPr lang="ru-RU" sz="1300" dirty="0" smtClean="0">
                <a:solidFill>
                  <a:schemeClr val="tx1"/>
                </a:solidFill>
                <a:latin typeface="Times New Roman" panose="02020603050405020304" pitchFamily="18" charset="0"/>
              </a:rPr>
              <a:t>.</a:t>
            </a:r>
            <a:endParaRPr lang="ru-RU" sz="1300" dirty="0">
              <a:solidFill>
                <a:schemeClr val="tx1"/>
              </a:solidFill>
              <a:latin typeface="Times New Roman" panose="02020603050405020304" pitchFamily="18" charset="0"/>
            </a:endParaRP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044906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60" y="692695"/>
            <a:ext cx="1428743" cy="122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37</a:t>
            </a:fld>
            <a:endParaRPr lang="ru-RU" dirty="0"/>
          </a:p>
        </p:txBody>
      </p:sp>
      <p:sp>
        <p:nvSpPr>
          <p:cNvPr id="5" name="Прямоугольник 4"/>
          <p:cNvSpPr/>
          <p:nvPr/>
        </p:nvSpPr>
        <p:spPr>
          <a:xfrm>
            <a:off x="2123726" y="1289097"/>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411.</a:t>
            </a:r>
          </a:p>
          <a:p>
            <a:pPr algn="just">
              <a:spcAft>
                <a:spcPts val="0"/>
              </a:spcAft>
            </a:pPr>
            <a:r>
              <a:rPr lang="ru-RU" sz="1400" dirty="0">
                <a:solidFill>
                  <a:schemeClr val="tx1"/>
                </a:solidFill>
                <a:latin typeface="Times New Roman" panose="02020603050405020304" pitchFamily="18" charset="0"/>
              </a:rPr>
              <a:t>Цель – повышение доступности, качества и эффективности системы образования с учетом потребности граждан, общества, государства.</a:t>
            </a: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«РАЗВИТИЕ ОБРАЗОВАНИЯ»</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1252651961"/>
              </p:ext>
            </p:extLst>
          </p:nvPr>
        </p:nvGraphicFramePr>
        <p:xfrm>
          <a:off x="462110" y="5526196"/>
          <a:ext cx="6486154"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59820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98,77 %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6330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1110044944"/>
              </p:ext>
            </p:extLst>
          </p:nvPr>
        </p:nvGraphicFramePr>
        <p:xfrm>
          <a:off x="462110" y="2573868"/>
          <a:ext cx="8320707"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9052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755993"/>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38</a:t>
            </a:fld>
            <a:endParaRPr lang="ru-RU" dirty="0"/>
          </a:p>
        </p:txBody>
      </p:sp>
      <p:graphicFrame>
        <p:nvGraphicFramePr>
          <p:cNvPr id="8" name="Диаграмма 7"/>
          <p:cNvGraphicFramePr/>
          <p:nvPr>
            <p:extLst>
              <p:ext uri="{D42A27DB-BD31-4B8C-83A1-F6EECF244321}">
                <p14:modId xmlns:p14="http://schemas.microsoft.com/office/powerpoint/2010/main" val="2053942433"/>
              </p:ext>
            </p:extLst>
          </p:nvPr>
        </p:nvGraphicFramePr>
        <p:xfrm>
          <a:off x="467544" y="2636912"/>
          <a:ext cx="830986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4" name="Прямоугольник 13"/>
          <p:cNvSpPr/>
          <p:nvPr/>
        </p:nvSpPr>
        <p:spPr>
          <a:xfrm>
            <a:off x="8102108" y="568767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101,2 %</a:t>
            </a:r>
            <a:endParaRPr lang="ru-RU" sz="1100" b="1" dirty="0"/>
          </a:p>
        </p:txBody>
      </p:sp>
      <p:sp>
        <p:nvSpPr>
          <p:cNvPr id="15" name="Прямоугольник 14"/>
          <p:cNvSpPr/>
          <p:nvPr/>
        </p:nvSpPr>
        <p:spPr>
          <a:xfrm>
            <a:off x="7238012" y="4463534"/>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6301908" y="3311406"/>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2" name="Прямоугольник 11"/>
          <p:cNvSpPr/>
          <p:nvPr/>
        </p:nvSpPr>
        <p:spPr>
          <a:xfrm>
            <a:off x="424479" y="1404202"/>
            <a:ext cx="8352927" cy="1232710"/>
          </a:xfrm>
          <a:prstGeom prst="rect">
            <a:avLst/>
          </a:prstGeom>
        </p:spPr>
        <p:txBody>
          <a:bodyPr wrap="square">
            <a:spAutoFit/>
          </a:bodyPr>
          <a:lstStyle/>
          <a:p>
            <a:pPr indent="457200" algn="just">
              <a:lnSpc>
                <a:spcPct val="114000"/>
              </a:lnSpc>
              <a:spcAft>
                <a:spcPts val="0"/>
              </a:spcAft>
            </a:pPr>
            <a:r>
              <a:rPr lang="ru-RU" sz="1300" dirty="0">
                <a:solidFill>
                  <a:schemeClr val="tx1"/>
                </a:solidFill>
                <a:latin typeface="Times New Roman" panose="02020603050405020304" pitchFamily="18" charset="0"/>
              </a:rPr>
              <a:t>В целях обеспечения преемственности с федеральными  стратегическими документами в оценке государственной программы Республики Коми «Развитие образования» с 2015 года используются 3 ключевых показателя, а также 73 показателя, характеризующих реализацию подпрограмм, которые применяются в федеральной государственной программе «Развитие образования» и Указе Президента Российской Федерации № 599 от </a:t>
            </a:r>
            <a:r>
              <a:rPr lang="ru-RU" sz="1300" dirty="0" smtClean="0">
                <a:solidFill>
                  <a:schemeClr val="tx1"/>
                </a:solidFill>
                <a:latin typeface="Times New Roman" panose="02020603050405020304" pitchFamily="18" charset="0"/>
              </a:rPr>
              <a:t>07.05.2012. </a:t>
            </a:r>
            <a:endParaRPr lang="ru-RU" sz="13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63987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39</a:t>
            </a:fld>
            <a:endParaRPr lang="ru-RU" dirty="0"/>
          </a:p>
        </p:txBody>
      </p:sp>
      <p:sp>
        <p:nvSpPr>
          <p:cNvPr id="3" name="TextBox 2"/>
          <p:cNvSpPr txBox="1"/>
          <p:nvPr/>
        </p:nvSpPr>
        <p:spPr>
          <a:xfrm>
            <a:off x="467544" y="1112257"/>
            <a:ext cx="8309862" cy="1092607"/>
          </a:xfrm>
          <a:prstGeom prst="rect">
            <a:avLst/>
          </a:prstGeom>
          <a:noFill/>
        </p:spPr>
        <p:txBody>
          <a:bodyPr wrap="square" rtlCol="0">
            <a:spAutoFit/>
          </a:bodyPr>
          <a:lstStyle/>
          <a:p>
            <a:pPr indent="457200" algn="just"/>
            <a:r>
              <a:rPr lang="ru-RU" sz="1300" dirty="0">
                <a:solidFill>
                  <a:schemeClr val="tx1"/>
                </a:solidFill>
                <a:latin typeface="Times New Roman" panose="02020603050405020304" pitchFamily="18" charset="0"/>
                <a:cs typeface="Times New Roman" panose="02020603050405020304" pitchFamily="18" charset="0"/>
              </a:rPr>
              <a:t>В 2015 обеспечивалось повышение доступности, качества и эффективности системы образования с учетом потребностей граждан, общества, государства.</a:t>
            </a:r>
          </a:p>
          <a:p>
            <a:pPr indent="457200" algn="just"/>
            <a:r>
              <a:rPr lang="ru-RU" sz="1300" dirty="0">
                <a:solidFill>
                  <a:schemeClr val="tx1"/>
                </a:solidFill>
                <a:latin typeface="Times New Roman" panose="02020603050405020304" pitchFamily="18" charset="0"/>
                <a:cs typeface="Times New Roman" panose="02020603050405020304" pitchFamily="18" charset="0"/>
              </a:rPr>
              <a:t>В рамках реализации проекта модернизации региональных систем дошкольного образования в 2015 году за счет строительства, реконструкции, капитальных ремонтов введены 13 объектов дошкольного образования на 994 места, за счет капитального ремонта в действующих детских садах дополнительно открыты 2 группы на 50 мест.</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graphicFrame>
        <p:nvGraphicFramePr>
          <p:cNvPr id="6" name="Таблица 5"/>
          <p:cNvGraphicFramePr>
            <a:graphicFrameLocks noGrp="1"/>
          </p:cNvGraphicFramePr>
          <p:nvPr>
            <p:extLst>
              <p:ext uri="{D42A27DB-BD31-4B8C-83A1-F6EECF244321}">
                <p14:modId xmlns:p14="http://schemas.microsoft.com/office/powerpoint/2010/main" val="51176697"/>
              </p:ext>
            </p:extLst>
          </p:nvPr>
        </p:nvGraphicFramePr>
        <p:xfrm>
          <a:off x="467545" y="2204864"/>
          <a:ext cx="8309862" cy="4381500"/>
        </p:xfrm>
        <a:graphic>
          <a:graphicData uri="http://schemas.openxmlformats.org/drawingml/2006/table">
            <a:tbl>
              <a:tblPr firstRow="1" firstCol="1" bandRow="1">
                <a:tableStyleId>{5C22544A-7EE6-4342-B048-85BDC9FD1C3A}</a:tableStyleId>
              </a:tblPr>
              <a:tblGrid>
                <a:gridCol w="4193616"/>
                <a:gridCol w="780667"/>
                <a:gridCol w="567758"/>
                <a:gridCol w="851637"/>
                <a:gridCol w="922607"/>
                <a:gridCol w="993577"/>
              </a:tblGrid>
              <a:tr h="322596">
                <a:tc rowSpan="2">
                  <a:txBody>
                    <a:bodyPr/>
                    <a:lstStyle/>
                    <a:p>
                      <a:pPr algn="ctr">
                        <a:lnSpc>
                          <a:spcPct val="100000"/>
                        </a:lnSpc>
                        <a:spcAft>
                          <a:spcPts val="0"/>
                        </a:spcAft>
                      </a:pPr>
                      <a:endParaRPr lang="ru-RU" sz="1600" dirty="0" smtClean="0">
                        <a:effectLst/>
                      </a:endParaRPr>
                    </a:p>
                    <a:p>
                      <a:pPr algn="ctr">
                        <a:lnSpc>
                          <a:spcPct val="100000"/>
                        </a:lnSpc>
                        <a:spcAft>
                          <a:spcPts val="0"/>
                        </a:spcAft>
                      </a:pPr>
                      <a:r>
                        <a:rPr lang="ru-RU" sz="1150" dirty="0" smtClean="0">
                          <a:effectLst/>
                        </a:rPr>
                        <a:t>Общественно - значимые </a:t>
                      </a:r>
                      <a:r>
                        <a:rPr lang="ru-RU" sz="1150" dirty="0">
                          <a:effectLst/>
                        </a:rPr>
                        <a:t>объекты капитального строительства</a:t>
                      </a:r>
                      <a:endParaRPr lang="ru-RU" sz="1150" dirty="0">
                        <a:effectLst/>
                        <a:latin typeface="Calibri"/>
                        <a:ea typeface="Calibri"/>
                        <a:cs typeface="Times New Roman"/>
                      </a:endParaRPr>
                    </a:p>
                  </a:txBody>
                  <a:tcPr marL="35778" marR="35778" marT="0" marB="0"/>
                </a:tc>
                <a:tc rowSpan="2">
                  <a:txBody>
                    <a:bodyPr/>
                    <a:lstStyle/>
                    <a:p>
                      <a:pPr algn="ctr">
                        <a:lnSpc>
                          <a:spcPct val="100000"/>
                        </a:lnSpc>
                        <a:spcAft>
                          <a:spcPts val="0"/>
                        </a:spcAft>
                      </a:pPr>
                      <a:endParaRPr lang="ru-RU" sz="1600" dirty="0" smtClean="0">
                        <a:effectLst/>
                      </a:endParaRPr>
                    </a:p>
                    <a:p>
                      <a:pPr algn="ctr">
                        <a:lnSpc>
                          <a:spcPct val="100000"/>
                        </a:lnSpc>
                        <a:spcAft>
                          <a:spcPts val="0"/>
                        </a:spcAft>
                      </a:pPr>
                      <a:r>
                        <a:rPr lang="ru-RU" sz="1150" dirty="0" smtClean="0">
                          <a:effectLst/>
                        </a:rPr>
                        <a:t>Мощность</a:t>
                      </a:r>
                      <a:endParaRPr lang="ru-RU" sz="1150" dirty="0">
                        <a:effectLst/>
                        <a:latin typeface="Calibri"/>
                        <a:ea typeface="Calibri"/>
                        <a:cs typeface="Times New Roman"/>
                      </a:endParaRPr>
                    </a:p>
                  </a:txBody>
                  <a:tcPr marL="35778" marR="35778" marT="0" marB="0"/>
                </a:tc>
                <a:tc rowSpan="2">
                  <a:txBody>
                    <a:bodyPr/>
                    <a:lstStyle/>
                    <a:p>
                      <a:pPr algn="ctr">
                        <a:lnSpc>
                          <a:spcPct val="100000"/>
                        </a:lnSpc>
                        <a:spcAft>
                          <a:spcPts val="0"/>
                        </a:spcAft>
                      </a:pPr>
                      <a:r>
                        <a:rPr lang="ru-RU" sz="1150" dirty="0">
                          <a:effectLst/>
                        </a:rPr>
                        <a:t>Год ввода в эксплуатацию</a:t>
                      </a:r>
                      <a:endParaRPr lang="ru-RU" sz="1150" dirty="0">
                        <a:effectLst/>
                        <a:latin typeface="Calibri"/>
                        <a:ea typeface="Calibri"/>
                        <a:cs typeface="Times New Roman"/>
                      </a:endParaRPr>
                    </a:p>
                  </a:txBody>
                  <a:tcPr marL="35778" marR="35778" marT="0" marB="0"/>
                </a:tc>
                <a:tc gridSpan="2">
                  <a:txBody>
                    <a:bodyPr/>
                    <a:lstStyle/>
                    <a:p>
                      <a:pPr algn="ctr">
                        <a:lnSpc>
                          <a:spcPct val="100000"/>
                        </a:lnSpc>
                        <a:spcAft>
                          <a:spcPts val="0"/>
                        </a:spcAft>
                      </a:pPr>
                      <a:r>
                        <a:rPr lang="ru-RU" sz="1150" dirty="0">
                          <a:effectLst/>
                        </a:rPr>
                        <a:t>Бюджетные ассигнования, </a:t>
                      </a:r>
                      <a:br>
                        <a:rPr lang="ru-RU" sz="1150" dirty="0">
                          <a:effectLst/>
                        </a:rPr>
                      </a:br>
                      <a:r>
                        <a:rPr lang="ru-RU" sz="1150" dirty="0">
                          <a:effectLst/>
                        </a:rPr>
                        <a:t>тыс. рублей</a:t>
                      </a:r>
                      <a:endParaRPr lang="ru-RU" sz="1150" dirty="0">
                        <a:effectLst/>
                        <a:latin typeface="Calibri"/>
                        <a:ea typeface="Calibri"/>
                        <a:cs typeface="Times New Roman"/>
                      </a:endParaRPr>
                    </a:p>
                  </a:txBody>
                  <a:tcPr marL="35778" marR="35778" marT="0" marB="0"/>
                </a:tc>
                <a:tc hMerge="1">
                  <a:txBody>
                    <a:bodyPr/>
                    <a:lstStyle/>
                    <a:p>
                      <a:endParaRPr lang="ru-RU"/>
                    </a:p>
                  </a:txBody>
                  <a:tcPr/>
                </a:tc>
                <a:tc rowSpan="2">
                  <a:txBody>
                    <a:bodyPr/>
                    <a:lstStyle/>
                    <a:p>
                      <a:pPr algn="ctr">
                        <a:lnSpc>
                          <a:spcPct val="100000"/>
                        </a:lnSpc>
                        <a:spcAft>
                          <a:spcPts val="0"/>
                        </a:spcAft>
                      </a:pPr>
                      <a:r>
                        <a:rPr lang="ru-RU" sz="1150" dirty="0" smtClean="0">
                          <a:effectLst/>
                        </a:rPr>
                        <a:t>Данные о введении в эксплуатацию</a:t>
                      </a:r>
                      <a:endParaRPr lang="ru-RU" sz="1150" dirty="0">
                        <a:effectLst/>
                        <a:latin typeface="Calibri"/>
                        <a:ea typeface="Calibri"/>
                        <a:cs typeface="Times New Roman"/>
                      </a:endParaRPr>
                    </a:p>
                  </a:txBody>
                  <a:tcPr marL="35778" marR="35778" marT="0" marB="0"/>
                </a:tc>
              </a:tr>
              <a:tr h="32259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ru-RU" sz="1150" dirty="0">
                          <a:effectLst/>
                        </a:rPr>
                        <a:t>План 2015 год</a:t>
                      </a:r>
                      <a:endParaRPr lang="ru-RU" sz="1150" dirty="0">
                        <a:effectLst/>
                        <a:latin typeface="Calibri"/>
                        <a:ea typeface="Calibri"/>
                        <a:cs typeface="Times New Roman"/>
                      </a:endParaRPr>
                    </a:p>
                  </a:txBody>
                  <a:tcPr marL="35778" marR="35778" marT="0" marB="0"/>
                </a:tc>
                <a:tc>
                  <a:txBody>
                    <a:bodyPr/>
                    <a:lstStyle/>
                    <a:p>
                      <a:pPr algn="ctr">
                        <a:lnSpc>
                          <a:spcPct val="100000"/>
                        </a:lnSpc>
                        <a:spcAft>
                          <a:spcPts val="0"/>
                        </a:spcAft>
                      </a:pPr>
                      <a:r>
                        <a:rPr lang="ru-RU" sz="1150" dirty="0">
                          <a:effectLst/>
                        </a:rPr>
                        <a:t>Исполнено          на </a:t>
                      </a:r>
                      <a:r>
                        <a:rPr lang="ru-RU" sz="1150" dirty="0" smtClean="0">
                          <a:effectLst/>
                        </a:rPr>
                        <a:t>01.01.2016</a:t>
                      </a:r>
                      <a:endParaRPr lang="ru-RU" sz="1150" dirty="0">
                        <a:effectLst/>
                        <a:latin typeface="Calibri"/>
                        <a:ea typeface="Calibri"/>
                        <a:cs typeface="Times New Roman"/>
                      </a:endParaRPr>
                    </a:p>
                  </a:txBody>
                  <a:tcPr marL="35778" marR="35778" marT="0" marB="0"/>
                </a:tc>
                <a:tc vMerge="1">
                  <a:txBody>
                    <a:bodyPr/>
                    <a:lstStyle/>
                    <a:p>
                      <a:endParaRPr lang="ru-RU"/>
                    </a:p>
                  </a:txBody>
                  <a:tcPr/>
                </a:tc>
              </a:tr>
              <a:tr h="322596">
                <a:tc>
                  <a:txBody>
                    <a:bodyPr/>
                    <a:lstStyle/>
                    <a:p>
                      <a:pPr>
                        <a:lnSpc>
                          <a:spcPct val="100000"/>
                        </a:lnSpc>
                        <a:spcAft>
                          <a:spcPts val="0"/>
                        </a:spcAft>
                      </a:pPr>
                      <a:r>
                        <a:rPr lang="ru-RU" sz="1150" dirty="0">
                          <a:effectLst/>
                        </a:rPr>
                        <a:t>Строительство детского сада на 120 мест в с</a:t>
                      </a:r>
                      <a:r>
                        <a:rPr lang="ru-RU" sz="1150" dirty="0" smtClean="0">
                          <a:effectLst/>
                        </a:rPr>
                        <a:t>. Выльгорт </a:t>
                      </a:r>
                      <a:r>
                        <a:rPr lang="ru-RU" sz="1150" dirty="0">
                          <a:effectLst/>
                        </a:rPr>
                        <a:t>Сыктывдинского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120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18 330,9</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18 330,9</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483894">
                <a:tc>
                  <a:txBody>
                    <a:bodyPr/>
                    <a:lstStyle/>
                    <a:p>
                      <a:pPr>
                        <a:lnSpc>
                          <a:spcPct val="100000"/>
                        </a:lnSpc>
                        <a:spcAft>
                          <a:spcPts val="0"/>
                        </a:spcAft>
                      </a:pPr>
                      <a:r>
                        <a:rPr lang="ru-RU" sz="1150" dirty="0">
                          <a:effectLst/>
                        </a:rPr>
                        <a:t>Строительство детского сада в мкр. Лесозавод </a:t>
                      </a:r>
                      <a:r>
                        <a:rPr lang="ru-RU" sz="1150" dirty="0" smtClean="0">
                          <a:effectLst/>
                        </a:rPr>
                        <a:t>г. Сыктывкар </a:t>
                      </a:r>
                      <a:r>
                        <a:rPr lang="ru-RU" sz="1150" dirty="0">
                          <a:effectLst/>
                        </a:rPr>
                        <a:t>с техническим перевооружением пищеблока по адресу: </a:t>
                      </a:r>
                      <a:r>
                        <a:rPr lang="ru-RU" sz="1150" dirty="0" smtClean="0">
                          <a:effectLst/>
                        </a:rPr>
                        <a:t>г. Сыктывкар, </a:t>
                      </a:r>
                      <a:r>
                        <a:rPr lang="ru-RU" sz="1150" dirty="0">
                          <a:effectLst/>
                        </a:rPr>
                        <a:t>ул. Лесозаводская, 17</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120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35 000,0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21 594,0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483894">
                <a:tc>
                  <a:txBody>
                    <a:bodyPr/>
                    <a:lstStyle/>
                    <a:p>
                      <a:pPr>
                        <a:lnSpc>
                          <a:spcPct val="100000"/>
                        </a:lnSpc>
                        <a:spcAft>
                          <a:spcPts val="0"/>
                        </a:spcAft>
                      </a:pPr>
                      <a:r>
                        <a:rPr lang="ru-RU" sz="1150" dirty="0">
                          <a:effectLst/>
                        </a:rPr>
                        <a:t>Реконструкция здания по ул. Морозова, 27 для размещения детского сада на 120 мест с техническим перевооружением пищеблока по адресу: </a:t>
                      </a:r>
                      <a:r>
                        <a:rPr lang="ru-RU" sz="1150" dirty="0" smtClean="0">
                          <a:effectLst/>
                        </a:rPr>
                        <a:t>г. Сыктывкар, </a:t>
                      </a:r>
                      <a:r>
                        <a:rPr lang="ru-RU" sz="1150" dirty="0">
                          <a:effectLst/>
                        </a:rPr>
                        <a:t>ул. Катаева, 37</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120 </a:t>
                      </a:r>
                      <a:r>
                        <a:rPr lang="ru-RU" sz="1150" dirty="0" smtClean="0">
                          <a:effectLst/>
                        </a:rPr>
                        <a:t>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44 175,0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41 743,8</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Дошкольное образовательное учреждение детские ясли-сад на 120 мест в с. Усть-Цильма </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120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2016</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133 929,2</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133 929,2</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endParaRPr lang="ru-RU" sz="1150" dirty="0">
                        <a:effectLst/>
                        <a:latin typeface="Calibri"/>
                        <a:ea typeface="Calibri"/>
                        <a:cs typeface="Times New Roman"/>
                      </a:endParaRPr>
                    </a:p>
                  </a:txBody>
                  <a:tcPr marL="35778" marR="35778" marT="0" marB="0" anchor="ctr"/>
                </a:tc>
              </a:tr>
              <a:tr h="161298">
                <a:tc>
                  <a:txBody>
                    <a:bodyPr/>
                    <a:lstStyle/>
                    <a:p>
                      <a:pPr>
                        <a:lnSpc>
                          <a:spcPct val="100000"/>
                        </a:lnSpc>
                        <a:spcAft>
                          <a:spcPts val="0"/>
                        </a:spcAft>
                      </a:pPr>
                      <a:r>
                        <a:rPr lang="ru-RU" sz="1150" dirty="0">
                          <a:effectLst/>
                        </a:rPr>
                        <a:t>Детские ясли-сад в IV микрорайоне г. Ухты</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220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57 153,5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57 153,5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спально-игрового корпуса на территории детского сада № 120 в </a:t>
                      </a:r>
                      <a:r>
                        <a:rPr lang="ru-RU" sz="1150" dirty="0" smtClean="0">
                          <a:effectLst/>
                        </a:rPr>
                        <a:t>пгт Максаковка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90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15 781,5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15 781,5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начальной школы-детского сада в с. Вомын на 50 мест </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50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26 369,1</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26 369,1</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r>
                        <a:rPr lang="ru-RU" sz="1150" dirty="0" smtClean="0">
                          <a:effectLst/>
                        </a:rPr>
                        <a:t>введен</a:t>
                      </a:r>
                      <a:endParaRPr lang="ru-RU" sz="1150" dirty="0">
                        <a:effectLst/>
                        <a:latin typeface="+mn-lt"/>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детского сада на 70 мест в </a:t>
                      </a:r>
                      <a:r>
                        <a:rPr lang="ru-RU" sz="1150" dirty="0" smtClean="0">
                          <a:effectLst/>
                        </a:rPr>
                        <a:t>п. Первомайский </a:t>
                      </a:r>
                      <a:r>
                        <a:rPr lang="ru-RU" sz="1150" dirty="0">
                          <a:effectLst/>
                        </a:rPr>
                        <a:t>Сысольского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70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21 500,0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21 500,0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r>
                        <a:rPr lang="ru-RU" sz="1150" dirty="0" smtClean="0">
                          <a:effectLst/>
                        </a:rPr>
                        <a:t>введен</a:t>
                      </a:r>
                      <a:endParaRPr lang="ru-RU" sz="1150" dirty="0">
                        <a:effectLst/>
                        <a:latin typeface="+mn-lt"/>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детского сада на 220 мест в </a:t>
                      </a:r>
                      <a:r>
                        <a:rPr lang="ru-RU" sz="1150" dirty="0" smtClean="0">
                          <a:effectLst/>
                        </a:rPr>
                        <a:t>с. Объячево </a:t>
                      </a:r>
                      <a:r>
                        <a:rPr lang="ru-RU" sz="1150" dirty="0">
                          <a:effectLst/>
                        </a:rPr>
                        <a:t>Прилузского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220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2016</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164 420,6</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133 682,4</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детского сада на 50 мест в с. Визябож Корткеросского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50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25 755,0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25 755,0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mn-lt"/>
                        <a:ea typeface="Calibri"/>
                        <a:cs typeface="Times New Roman"/>
                      </a:endParaRPr>
                    </a:p>
                  </a:txBody>
                  <a:tcPr marL="35778" marR="35778" marT="0" marB="0" anchor="ctr"/>
                </a:tc>
              </a:tr>
            </a:tbl>
          </a:graphicData>
        </a:graphic>
      </p:graphicFrame>
    </p:spTree>
    <p:extLst>
      <p:ext uri="{BB962C8B-B14F-4D97-AF65-F5344CB8AC3E}">
        <p14:creationId xmlns:p14="http://schemas.microsoft.com/office/powerpoint/2010/main" val="194165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4</a:t>
            </a:fld>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306446705"/>
              </p:ext>
            </p:extLst>
          </p:nvPr>
        </p:nvGraphicFramePr>
        <p:xfrm>
          <a:off x="539552" y="1052158"/>
          <a:ext cx="8208912" cy="5617202"/>
        </p:xfrm>
        <a:graphic>
          <a:graphicData uri="http://schemas.openxmlformats.org/drawingml/2006/table">
            <a:tbl>
              <a:tblPr firstRow="1" firstCol="1" bandRow="1">
                <a:tableStyleId>{5C22544A-7EE6-4342-B048-85BDC9FD1C3A}</a:tableStyleId>
              </a:tblPr>
              <a:tblGrid>
                <a:gridCol w="7669370"/>
                <a:gridCol w="539542"/>
              </a:tblGrid>
              <a:tr h="550856">
                <a:tc>
                  <a:txBody>
                    <a:bodyPr/>
                    <a:lstStyle/>
                    <a:p>
                      <a:pPr algn="ctr">
                        <a:spcAft>
                          <a:spcPts val="0"/>
                        </a:spcAft>
                      </a:pPr>
                      <a:r>
                        <a:rPr lang="ru-RU" sz="1800" dirty="0">
                          <a:effectLst/>
                        </a:rPr>
                        <a:t>Бюджет для граждан на основе закона Республики Коми «Об исполнении </a:t>
                      </a:r>
                      <a:r>
                        <a:rPr lang="ru-RU" sz="1800" dirty="0" smtClean="0">
                          <a:effectLst/>
                        </a:rPr>
                        <a:t>республиканского </a:t>
                      </a:r>
                      <a:r>
                        <a:rPr lang="ru-RU" sz="1800" dirty="0">
                          <a:effectLst/>
                        </a:rPr>
                        <a:t>бюджета Республики Коми за 2015 год»</a:t>
                      </a:r>
                      <a:endParaRPr lang="ru-RU" sz="1800" dirty="0">
                        <a:effectLst/>
                        <a:latin typeface="Calibri"/>
                        <a:ea typeface="Calibri"/>
                        <a:cs typeface="Times New Roman"/>
                      </a:endParaRPr>
                    </a:p>
                  </a:txBody>
                  <a:tcPr marL="27753" marR="27753" marT="0" marB="0"/>
                </a:tc>
                <a:tc>
                  <a:txBody>
                    <a:bodyPr/>
                    <a:lstStyle/>
                    <a:p>
                      <a:endParaRPr lang="ru-RU" sz="900" dirty="0" smtClean="0"/>
                    </a:p>
                    <a:p>
                      <a:r>
                        <a:rPr lang="ru-RU" sz="1400" dirty="0" smtClean="0"/>
                        <a:t>слайд</a:t>
                      </a:r>
                      <a:endParaRPr lang="ru-RU" sz="1400" dirty="0"/>
                    </a:p>
                  </a:txBody>
                  <a:tcPr marL="27753" marR="27753" marT="0" marB="0"/>
                </a:tc>
              </a:tr>
              <a:tr h="246355">
                <a:tc>
                  <a:txBody>
                    <a:bodyPr/>
                    <a:lstStyle/>
                    <a:p>
                      <a:pPr algn="just">
                        <a:spcAft>
                          <a:spcPts val="0"/>
                        </a:spcAft>
                      </a:pPr>
                      <a:r>
                        <a:rPr lang="ru-RU" sz="1400" dirty="0">
                          <a:effectLst/>
                        </a:rPr>
                        <a:t>Культура Республики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60</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физической культуры и </a:t>
                      </a:r>
                      <a:r>
                        <a:rPr lang="ru-RU" sz="1400" dirty="0" smtClean="0">
                          <a:effectLst/>
                        </a:rPr>
                        <a:t>спорта</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66</a:t>
                      </a:r>
                      <a:endParaRPr lang="ru-RU" sz="1400" b="1" dirty="0">
                        <a:effectLst/>
                        <a:latin typeface="Calibri"/>
                        <a:ea typeface="Calibri"/>
                        <a:cs typeface="Times New Roman"/>
                      </a:endParaRPr>
                    </a:p>
                  </a:txBody>
                  <a:tcPr marL="27753" marR="27753" marT="0" marB="0"/>
                </a:tc>
              </a:tr>
              <a:tr h="214222">
                <a:tc gridSpan="2">
                  <a:txBody>
                    <a:bodyPr/>
                    <a:lstStyle/>
                    <a:p>
                      <a:pPr algn="just">
                        <a:spcAft>
                          <a:spcPts val="0"/>
                        </a:spcAft>
                      </a:pPr>
                      <a:r>
                        <a:rPr lang="ru-RU" sz="1400" dirty="0">
                          <a:effectLst/>
                        </a:rPr>
                        <a:t>Расходы, направленные на инновации, модернизацию и развитие</a:t>
                      </a:r>
                      <a:r>
                        <a:rPr lang="ru-RU" sz="1400" dirty="0" smtClean="0">
                          <a:effectLst/>
                        </a:rPr>
                        <a:t>:</a:t>
                      </a:r>
                      <a:endParaRPr lang="ru-RU" sz="1400" b="1" dirty="0">
                        <a:effectLst/>
                        <a:latin typeface="Calibri"/>
                        <a:ea typeface="Calibri"/>
                        <a:cs typeface="Times New Roman"/>
                      </a:endParaRPr>
                    </a:p>
                  </a:txBody>
                  <a:tcPr marL="27753" marR="27753" marT="0" marB="0"/>
                </a:tc>
                <a:tc hMerge="1">
                  <a:txBody>
                    <a:bodyPr/>
                    <a:lstStyle/>
                    <a:p>
                      <a:pPr algn="ctr">
                        <a:lnSpc>
                          <a:spcPct val="115000"/>
                        </a:lnSpc>
                        <a:spcAft>
                          <a:spcPts val="0"/>
                        </a:spcAft>
                      </a:pPr>
                      <a:endParaRPr lang="ru-RU" sz="12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a:t>
                      </a:r>
                      <a:r>
                        <a:rPr lang="ru-RU" sz="1400" dirty="0" smtClean="0">
                          <a:effectLst/>
                        </a:rPr>
                        <a:t>экономики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72</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a:t>
                      </a:r>
                      <a:r>
                        <a:rPr lang="ru-RU" sz="1400" dirty="0" smtClean="0">
                          <a:effectLst/>
                        </a:rPr>
                        <a:t>промышленности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76</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Информационное </a:t>
                      </a:r>
                      <a:r>
                        <a:rPr lang="ru-RU" sz="1400" dirty="0" smtClean="0">
                          <a:effectLst/>
                        </a:rPr>
                        <a:t>общество</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79</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транспортной </a:t>
                      </a:r>
                      <a:r>
                        <a:rPr lang="ru-RU" sz="1400" dirty="0" smtClean="0">
                          <a:effectLst/>
                        </a:rPr>
                        <a:t>системы</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84</a:t>
                      </a:r>
                      <a:endParaRPr lang="ru-RU" sz="1400" b="1" dirty="0">
                        <a:effectLst/>
                        <a:latin typeface="Calibri"/>
                        <a:ea typeface="Calibri"/>
                        <a:cs typeface="Times New Roman"/>
                      </a:endParaRPr>
                    </a:p>
                  </a:txBody>
                  <a:tcPr marL="27753" marR="27753" marT="0" marB="0"/>
                </a:tc>
              </a:tr>
              <a:tr h="428444">
                <a:tc>
                  <a:txBody>
                    <a:bodyPr/>
                    <a:lstStyle/>
                    <a:p>
                      <a:pPr algn="just">
                        <a:spcAft>
                          <a:spcPts val="0"/>
                        </a:spcAft>
                      </a:pPr>
                      <a:r>
                        <a:rPr lang="ru-RU" sz="1400" dirty="0">
                          <a:effectLst/>
                        </a:rPr>
                        <a:t>Развитие сельского хозяйства и регулирование рынков сельскохозяйственной продукции, сырья и продовольствия, развитие рыбохозяйственного комплекса в Республике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88</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Воспроизводство и использование природных ресурсов и охрана окружающей </a:t>
                      </a:r>
                      <a:r>
                        <a:rPr lang="ru-RU" sz="1400" dirty="0" smtClean="0">
                          <a:effectLst/>
                        </a:rPr>
                        <a:t>среды</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93</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лесного </a:t>
                      </a:r>
                      <a:r>
                        <a:rPr lang="ru-RU" sz="1400" dirty="0" smtClean="0">
                          <a:effectLst/>
                        </a:rPr>
                        <a:t>хозяйства</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97</a:t>
                      </a:r>
                      <a:endParaRPr lang="ru-RU" sz="1400" b="1" dirty="0">
                        <a:effectLst/>
                        <a:latin typeface="Calibri"/>
                        <a:ea typeface="Calibri"/>
                        <a:cs typeface="Times New Roman"/>
                      </a:endParaRPr>
                    </a:p>
                  </a:txBody>
                  <a:tcPr marL="27753" marR="27753" marT="0" marB="0"/>
                </a:tc>
              </a:tr>
              <a:tr h="214222">
                <a:tc gridSpan="2">
                  <a:txBody>
                    <a:bodyPr/>
                    <a:lstStyle/>
                    <a:p>
                      <a:pPr algn="just">
                        <a:spcAft>
                          <a:spcPts val="0"/>
                        </a:spcAft>
                      </a:pPr>
                      <a:r>
                        <a:rPr lang="ru-RU" sz="1400" dirty="0">
                          <a:effectLst/>
                        </a:rPr>
                        <a:t>Расходы, направленные на совершенствование государственного управления</a:t>
                      </a:r>
                      <a:r>
                        <a:rPr lang="ru-RU" sz="1400" dirty="0" smtClean="0">
                          <a:effectLst/>
                        </a:rPr>
                        <a:t>:</a:t>
                      </a:r>
                      <a:endParaRPr lang="ru-RU" sz="1400" b="1" dirty="0">
                        <a:effectLst/>
                        <a:latin typeface="Calibri"/>
                        <a:ea typeface="Calibri"/>
                        <a:cs typeface="Times New Roman"/>
                      </a:endParaRPr>
                    </a:p>
                  </a:txBody>
                  <a:tcPr marL="27753" marR="27753" marT="0" marB="0"/>
                </a:tc>
                <a:tc hMerge="1">
                  <a:txBody>
                    <a:bodyPr/>
                    <a:lstStyle/>
                    <a:p>
                      <a:pPr algn="ctr">
                        <a:lnSpc>
                          <a:spcPct val="115000"/>
                        </a:lnSpc>
                        <a:spcAft>
                          <a:spcPts val="0"/>
                        </a:spcAft>
                      </a:pPr>
                      <a:endParaRPr lang="ru-RU" sz="1200" b="1" dirty="0">
                        <a:effectLst/>
                        <a:latin typeface="Calibri"/>
                        <a:ea typeface="Calibri"/>
                        <a:cs typeface="Times New Roman"/>
                      </a:endParaRPr>
                    </a:p>
                  </a:txBody>
                  <a:tcPr marL="27753" marR="27753" marT="0" marB="0"/>
                </a:tc>
              </a:tr>
              <a:tr h="428444">
                <a:tc>
                  <a:txBody>
                    <a:bodyPr/>
                    <a:lstStyle/>
                    <a:p>
                      <a:pPr algn="just">
                        <a:spcAft>
                          <a:spcPts val="0"/>
                        </a:spcAft>
                      </a:pPr>
                      <a:r>
                        <a:rPr lang="ru-RU" sz="1400" dirty="0">
                          <a:effectLst/>
                        </a:rPr>
                        <a:t>Кадровая политика в системе государственного и муниципального управления в Республике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101</a:t>
                      </a:r>
                      <a:endParaRPr lang="ru-RU" sz="1400" b="1" dirty="0">
                        <a:effectLst/>
                        <a:latin typeface="Calibri"/>
                        <a:ea typeface="Calibri"/>
                        <a:cs typeface="Times New Roman"/>
                      </a:endParaRPr>
                    </a:p>
                  </a:txBody>
                  <a:tcPr marL="27753" marR="27753" marT="0" marB="0"/>
                </a:tc>
              </a:tr>
              <a:tr h="246355">
                <a:tc>
                  <a:txBody>
                    <a:bodyPr/>
                    <a:lstStyle/>
                    <a:p>
                      <a:pPr>
                        <a:lnSpc>
                          <a:spcPct val="115000"/>
                        </a:lnSpc>
                        <a:spcAft>
                          <a:spcPts val="0"/>
                        </a:spcAft>
                      </a:pPr>
                      <a:r>
                        <a:rPr lang="ru-RU" sz="1400" dirty="0">
                          <a:effectLst/>
                        </a:rPr>
                        <a:t>Управление государственным имуществом Республики </a:t>
                      </a:r>
                      <a:r>
                        <a:rPr lang="ru-RU" sz="1400" dirty="0" smtClean="0">
                          <a:effectLst/>
                        </a:rPr>
                        <a:t>Коми</a:t>
                      </a:r>
                      <a:endParaRPr lang="ru-RU" sz="1400" dirty="0">
                        <a:effectLst/>
                        <a:latin typeface="Calibri"/>
                        <a:ea typeface="Calibri"/>
                        <a:cs typeface="Times New Roman"/>
                      </a:endParaRPr>
                    </a:p>
                  </a:txBody>
                  <a:tcPr marL="27753" marR="27753" marT="0" marB="0"/>
                </a:tc>
                <a:tc>
                  <a:txBody>
                    <a:bodyPr/>
                    <a:lstStyle/>
                    <a:p>
                      <a:pPr algn="ctr">
                        <a:lnSpc>
                          <a:spcPct val="115000"/>
                        </a:lnSpc>
                        <a:spcAft>
                          <a:spcPts val="0"/>
                        </a:spcAft>
                      </a:pPr>
                      <a:r>
                        <a:rPr lang="ru-RU" sz="1400" b="1" dirty="0">
                          <a:effectLst/>
                        </a:rPr>
                        <a:t>104</a:t>
                      </a:r>
                      <a:endParaRPr lang="ru-RU" sz="1400" b="1" dirty="0">
                        <a:effectLst/>
                        <a:latin typeface="Calibri"/>
                        <a:ea typeface="Calibri"/>
                        <a:cs typeface="Times New Roman"/>
                      </a:endParaRPr>
                    </a:p>
                  </a:txBody>
                  <a:tcPr marL="27753" marR="27753" marT="0" marB="0"/>
                </a:tc>
              </a:tr>
              <a:tr h="246355">
                <a:tc>
                  <a:txBody>
                    <a:bodyPr/>
                    <a:lstStyle/>
                    <a:p>
                      <a:pPr>
                        <a:lnSpc>
                          <a:spcPct val="115000"/>
                        </a:lnSpc>
                        <a:spcAft>
                          <a:spcPts val="0"/>
                        </a:spcAft>
                      </a:pPr>
                      <a:r>
                        <a:rPr lang="ru-RU" sz="1400" dirty="0">
                          <a:effectLst/>
                        </a:rPr>
                        <a:t>Управление государственными финансами и государственным </a:t>
                      </a:r>
                      <a:r>
                        <a:rPr lang="ru-RU" sz="1400" dirty="0" smtClean="0">
                          <a:effectLst/>
                        </a:rPr>
                        <a:t>долгом</a:t>
                      </a:r>
                      <a:endParaRPr lang="ru-RU" sz="1400" dirty="0">
                        <a:effectLst/>
                        <a:latin typeface="Calibri"/>
                        <a:ea typeface="Calibri"/>
                        <a:cs typeface="Times New Roman"/>
                      </a:endParaRPr>
                    </a:p>
                  </a:txBody>
                  <a:tcPr marL="27753" marR="27753" marT="0" marB="0"/>
                </a:tc>
                <a:tc>
                  <a:txBody>
                    <a:bodyPr/>
                    <a:lstStyle/>
                    <a:p>
                      <a:pPr algn="ctr">
                        <a:lnSpc>
                          <a:spcPct val="115000"/>
                        </a:lnSpc>
                        <a:spcAft>
                          <a:spcPts val="0"/>
                        </a:spcAft>
                      </a:pPr>
                      <a:r>
                        <a:rPr lang="ru-RU" sz="1400" b="1" dirty="0">
                          <a:effectLst/>
                        </a:rPr>
                        <a:t>107</a:t>
                      </a:r>
                      <a:endParaRPr lang="ru-RU" sz="1400" b="1" dirty="0">
                        <a:effectLst/>
                        <a:latin typeface="Calibri"/>
                        <a:ea typeface="Calibri"/>
                        <a:cs typeface="Times New Roman"/>
                      </a:endParaRPr>
                    </a:p>
                  </a:txBody>
                  <a:tcPr marL="27753" marR="27753" marT="0" marB="0"/>
                </a:tc>
              </a:tr>
              <a:tr h="1071109">
                <a:tc>
                  <a:txBody>
                    <a:bodyPr/>
                    <a:lstStyle/>
                    <a:p>
                      <a:pPr algn="just">
                        <a:spcAft>
                          <a:spcPts val="0"/>
                        </a:spcAft>
                      </a:pPr>
                      <a:r>
                        <a:rPr lang="ru-RU" sz="1400" dirty="0">
                          <a:effectLst/>
                        </a:rPr>
                        <a:t>ДОПОЛНИТЕЛЬНЫЕ МАТЕРИАЛЫ (Дни финансовой грамотности в учебных заведениях; Опросы и конкурсы по бюджетной тематике; Оценка Республики Коми в рейтинге субъектов Российской Федерации по уровню открытости бюджетных данных; Оценка Республики Коми по качеству управления региональными финансами; Задачи и основные направления бюджетной политики на 2016 год и плановый период)</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113</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Контактная информация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117</a:t>
                      </a:r>
                      <a:endParaRPr lang="ru-RU" sz="1400" b="1" dirty="0">
                        <a:effectLst/>
                        <a:latin typeface="Calibri"/>
                        <a:ea typeface="Calibri"/>
                        <a:cs typeface="Times New Roman"/>
                      </a:endParaRPr>
                    </a:p>
                  </a:txBody>
                  <a:tcPr marL="27753" marR="27753" marT="0" marB="0"/>
                </a:tc>
              </a:tr>
            </a:tbl>
          </a:graphicData>
        </a:graphic>
      </p:graphicFrame>
      <p:sp>
        <p:nvSpPr>
          <p:cNvPr id="8" name="TextBox 7"/>
          <p:cNvSpPr txBox="1"/>
          <p:nvPr/>
        </p:nvSpPr>
        <p:spPr>
          <a:xfrm>
            <a:off x="0" y="652046"/>
            <a:ext cx="914681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ru-RU" sz="2000" b="1" dirty="0" smtClean="0">
                <a:solidFill>
                  <a:schemeClr val="accent3">
                    <a:lumMod val="75000"/>
                  </a:schemeClr>
                </a:solidFill>
                <a:latin typeface="Times New Roman" panose="02020603050405020304" pitchFamily="18" charset="0"/>
                <a:cs typeface="Times New Roman" panose="02020603050405020304" pitchFamily="18" charset="0"/>
              </a:rPr>
              <a:t>СОДЕРЖАНИЕ</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224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40</a:t>
            </a:fld>
            <a:endParaRPr lang="ru-RU" dirty="0"/>
          </a:p>
        </p:txBody>
      </p:sp>
      <p:sp>
        <p:nvSpPr>
          <p:cNvPr id="8" name="Прямоугольник 7"/>
          <p:cNvSpPr/>
          <p:nvPr/>
        </p:nvSpPr>
        <p:spPr>
          <a:xfrm>
            <a:off x="395536" y="1128997"/>
            <a:ext cx="8424936" cy="5540363"/>
          </a:xfrm>
          <a:prstGeom prst="rect">
            <a:avLst/>
          </a:prstGeom>
        </p:spPr>
        <p:txBody>
          <a:bodyPr wrap="square">
            <a:spAutoFit/>
          </a:bodyPr>
          <a:lstStyle/>
          <a:p>
            <a:pPr indent="457200" algn="just">
              <a:lnSpc>
                <a:spcPct val="105000"/>
              </a:lnSpc>
              <a:spcAft>
                <a:spcPts val="0"/>
              </a:spcAft>
            </a:pPr>
            <a:r>
              <a:rPr lang="ru-RU" sz="1300" dirty="0">
                <a:solidFill>
                  <a:schemeClr val="tx1"/>
                </a:solidFill>
                <a:latin typeface="Times New Roman" panose="02020603050405020304" pitchFamily="18" charset="0"/>
              </a:rPr>
              <a:t>По состоянию на 1 января 2016 года услугами дошкольного образования детей в возрасте от  3 до 7 лет охвачены 44 685 человек (100%). Данный показатель выше среднего значения по Российской Федерации (98,03%) и по Северо-Западному федеральному округу (99,9%).</a:t>
            </a:r>
          </a:p>
          <a:p>
            <a:pPr indent="457200" algn="just">
              <a:lnSpc>
                <a:spcPct val="105000"/>
              </a:lnSpc>
              <a:spcAft>
                <a:spcPts val="0"/>
              </a:spcAft>
            </a:pPr>
            <a:r>
              <a:rPr lang="ru-RU" sz="1300" dirty="0">
                <a:solidFill>
                  <a:schemeClr val="tx1"/>
                </a:solidFill>
                <a:latin typeface="Times New Roman" panose="02020603050405020304" pitchFamily="18" charset="0"/>
              </a:rPr>
              <a:t>Вариативными формами и услугами негосударственного сектора дошкольного образования детей в Республике Коми охвачены 1,9 </a:t>
            </a:r>
            <a:r>
              <a:rPr lang="ru-RU" sz="1300" dirty="0" smtClean="0">
                <a:solidFill>
                  <a:schemeClr val="tx1"/>
                </a:solidFill>
                <a:latin typeface="Times New Roman" panose="02020603050405020304" pitchFamily="18" charset="0"/>
              </a:rPr>
              <a:t>% </a:t>
            </a:r>
            <a:r>
              <a:rPr lang="ru-RU" sz="1300" dirty="0">
                <a:solidFill>
                  <a:schemeClr val="tx1"/>
                </a:solidFill>
                <a:latin typeface="Times New Roman" panose="02020603050405020304" pitchFamily="18" charset="0"/>
              </a:rPr>
              <a:t>детей дошкольного возраста, зарегистрированных на территории Республики Коми.</a:t>
            </a:r>
          </a:p>
          <a:p>
            <a:pPr indent="457200" algn="just">
              <a:lnSpc>
                <a:spcPct val="105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рамках государственной программы «Развитие образования» в 2015 году на мероприятия по укреплению материально-технической базы и создание безопасных условий в образовательных организациях Республики Коми направлено более 250 млн. руб., в том числе на проведение текущего и капитального ремонтов, устранение предписаний надзорных органов, на реализацию мероприятий в рамках программы «Доступная среда».</a:t>
            </a:r>
          </a:p>
          <a:p>
            <a:pPr indent="457200" algn="just">
              <a:lnSpc>
                <a:spcPct val="105000"/>
              </a:lnSpc>
              <a:spcAft>
                <a:spcPts val="0"/>
              </a:spcAft>
            </a:pPr>
            <a:r>
              <a:rPr lang="ru-RU" sz="1300" dirty="0">
                <a:solidFill>
                  <a:schemeClr val="tx1"/>
                </a:solidFill>
                <a:latin typeface="Times New Roman" panose="02020603050405020304" pitchFamily="18" charset="0"/>
              </a:rPr>
              <a:t>В рамках Соглашения о сотрудничестве между Правительством Республики Коми и ОАО «ЛУКОЙЛ» Министерству образования Республики Коми в 2015 году выделены денежные средства на приобретение для образовательных организаций 22 автобусов на общую сумму 32,9 млн. рублей.       </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на ремонты школьных спортзалов выделены 37,7 млн. рублей, в том числе за счет средств  федерального бюджета 28,7 млн. рублей. По итогам реализации проекта отремонтированы спортивные залы в 16 сельских школах. В 1 общеобразовательной организации создан спортивный зал за счет перепрофилирования имеющихся помещений.</a:t>
            </a:r>
          </a:p>
          <a:p>
            <a:pPr indent="457200" algn="just">
              <a:lnSpc>
                <a:spcPct val="105000"/>
              </a:lnSpc>
              <a:spcAft>
                <a:spcPts val="0"/>
              </a:spcAft>
            </a:pPr>
            <a:r>
              <a:rPr lang="ru-RU" sz="1300" dirty="0">
                <a:solidFill>
                  <a:schemeClr val="tx1"/>
                </a:solidFill>
                <a:latin typeface="Times New Roman" panose="02020603050405020304" pitchFamily="18" charset="0"/>
              </a:rPr>
              <a:t>С целью повышения социально-экономической эффективности образовательной системы Республики Коми, создания условий для обеспечения доступного и качественного образования для детей из сельской местности и повышения их конкурентоспособности в получении более высокого уровня образования в республике продолжается планомерная оптимизация сети образовательных организаций.</a:t>
            </a:r>
          </a:p>
          <a:p>
            <a:pPr indent="457200" algn="just">
              <a:lnSpc>
                <a:spcPct val="105000"/>
              </a:lnSpc>
              <a:spcAft>
                <a:spcPts val="0"/>
              </a:spcAft>
            </a:pPr>
            <a:r>
              <a:rPr lang="ru-RU" sz="1300" dirty="0">
                <a:solidFill>
                  <a:schemeClr val="tx1"/>
                </a:solidFill>
                <a:latin typeface="Times New Roman" panose="02020603050405020304" pitchFamily="18" charset="0"/>
              </a:rPr>
              <a:t>В ходе оптимизации сети образовательных организаций формируется сеть республиканских ресурсных центров, муниципальных базовых (опорных) школ, сокращается количество малокомплектных школ. Статус республиканских ресурсных центров присвоен 18-ти общеобразовательным организациям, статус базового (опорного) общеобразовательного учреждения - 89 школам. Число малокомплектных школ сократилось до 112 (в 2014 году было 162</a:t>
            </a:r>
            <a:r>
              <a:rPr lang="ru-RU" sz="1300" dirty="0" smtClean="0">
                <a:solidFill>
                  <a:schemeClr val="tx1"/>
                </a:solidFill>
                <a:latin typeface="Times New Roman" panose="02020603050405020304" pitchFamily="18" charset="0"/>
              </a:rPr>
              <a:t>).</a:t>
            </a:r>
            <a:endParaRPr lang="ru-RU" sz="1300" dirty="0">
              <a:solidFill>
                <a:schemeClr val="tx1"/>
              </a:solidFill>
              <a:latin typeface="Times New Roman" panose="02020603050405020304" pitchFamily="18" charset="0"/>
            </a:endParaRP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86377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41</a:t>
            </a:fld>
            <a:endParaRPr lang="ru-RU" dirty="0"/>
          </a:p>
        </p:txBody>
      </p:sp>
      <p:sp>
        <p:nvSpPr>
          <p:cNvPr id="8" name="Прямоугольник 7"/>
          <p:cNvSpPr/>
          <p:nvPr/>
        </p:nvSpPr>
        <p:spPr>
          <a:xfrm>
            <a:off x="395536" y="1052736"/>
            <a:ext cx="8424936" cy="5750420"/>
          </a:xfrm>
          <a:prstGeom prst="rect">
            <a:avLst/>
          </a:prstGeom>
        </p:spPr>
        <p:txBody>
          <a:bodyPr wrap="square">
            <a:spAutoFit/>
          </a:bodyPr>
          <a:lstStyle/>
          <a:p>
            <a:pPr indent="457200" algn="just">
              <a:lnSpc>
                <a:spcPct val="105000"/>
              </a:lnSpc>
              <a:spcAft>
                <a:spcPts val="0"/>
              </a:spcAft>
            </a:pPr>
            <a:r>
              <a:rPr lang="ru-RU" sz="1300" dirty="0">
                <a:solidFill>
                  <a:schemeClr val="tx1"/>
                </a:solidFill>
                <a:latin typeface="Times New Roman" panose="02020603050405020304" pitchFamily="18" charset="0"/>
              </a:rPr>
              <a:t>Одним из направлений деятельности по реализации равных прав граждан, проживающих в сельской местности, на получение качественного общего образования является использование дистанционных образовательных технологий. В 2015 году дистанционное обучение в малокомплектных школах велось в 8-ми муниципалитетах республики в 17 общеобразовательных организациях.</a:t>
            </a:r>
          </a:p>
          <a:p>
            <a:pPr indent="457200" algn="just">
              <a:lnSpc>
                <a:spcPct val="105000"/>
              </a:lnSpc>
              <a:spcAft>
                <a:spcPts val="0"/>
              </a:spcAft>
            </a:pPr>
            <a:r>
              <a:rPr lang="ru-RU" sz="1300" dirty="0">
                <a:solidFill>
                  <a:schemeClr val="tx1"/>
                </a:solidFill>
                <a:latin typeface="Times New Roman" panose="02020603050405020304" pitchFamily="18" charset="0"/>
              </a:rPr>
              <a:t>Организуется формирование нового уровня образования на основе информационных технологий: в школы поставлено инновационное учебное и учебно-лабораторное оборудование. Во всех муниципалитетах внедрена государственная информационная система «Электронное образование». </a:t>
            </a:r>
          </a:p>
          <a:p>
            <a:pPr indent="457200" algn="just">
              <a:lnSpc>
                <a:spcPct val="105000"/>
              </a:lnSpc>
              <a:spcAft>
                <a:spcPts val="0"/>
              </a:spcAft>
            </a:pPr>
            <a:r>
              <a:rPr lang="ru-RU" sz="1300" dirty="0">
                <a:solidFill>
                  <a:schemeClr val="tx1"/>
                </a:solidFill>
                <a:latin typeface="Times New Roman" panose="02020603050405020304" pitchFamily="18" charset="0"/>
              </a:rPr>
              <a:t>Доля обучающихся, охваченных предпрофильной подготовкой, составляет по Республике Коми 77,8 </a:t>
            </a:r>
            <a:r>
              <a:rPr lang="ru-RU" sz="1300" dirty="0" smtClean="0">
                <a:solidFill>
                  <a:schemeClr val="tx1"/>
                </a:solidFill>
                <a:latin typeface="Times New Roman" panose="02020603050405020304" pitchFamily="18" charset="0"/>
              </a:rPr>
              <a:t>%. </a:t>
            </a:r>
            <a:endParaRPr lang="ru-RU" sz="1300" dirty="0">
              <a:solidFill>
                <a:schemeClr val="tx1"/>
              </a:solidFill>
              <a:latin typeface="Times New Roman" panose="02020603050405020304" pitchFamily="18" charset="0"/>
            </a:endParaRPr>
          </a:p>
          <a:p>
            <a:pPr indent="457200" algn="just">
              <a:lnSpc>
                <a:spcPct val="105000"/>
              </a:lnSpc>
              <a:spcAft>
                <a:spcPts val="0"/>
              </a:spcAft>
            </a:pPr>
            <a:r>
              <a:rPr lang="ru-RU" sz="1300" dirty="0">
                <a:solidFill>
                  <a:schemeClr val="tx1"/>
                </a:solidFill>
                <a:latin typeface="Times New Roman" panose="02020603050405020304" pitchFamily="18" charset="0"/>
              </a:rPr>
              <a:t>Реализуется концепция образования этнокультурной направленности: в 2015-2016 учебном году в 336 образовательных организациях изучается коми язык. 	</a:t>
            </a:r>
          </a:p>
          <a:p>
            <a:pPr indent="457200" algn="just">
              <a:lnSpc>
                <a:spcPct val="105000"/>
              </a:lnSpc>
              <a:spcAft>
                <a:spcPts val="0"/>
              </a:spcAft>
            </a:pPr>
            <a:r>
              <a:rPr lang="ru-RU" sz="1300" dirty="0">
                <a:solidFill>
                  <a:schemeClr val="tx1"/>
                </a:solidFill>
                <a:latin typeface="Times New Roman" panose="02020603050405020304" pitchFamily="18" charset="0"/>
              </a:rPr>
              <a:t>Уменьшилось количество выпускников, не получивших аттестат о среднем общем образовании: с 2,21 </a:t>
            </a:r>
            <a:r>
              <a:rPr lang="ru-RU" sz="1300" dirty="0" smtClean="0">
                <a:solidFill>
                  <a:schemeClr val="tx1"/>
                </a:solidFill>
                <a:latin typeface="Times New Roman" panose="02020603050405020304" pitchFamily="18" charset="0"/>
              </a:rPr>
              <a:t>% в </a:t>
            </a:r>
            <a:r>
              <a:rPr lang="ru-RU" sz="1300" dirty="0">
                <a:solidFill>
                  <a:schemeClr val="tx1"/>
                </a:solidFill>
                <a:latin typeface="Times New Roman" panose="02020603050405020304" pitchFamily="18" charset="0"/>
              </a:rPr>
              <a:t>2014 году до 1,58 </a:t>
            </a:r>
            <a:r>
              <a:rPr lang="ru-RU" sz="1300" dirty="0" smtClean="0">
                <a:solidFill>
                  <a:schemeClr val="tx1"/>
                </a:solidFill>
                <a:latin typeface="Times New Roman" panose="02020603050405020304" pitchFamily="18" charset="0"/>
              </a:rPr>
              <a:t>% </a:t>
            </a:r>
            <a:r>
              <a:rPr lang="ru-RU" sz="1300" dirty="0">
                <a:solidFill>
                  <a:schemeClr val="tx1"/>
                </a:solidFill>
                <a:latin typeface="Times New Roman" panose="02020603050405020304" pitchFamily="18" charset="0"/>
              </a:rPr>
              <a:t>в 2015 году.</a:t>
            </a:r>
          </a:p>
          <a:p>
            <a:pPr indent="457200" algn="just">
              <a:lnSpc>
                <a:spcPct val="105000"/>
              </a:lnSpc>
              <a:spcAft>
                <a:spcPts val="0"/>
              </a:spcAft>
            </a:pPr>
            <a:r>
              <a:rPr lang="ru-RU" sz="1300" dirty="0">
                <a:solidFill>
                  <a:schemeClr val="tx1"/>
                </a:solidFill>
                <a:latin typeface="Times New Roman" panose="02020603050405020304" pitchFamily="18" charset="0"/>
              </a:rPr>
              <a:t>В специальных (коррекционных) образовательных учреждениях созданы 16 классов для 99 детей с глубокой умственной отсталостью и для детей со сложным дефектом. Обучаются и получают сурдологическую коррекцию в условиях ГОУ Республики Коми «Специальная (коррекционная) школа-интернат № 4» г. Сыктывкара 90 детей-инвалидов с нарушениями слуха. Обучаются и получают квалифицированную дефектологическую помощь в муниципальных образовательных учреждениях республики 17 детей с нарушением зрения. В образовательных организациях республики обучается 1209 детей-инвалидов школьного возраста, посещают образовательные организации и полностью включены в образовательный процесс 830 детей с инвалидностью. Индивидуально на дому обучаются 379 детей-инвалидов. </a:t>
            </a:r>
          </a:p>
          <a:p>
            <a:pPr indent="457200" algn="just">
              <a:lnSpc>
                <a:spcPct val="105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республике сохраняется доступность получения профессионального образования и профессионального обучения, как для молодежи, так и для взрослого населения. Государственные профессиональные образовательные учреждения представлены практически во всех муниципальных образованиях.</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открыты новые направления подготовки по программам среднего профессионального образования в соответствии с заявками работодателей и потребностями экономики республики:</a:t>
            </a:r>
          </a:p>
          <a:p>
            <a:pPr indent="457200" algn="just">
              <a:lnSpc>
                <a:spcPct val="105000"/>
              </a:lnSpc>
              <a:spcAft>
                <a:spcPts val="0"/>
              </a:spcAft>
            </a:pPr>
            <a:r>
              <a:rPr lang="ru-RU" sz="1300" dirty="0">
                <a:solidFill>
                  <a:schemeClr val="tx1"/>
                </a:solidFill>
                <a:latin typeface="Times New Roman" panose="02020603050405020304" pitchFamily="18" charset="0"/>
              </a:rPr>
              <a:t>- «Операционная деятельность в логистике» в ГПОУ «Сыктывкарский торгово-экономический колледж»; </a:t>
            </a:r>
          </a:p>
          <a:p>
            <a:pPr indent="457200" algn="just">
              <a:lnSpc>
                <a:spcPct val="105000"/>
              </a:lnSpc>
              <a:spcAft>
                <a:spcPts val="0"/>
              </a:spcAft>
            </a:pPr>
            <a:r>
              <a:rPr lang="ru-RU" sz="1300" dirty="0">
                <a:solidFill>
                  <a:schemeClr val="tx1"/>
                </a:solidFill>
                <a:latin typeface="Times New Roman" panose="02020603050405020304" pitchFamily="18" charset="0"/>
              </a:rPr>
              <a:t>- «Прикладная эстетика» в ГПОУ «Сыктывкарский колледж сервиса и связи».</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3555591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42</a:t>
            </a:fld>
            <a:endParaRPr lang="ru-RU" dirty="0"/>
          </a:p>
        </p:txBody>
      </p:sp>
      <p:sp>
        <p:nvSpPr>
          <p:cNvPr id="8" name="Прямоугольник 7"/>
          <p:cNvSpPr/>
          <p:nvPr/>
        </p:nvSpPr>
        <p:spPr>
          <a:xfrm>
            <a:off x="395536" y="1052736"/>
            <a:ext cx="8424936" cy="5540363"/>
          </a:xfrm>
          <a:prstGeom prst="rect">
            <a:avLst/>
          </a:prstGeom>
        </p:spPr>
        <p:txBody>
          <a:bodyPr wrap="square">
            <a:spAutoFit/>
          </a:bodyPr>
          <a:lstStyle/>
          <a:p>
            <a:pPr indent="457200" algn="just">
              <a:lnSpc>
                <a:spcPct val="105000"/>
              </a:lnSpc>
              <a:spcAft>
                <a:spcPts val="0"/>
              </a:spcAft>
            </a:pPr>
            <a:r>
              <a:rPr lang="ru-RU" sz="1300" dirty="0">
                <a:solidFill>
                  <a:schemeClr val="tx1"/>
                </a:solidFill>
                <a:latin typeface="Times New Roman" panose="02020603050405020304" pitchFamily="18" charset="0"/>
              </a:rPr>
              <a:t>Во исполнение плана мероприятий («дорожной карты») «Изменения в отраслях социальной сферы в Республике Коми, направленные на повышение эффективности образования и науки», утвержденного распоряжением Правительства Республики Коми от 27.02.2012  № 59-р, на базе профессиональных образовательных организаций сформированы 2 ресурсных центра по отраслевому принципу, обеспечивающих кадровые потребности экономики республики:</a:t>
            </a:r>
          </a:p>
          <a:p>
            <a:pPr indent="457200" algn="just">
              <a:lnSpc>
                <a:spcPct val="105000"/>
              </a:lnSpc>
              <a:spcAft>
                <a:spcPts val="0"/>
              </a:spcAft>
            </a:pPr>
            <a:r>
              <a:rPr lang="ru-RU" sz="1300" dirty="0">
                <a:solidFill>
                  <a:schemeClr val="tx1"/>
                </a:solidFill>
                <a:latin typeface="Times New Roman" panose="02020603050405020304" pitchFamily="18" charset="0"/>
              </a:rPr>
              <a:t>- в Печоре для отрасли «Энергетика»;</a:t>
            </a:r>
          </a:p>
          <a:p>
            <a:pPr indent="457200" algn="just">
              <a:lnSpc>
                <a:spcPct val="105000"/>
              </a:lnSpc>
              <a:spcAft>
                <a:spcPts val="0"/>
              </a:spcAft>
            </a:pPr>
            <a:r>
              <a:rPr lang="ru-RU" sz="1300" dirty="0">
                <a:solidFill>
                  <a:schemeClr val="tx1"/>
                </a:solidFill>
                <a:latin typeface="Times New Roman" panose="02020603050405020304" pitchFamily="18" charset="0"/>
              </a:rPr>
              <a:t>- в Воркуте для горнорудной промышленности.</a:t>
            </a:r>
          </a:p>
          <a:p>
            <a:pPr indent="457200" algn="just">
              <a:lnSpc>
                <a:spcPct val="105000"/>
              </a:lnSpc>
              <a:spcAft>
                <a:spcPts val="0"/>
              </a:spcAft>
            </a:pPr>
            <a:endParaRPr lang="ru-RU" sz="1300" dirty="0" smtClean="0">
              <a:solidFill>
                <a:schemeClr val="tx1"/>
              </a:solidFill>
              <a:latin typeface="Times New Roman" panose="02020603050405020304" pitchFamily="18" charset="0"/>
            </a:endParaRPr>
          </a:p>
          <a:p>
            <a:pPr indent="457200" algn="just">
              <a:lnSpc>
                <a:spcPct val="105000"/>
              </a:lnSpc>
              <a:spcAft>
                <a:spcPts val="0"/>
              </a:spcAft>
            </a:pPr>
            <a:r>
              <a:rPr lang="ru-RU" sz="1300" dirty="0" smtClean="0">
                <a:solidFill>
                  <a:schemeClr val="tx1"/>
                </a:solidFill>
                <a:latin typeface="Times New Roman" panose="02020603050405020304" pitchFamily="18" charset="0"/>
              </a:rPr>
              <a:t>Наблюдается </a:t>
            </a:r>
            <a:r>
              <a:rPr lang="ru-RU" sz="1300" dirty="0">
                <a:solidFill>
                  <a:schemeClr val="tx1"/>
                </a:solidFill>
                <a:latin typeface="Times New Roman" panose="02020603050405020304" pitchFamily="18" charset="0"/>
              </a:rPr>
              <a:t>увеличение количества детей школьного возраста, охваченных образовательными программами дополнительного образования. </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доля детей, охваченных образовательными программами дополнительного образования, в общей численности детей в возрасте 5–18 лет составила 67%</a:t>
            </a:r>
          </a:p>
          <a:p>
            <a:pPr indent="457200" algn="just">
              <a:lnSpc>
                <a:spcPct val="105000"/>
              </a:lnSpc>
              <a:spcAft>
                <a:spcPts val="0"/>
              </a:spcAft>
            </a:pPr>
            <a:r>
              <a:rPr lang="ru-RU" sz="1300" dirty="0">
                <a:solidFill>
                  <a:schemeClr val="tx1"/>
                </a:solidFill>
                <a:latin typeface="Times New Roman" panose="02020603050405020304" pitchFamily="18" charset="0"/>
              </a:rPr>
              <a:t>На протяжении ряда лет сохраняется видовое разнообразие организаций дополнительного образования детей. В республике к концу 2015 года функционировало 38 центров (центры дополнительного образования детей, детского творчества, эстетического воспитания, внешкольной работы, центры развития творчества детей), 2 дворца творчества детей и молодежи, 7 домов детского творчества, 3 станции юных натуралистов, 5 детско-юношеских спортивных школ, 1 школа искусств.</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38 молодых людей по итогам республиканских и межрегиональных мероприятий стали лауреатами премии Правительства Республики Коми, 29 молодых людей - лауреатами премии по поддержке талантливой молодежи, установленной Указом Президента Российской Федерации «О мерах государственной поддержки талантливой молодежи» от 6 апреля 2006 г. № 325.</a:t>
            </a:r>
          </a:p>
          <a:p>
            <a:pPr indent="457200" algn="just">
              <a:lnSpc>
                <a:spcPct val="105000"/>
              </a:lnSpc>
              <a:spcAft>
                <a:spcPts val="0"/>
              </a:spcAft>
            </a:pPr>
            <a:endParaRPr lang="ru-RU" sz="1300" dirty="0">
              <a:solidFill>
                <a:schemeClr val="tx1"/>
              </a:solidFill>
              <a:latin typeface="Times New Roman" panose="02020603050405020304" pitchFamily="18" charset="0"/>
            </a:endParaRPr>
          </a:p>
          <a:p>
            <a:pPr indent="457200" algn="just">
              <a:lnSpc>
                <a:spcPct val="105000"/>
              </a:lnSpc>
              <a:spcAft>
                <a:spcPts val="0"/>
              </a:spcAft>
            </a:pPr>
            <a:r>
              <a:rPr lang="ru-RU" sz="1300" dirty="0">
                <a:solidFill>
                  <a:schemeClr val="tx1"/>
                </a:solidFill>
                <a:latin typeface="Times New Roman" panose="02020603050405020304" pitchFamily="18" charset="0"/>
              </a:rPr>
              <a:t>В 2015 году 72 ребенка из 885 воспитанников организаций для детей сирот (8,1 </a:t>
            </a:r>
            <a:r>
              <a:rPr lang="ru-RU" sz="1300" dirty="0" smtClean="0">
                <a:solidFill>
                  <a:schemeClr val="tx1"/>
                </a:solidFill>
                <a:latin typeface="Times New Roman" panose="02020603050405020304" pitchFamily="18" charset="0"/>
              </a:rPr>
              <a:t>%) </a:t>
            </a:r>
            <a:r>
              <a:rPr lang="ru-RU" sz="1300" dirty="0">
                <a:solidFill>
                  <a:schemeClr val="tx1"/>
                </a:solidFill>
                <a:latin typeface="Times New Roman" panose="02020603050405020304" pitchFamily="18" charset="0"/>
              </a:rPr>
              <a:t>переданы на воспитание в семьи граждан. Показатель возврата детей в биологическую семью в 2015 году – 21 человек (29%). </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оздоровлением и отдыхом было охвачено 53 129 детей (47% от общей численности детей школьного возраста), из них 17 209 – дети, находящихся в трудной жизненной ситуации.</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441690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0" y="692696"/>
            <a:ext cx="1445594" cy="122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43</a:t>
            </a:fld>
            <a:endParaRPr lang="ru-RU" dirty="0"/>
          </a:p>
        </p:txBody>
      </p:sp>
      <p:sp>
        <p:nvSpPr>
          <p:cNvPr id="5" name="Прямоугольник 4"/>
          <p:cNvSpPr/>
          <p:nvPr/>
        </p:nvSpPr>
        <p:spPr>
          <a:xfrm>
            <a:off x="2123726" y="1289097"/>
            <a:ext cx="6664523" cy="630942"/>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412.</a:t>
            </a:r>
          </a:p>
          <a:p>
            <a:pPr algn="ctr">
              <a:spcAft>
                <a:spcPts val="0"/>
              </a:spcAft>
            </a:pPr>
            <a:r>
              <a:rPr lang="ru-RU" sz="1400" dirty="0">
                <a:solidFill>
                  <a:schemeClr val="tx1"/>
                </a:solidFill>
                <a:latin typeface="Times New Roman" panose="02020603050405020304" pitchFamily="18" charset="0"/>
              </a:rPr>
              <a:t>Цель – повышение социальной защищенности граждан в Республике Коми. </a:t>
            </a: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«СОЦИАЛЬНАЯ ЗАЩИТА НАСЕЛЕНИЯ»</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3615515219"/>
              </p:ext>
            </p:extLst>
          </p:nvPr>
        </p:nvGraphicFramePr>
        <p:xfrm>
          <a:off x="462110" y="5373216"/>
          <a:ext cx="6702178"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44522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97,1 %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01032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1180398721"/>
              </p:ext>
            </p:extLst>
          </p:nvPr>
        </p:nvGraphicFramePr>
        <p:xfrm>
          <a:off x="462110" y="2420888"/>
          <a:ext cx="8320707"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665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284422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44</a:t>
            </a:fld>
            <a:endParaRPr lang="ru-RU" dirty="0"/>
          </a:p>
        </p:txBody>
      </p:sp>
      <p:graphicFrame>
        <p:nvGraphicFramePr>
          <p:cNvPr id="7" name="Диаграмма 6"/>
          <p:cNvGraphicFramePr/>
          <p:nvPr>
            <p:extLst>
              <p:ext uri="{D42A27DB-BD31-4B8C-83A1-F6EECF244321}">
                <p14:modId xmlns:p14="http://schemas.microsoft.com/office/powerpoint/2010/main" val="3690559772"/>
              </p:ext>
            </p:extLst>
          </p:nvPr>
        </p:nvGraphicFramePr>
        <p:xfrm>
          <a:off x="454803" y="1124744"/>
          <a:ext cx="8304428" cy="1584176"/>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467544" y="692696"/>
            <a:ext cx="8304428"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Ресурсное обеспечение программы по уровням бюджета в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году, тыс.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4158541114"/>
              </p:ext>
            </p:extLst>
          </p:nvPr>
        </p:nvGraphicFramePr>
        <p:xfrm>
          <a:off x="462110" y="3501008"/>
          <a:ext cx="8309862"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716016" y="3789040"/>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200 %</a:t>
            </a:r>
            <a:endParaRPr lang="ru-RU" sz="1100" b="1" dirty="0"/>
          </a:p>
        </p:txBody>
      </p:sp>
      <p:sp>
        <p:nvSpPr>
          <p:cNvPr id="14" name="Прямоугольник 13"/>
          <p:cNvSpPr/>
          <p:nvPr/>
        </p:nvSpPr>
        <p:spPr>
          <a:xfrm>
            <a:off x="7670060" y="450912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102,9 %</a:t>
            </a:r>
            <a:endParaRPr lang="ru-RU" sz="1100" b="1" dirty="0"/>
          </a:p>
        </p:txBody>
      </p:sp>
      <p:sp>
        <p:nvSpPr>
          <p:cNvPr id="15" name="Прямоугольник 14"/>
          <p:cNvSpPr/>
          <p:nvPr/>
        </p:nvSpPr>
        <p:spPr>
          <a:xfrm>
            <a:off x="7668344" y="5229200"/>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7668344" y="5903694"/>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Tree>
    <p:extLst>
      <p:ext uri="{BB962C8B-B14F-4D97-AF65-F5344CB8AC3E}">
        <p14:creationId xmlns:p14="http://schemas.microsoft.com/office/powerpoint/2010/main" val="1919357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45</a:t>
            </a:fld>
            <a:endParaRPr lang="ru-RU" dirty="0"/>
          </a:p>
        </p:txBody>
      </p:sp>
      <p:sp>
        <p:nvSpPr>
          <p:cNvPr id="3" name="TextBox 2"/>
          <p:cNvSpPr txBox="1"/>
          <p:nvPr/>
        </p:nvSpPr>
        <p:spPr>
          <a:xfrm>
            <a:off x="467544" y="1153775"/>
            <a:ext cx="8309862" cy="5352812"/>
          </a:xfrm>
          <a:prstGeom prst="rect">
            <a:avLst/>
          </a:prstGeom>
          <a:noFill/>
        </p:spPr>
        <p:txBody>
          <a:bodyPr wrap="square" rtlCol="0">
            <a:spAutoFit/>
          </a:bodyPr>
          <a:lstStyle/>
          <a:p>
            <a:pPr indent="457200" algn="just">
              <a:lnSpc>
                <a:spcPct val="12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264,7 тыс. человек или почти каждый третий житель республики получили различные виды социальных выплат в системе социальной защиты населения (предоставляется более 80 видов выплат различным категориям граждан). По итогам 2015 года задолженности перед гражданами не имеется. Доля отдельных категорий граждан, получивших социальную поддержку, к общему количеству граждан, обратившихся и имеющих право на получение данной поддержки, сохранена на уровне 100 </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На выполнение государственных социальных обязательств в сфере социальной защиты населения израсходовано около 7,0 млрд. руб. </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С 01 декабря 2015 г. на 5,5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проиндексированы расходы на оказание мер социальной поддержки в виде социальных выплат, пособий, вознаграждений, предоставляемых в соответствии с нормативными актами Республики Коми, имеющими социальную направленность. </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В 2015 году проведена работа по совершенствованию системы предоставления мер социальной поддержки, государственной социальной помощи и государственных социальных гарантий населению:</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 малоимущим семьям, как наиболее нуждающимся, с 2015 года дополнительно оказывается поддержка в размере 4 250 рублей на приобретение одежды и обуви для детей и материальная помощь в размере 5 тыс. рублей одиноко проживающим пенсионерам или супружеским парам при необходимости проведения текущего ремонта жилья;</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 предоставление ежемесячной выплаты в размере прожиточного минимума ребенка, установленного в Республике Коми, в случае рождения в семье третьего ребенка или последующих детей, пролонгировано на 2016 год;</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 расширены меры социальной поддержки по оплате жилищно-коммунальных услуг для многодетных семей - с 2016 года для них предусмотрена дифференцированная оплата жилищно-коммунальных услуг в зависимости от количества детей в семье</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6187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46</a:t>
            </a:fld>
            <a:endParaRPr lang="ru-RU" dirty="0"/>
          </a:p>
        </p:txBody>
      </p:sp>
      <p:sp>
        <p:nvSpPr>
          <p:cNvPr id="3" name="TextBox 2"/>
          <p:cNvSpPr txBox="1"/>
          <p:nvPr/>
        </p:nvSpPr>
        <p:spPr>
          <a:xfrm>
            <a:off x="467544" y="1196752"/>
            <a:ext cx="8309862" cy="5320303"/>
          </a:xfrm>
          <a:prstGeom prst="rect">
            <a:avLst/>
          </a:prstGeom>
          <a:noFill/>
        </p:spPr>
        <p:txBody>
          <a:bodyPr wrap="square" rtlCol="0">
            <a:spAutoFit/>
          </a:bodyPr>
          <a:lstStyle/>
          <a:p>
            <a:pPr indent="457200" algn="just">
              <a:lnSpc>
                <a:spcPct val="125000"/>
              </a:lnSpc>
            </a:pPr>
            <a:r>
              <a:rPr lang="ru-RU" sz="1300" dirty="0" smtClean="0">
                <a:solidFill>
                  <a:schemeClr val="tx1"/>
                </a:solidFill>
                <a:latin typeface="Times New Roman" panose="02020603050405020304" pitchFamily="18" charset="0"/>
                <a:cs typeface="Times New Roman" panose="02020603050405020304" pitchFamily="18" charset="0"/>
              </a:rPr>
              <a:t>Кроме </a:t>
            </a:r>
            <a:r>
              <a:rPr lang="ru-RU" sz="1300" dirty="0">
                <a:solidFill>
                  <a:schemeClr val="tx1"/>
                </a:solidFill>
                <a:latin typeface="Times New Roman" panose="02020603050405020304" pitchFamily="18" charset="0"/>
                <a:cs typeface="Times New Roman" panose="02020603050405020304" pitchFamily="18" charset="0"/>
              </a:rPr>
              <a:t>того, внесены изменения в нормативные правовые акты для усиления принципа нуждаемости, которые направлены на повышение адресности мер социальной поддержки и оптимизацию расходов республиканского бюджета.</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В 2015 году в 16 государственных стационарных учреждениях проживали более 3,0 тыс. граждан пожилого возраста и инвалидов. Доля граждан, получивших социальные услуги в стационарных учреждениях социального обслуживания населения, в общем числе граждан, обратившихся за получением социальных услуг в стационарные учреждения социального обслуживания населения, увеличена с 94% до 97,4%.</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Однако следует отметить, что по состоянию на 1 января 2016 года в очереди на помещение в дома-интернаты зарегистрированы 124 человека - все на устройство в дома-интернаты психоневрологического профиля.</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Более 8,5 тыс. пожилых людей и инвалидов получили уход в привычных условиях по месту своего постоянного проживания с учетом новых требований федерального законодательства о социальном обслуживании. Доля граждан, обеспеченных социальным обслуживанием на дому, к общему числу обратившихся за таким обслуживанием, сохранена на уровне 100 </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В целях создания благоприятных условий для развития социально ориентированных некоммерческих организаций, деятельность которых направлена на решение социальных проблем, в 2015 году было израсходовано 31,7 млн. руб., в том числе на конкурсной основе предоставлены субсидии на сумму 21,3 млн. руб. 64 социально ориентированным некоммерческим организациям на реализацию их проектов.</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По итогам 2015 года увеличение количества зарегистрированных социально ориентированных некоммерческих организаций, за исключением государственных и муниципальных учреждений, осуществляющих деятельность по социальной поддержке и защите граждан, составило 2 единицы при плановом значении - 1 единица в </a:t>
            </a:r>
            <a:r>
              <a:rPr lang="ru-RU" sz="1300" dirty="0" smtClean="0">
                <a:solidFill>
                  <a:schemeClr val="tx1"/>
                </a:solidFill>
                <a:latin typeface="Times New Roman" panose="02020603050405020304" pitchFamily="18" charset="0"/>
                <a:cs typeface="Times New Roman" panose="02020603050405020304" pitchFamily="18" charset="0"/>
              </a:rPr>
              <a:t>год.</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748681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0" y="692779"/>
            <a:ext cx="1445594" cy="122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47</a:t>
            </a:fld>
            <a:endParaRPr lang="ru-RU" dirty="0"/>
          </a:p>
        </p:txBody>
      </p:sp>
      <p:sp>
        <p:nvSpPr>
          <p:cNvPr id="5" name="Прямоугольник 4"/>
          <p:cNvSpPr/>
          <p:nvPr/>
        </p:nvSpPr>
        <p:spPr>
          <a:xfrm>
            <a:off x="395536" y="1730109"/>
            <a:ext cx="8392713" cy="815608"/>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                                        </a:t>
            </a:r>
            <a:r>
              <a:rPr lang="ru-RU" sz="1300" dirty="0" smtClean="0">
                <a:solidFill>
                  <a:schemeClr val="tx1"/>
                </a:solidFill>
                <a:latin typeface="Times New Roman" panose="02020603050405020304" pitchFamily="18" charset="0"/>
              </a:rPr>
              <a:t>Утверждена постановлением Правительства Республики Коми от 28.09.2012 № 413.</a:t>
            </a:r>
          </a:p>
          <a:p>
            <a:pPr algn="just">
              <a:spcAft>
                <a:spcPts val="0"/>
              </a:spcAft>
            </a:pPr>
            <a:r>
              <a:rPr lang="ru-RU" sz="1300" dirty="0">
                <a:solidFill>
                  <a:schemeClr val="tx1"/>
                </a:solidFill>
                <a:latin typeface="Times New Roman" panose="02020603050405020304" pitchFamily="18" charset="0"/>
              </a:rPr>
              <a:t>Цель – повышение доступности жилья, качества и надежности предоставления жилищно-коммунальных услуг населению, стимулирование энергосбережения и повышения энергетической эффективности в Республике </a:t>
            </a:r>
            <a:r>
              <a:rPr lang="ru-RU" sz="1300" dirty="0" smtClean="0">
                <a:solidFill>
                  <a:schemeClr val="tx1"/>
                </a:solidFill>
                <a:latin typeface="Times New Roman" panose="02020603050405020304" pitchFamily="18" charset="0"/>
              </a:rPr>
              <a:t>Коми.</a:t>
            </a:r>
            <a:endParaRPr lang="ru-RU" sz="1300" dirty="0">
              <a:solidFill>
                <a:schemeClr val="tx1"/>
              </a:solidFill>
              <a:latin typeface="Times New Roman" panose="02020603050405020304" pitchFamily="18" charset="0"/>
            </a:endParaRPr>
          </a:p>
        </p:txBody>
      </p:sp>
      <p:sp>
        <p:nvSpPr>
          <p:cNvPr id="12" name="Прямоугольник 11"/>
          <p:cNvSpPr/>
          <p:nvPr/>
        </p:nvSpPr>
        <p:spPr>
          <a:xfrm>
            <a:off x="2123728" y="692696"/>
            <a:ext cx="6664523"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«РАЗВИТИЕ СТРОИТЕЛЬСТВА И ЖИЛИЩНО-КОММУНАЛЬНОГО КОМПЛЕКСА, ЭНЕРГОСБЕРЕЖЕНИЕ И ПОВЫШЕНИЕ ЭНЕРГОЭФФЕКТИВНОСТИ»</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9977266"/>
              </p:ext>
            </p:extLst>
          </p:nvPr>
        </p:nvGraphicFramePr>
        <p:xfrm>
          <a:off x="395536" y="5688219"/>
          <a:ext cx="6120680" cy="930206"/>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588224" y="5661248"/>
            <a:ext cx="2188105" cy="100811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92 %</a:t>
            </a:r>
          </a:p>
          <a:p>
            <a:pPr algn="ctr"/>
            <a:r>
              <a:rPr lang="ru-RU" sz="1200" dirty="0" smtClean="0">
                <a:latin typeface="Times New Roman" panose="02020603050405020304" pitchFamily="18" charset="0"/>
                <a:cs typeface="Times New Roman" panose="02020603050405020304" pitchFamily="18" charset="0"/>
              </a:rPr>
              <a:t> от плановых </a:t>
            </a:r>
            <a:r>
              <a:rPr lang="ru-RU" sz="1200" dirty="0">
                <a:latin typeface="Times New Roman" panose="02020603050405020304" pitchFamily="18" charset="0"/>
                <a:cs typeface="Times New Roman" panose="02020603050405020304" pitchFamily="18" charset="0"/>
              </a:rPr>
              <a:t>назначений </a:t>
            </a:r>
            <a:r>
              <a:rPr lang="ru-RU" sz="1200" dirty="0" smtClean="0">
                <a:latin typeface="Times New Roman" panose="02020603050405020304" pitchFamily="18" charset="0"/>
                <a:cs typeface="Times New Roman" panose="02020603050405020304" pitchFamily="18" charset="0"/>
              </a:rPr>
              <a:t>(за </a:t>
            </a:r>
            <a:r>
              <a:rPr lang="ru-RU" sz="1200" dirty="0">
                <a:latin typeface="Times New Roman" panose="02020603050405020304" pitchFamily="18" charset="0"/>
                <a:cs typeface="Times New Roman" panose="02020603050405020304" pitchFamily="18" charset="0"/>
              </a:rPr>
              <a:t>2014 </a:t>
            </a:r>
            <a:r>
              <a:rPr lang="ru-RU" sz="1200" dirty="0" smtClean="0">
                <a:latin typeface="Times New Roman" panose="02020603050405020304" pitchFamily="18" charset="0"/>
                <a:cs typeface="Times New Roman" panose="02020603050405020304" pitchFamily="18" charset="0"/>
              </a:rPr>
              <a:t>год – 86 %).</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56490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3036577001"/>
              </p:ext>
            </p:extLst>
          </p:nvPr>
        </p:nvGraphicFramePr>
        <p:xfrm>
          <a:off x="462110" y="2975466"/>
          <a:ext cx="8320707" cy="26137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8408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270507036"/>
              </p:ext>
            </p:extLst>
          </p:nvPr>
        </p:nvGraphicFramePr>
        <p:xfrm>
          <a:off x="446088" y="4097453"/>
          <a:ext cx="4061390"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1371538853"/>
              </p:ext>
            </p:extLst>
          </p:nvPr>
        </p:nvGraphicFramePr>
        <p:xfrm>
          <a:off x="467544" y="1412776"/>
          <a:ext cx="406139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48</a:t>
            </a:fld>
            <a:endParaRPr lang="ru-RU" dirty="0"/>
          </a:p>
        </p:txBody>
      </p:sp>
      <p:graphicFrame>
        <p:nvGraphicFramePr>
          <p:cNvPr id="11" name="Диаграмма 10"/>
          <p:cNvGraphicFramePr/>
          <p:nvPr>
            <p:extLst>
              <p:ext uri="{D42A27DB-BD31-4B8C-83A1-F6EECF244321}">
                <p14:modId xmlns:p14="http://schemas.microsoft.com/office/powerpoint/2010/main" val="407528690"/>
              </p:ext>
            </p:extLst>
          </p:nvPr>
        </p:nvGraphicFramePr>
        <p:xfrm>
          <a:off x="4716016" y="1412776"/>
          <a:ext cx="4061390" cy="252028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4077072"/>
            <a:ext cx="4061390" cy="2520280"/>
          </a:xfrm>
          <a:prstGeom prst="rect">
            <a:avLst/>
          </a:prstGeom>
          <a:ln>
            <a:solidFill>
              <a:schemeClr val="accent3"/>
            </a:solidFill>
          </a:ln>
        </p:spPr>
      </p:pic>
    </p:spTree>
    <p:extLst>
      <p:ext uri="{BB962C8B-B14F-4D97-AF65-F5344CB8AC3E}">
        <p14:creationId xmlns:p14="http://schemas.microsoft.com/office/powerpoint/2010/main" val="3738456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Выполнение наиболее важных целевых показателей (индикаторов) </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49</a:t>
            </a:fld>
            <a:endParaRPr lang="ru-RU" dirty="0"/>
          </a:p>
        </p:txBody>
      </p:sp>
      <p:graphicFrame>
        <p:nvGraphicFramePr>
          <p:cNvPr id="21" name="Диаграмма 20"/>
          <p:cNvGraphicFramePr/>
          <p:nvPr>
            <p:extLst>
              <p:ext uri="{D42A27DB-BD31-4B8C-83A1-F6EECF244321}">
                <p14:modId xmlns:p14="http://schemas.microsoft.com/office/powerpoint/2010/main" val="813675315"/>
              </p:ext>
            </p:extLst>
          </p:nvPr>
        </p:nvGraphicFramePr>
        <p:xfrm>
          <a:off x="467544" y="1124744"/>
          <a:ext cx="8309862" cy="1692187"/>
        </p:xfrm>
        <a:graphic>
          <a:graphicData uri="http://schemas.openxmlformats.org/drawingml/2006/chart">
            <c:chart xmlns:c="http://schemas.openxmlformats.org/drawingml/2006/chart" xmlns:r="http://schemas.openxmlformats.org/officeDocument/2006/relationships" r:id="rId2"/>
          </a:graphicData>
        </a:graphic>
      </p:graphicFrame>
      <p:sp>
        <p:nvSpPr>
          <p:cNvPr id="11" name="Прямоугольник 10"/>
          <p:cNvSpPr/>
          <p:nvPr/>
        </p:nvSpPr>
        <p:spPr>
          <a:xfrm>
            <a:off x="6207353" y="143919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122,7 %</a:t>
            </a:r>
            <a:endParaRPr lang="ru-RU" sz="1100" b="1" dirty="0"/>
          </a:p>
        </p:txBody>
      </p:sp>
      <p:graphicFrame>
        <p:nvGraphicFramePr>
          <p:cNvPr id="17" name="Диаграмма 16"/>
          <p:cNvGraphicFramePr/>
          <p:nvPr>
            <p:extLst>
              <p:ext uri="{D42A27DB-BD31-4B8C-83A1-F6EECF244321}">
                <p14:modId xmlns:p14="http://schemas.microsoft.com/office/powerpoint/2010/main" val="1441657664"/>
              </p:ext>
            </p:extLst>
          </p:nvPr>
        </p:nvGraphicFramePr>
        <p:xfrm>
          <a:off x="467544" y="2924944"/>
          <a:ext cx="830986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18" name="Прямоугольник 17"/>
          <p:cNvSpPr/>
          <p:nvPr/>
        </p:nvSpPr>
        <p:spPr>
          <a:xfrm>
            <a:off x="7668344" y="2087270"/>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103,5 %</a:t>
            </a:r>
            <a:endParaRPr lang="ru-RU" sz="1100" b="1" dirty="0"/>
          </a:p>
        </p:txBody>
      </p:sp>
      <p:sp>
        <p:nvSpPr>
          <p:cNvPr id="19" name="Прямоугольник 18"/>
          <p:cNvSpPr/>
          <p:nvPr/>
        </p:nvSpPr>
        <p:spPr>
          <a:xfrm>
            <a:off x="4932040" y="3356992"/>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83,3 %</a:t>
            </a:r>
            <a:endParaRPr lang="ru-RU" sz="1100" b="1" dirty="0"/>
          </a:p>
        </p:txBody>
      </p:sp>
      <p:sp>
        <p:nvSpPr>
          <p:cNvPr id="20" name="Прямоугольник 19"/>
          <p:cNvSpPr/>
          <p:nvPr/>
        </p:nvSpPr>
        <p:spPr>
          <a:xfrm>
            <a:off x="5199241" y="4031486"/>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100,0 %</a:t>
            </a:r>
            <a:endParaRPr lang="ru-RU" sz="1100" b="1" dirty="0"/>
          </a:p>
        </p:txBody>
      </p:sp>
      <p:sp>
        <p:nvSpPr>
          <p:cNvPr id="22" name="Прямоугольник 21"/>
          <p:cNvSpPr/>
          <p:nvPr/>
        </p:nvSpPr>
        <p:spPr>
          <a:xfrm>
            <a:off x="5847313" y="467955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101,0 %</a:t>
            </a:r>
            <a:endParaRPr lang="ru-RU" sz="1100" b="1" dirty="0"/>
          </a:p>
        </p:txBody>
      </p:sp>
      <p:sp>
        <p:nvSpPr>
          <p:cNvPr id="24" name="Прямоугольник 23"/>
          <p:cNvSpPr/>
          <p:nvPr/>
        </p:nvSpPr>
        <p:spPr>
          <a:xfrm>
            <a:off x="6207353" y="5327630"/>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25" name="Прямоугольник 24"/>
          <p:cNvSpPr/>
          <p:nvPr/>
        </p:nvSpPr>
        <p:spPr>
          <a:xfrm>
            <a:off x="7863537" y="5975702"/>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122,5 %</a:t>
            </a:r>
            <a:endParaRPr lang="ru-RU" sz="1100" b="1" dirty="0"/>
          </a:p>
        </p:txBody>
      </p:sp>
    </p:spTree>
    <p:extLst>
      <p:ext uri="{BB962C8B-B14F-4D97-AF65-F5344CB8AC3E}">
        <p14:creationId xmlns:p14="http://schemas.microsoft.com/office/powerpoint/2010/main" val="1788019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vki-na-sport.info/uploads/posts/2012-08/1344519626_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222" y="1700808"/>
            <a:ext cx="1728191" cy="172819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5</a:t>
            </a:fld>
            <a:endParaRPr lang="ru-R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149080"/>
            <a:ext cx="19247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980728"/>
            <a:ext cx="7128792" cy="6173421"/>
          </a:xfrm>
          <a:prstGeom prst="rect">
            <a:avLst/>
          </a:prstGeom>
          <a:noFill/>
        </p:spPr>
        <p:txBody>
          <a:bodyPr wrap="square" rtlCol="0">
            <a:spAutoFit/>
          </a:bodyPr>
          <a:lstStyle/>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a:t>
            </a:r>
            <a:r>
              <a:rPr lang="ru-RU" sz="1150" dirty="0">
                <a:solidFill>
                  <a:schemeClr val="tx1"/>
                </a:solidFill>
                <a:latin typeface="Times New Roman" panose="02020603050405020304" pitchFamily="18" charset="0"/>
                <a:ea typeface="Calibri"/>
                <a:cs typeface="Times New Roman" panose="02020603050405020304" pitchFamily="18" charset="0"/>
              </a:rPr>
              <a:t> – это план доходов и расходов на определенный период.</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Бюджетная система</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совокупность всех бюджетов в Российской Федерации: федерального, региональных, местных, государственных внебюджетных фондов. Бюджетная система Республики Коми включает в себя республиканский бюджет Республики Коми и бюджеты муниципальных образований Республики Коми.</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Публично-правовое образование </a:t>
            </a:r>
            <a:r>
              <a:rPr lang="ru-RU" sz="1150" i="1" dirty="0">
                <a:solidFill>
                  <a:schemeClr val="tx1"/>
                </a:solidFill>
                <a:latin typeface="Times New Roman" panose="02020603050405020304" pitchFamily="18" charset="0"/>
                <a:ea typeface="Calibri"/>
                <a:cs typeface="Times New Roman" panose="02020603050405020304" pitchFamily="18" charset="0"/>
              </a:rPr>
              <a:t>–</a:t>
            </a:r>
            <a:r>
              <a:rPr lang="ru-RU" sz="1150" dirty="0">
                <a:solidFill>
                  <a:schemeClr val="tx1"/>
                </a:solidFill>
                <a:latin typeface="Times New Roman" panose="02020603050405020304" pitchFamily="18" charset="0"/>
                <a:ea typeface="Calibri"/>
                <a:cs typeface="Times New Roman" panose="02020603050405020304" pitchFamily="18" charset="0"/>
              </a:rPr>
              <a:t> Российская Федерация (федеральное государство) в целом; – Субъекты РФ – республики, края, области, города федерального подчинения, автономные области, </a:t>
            </a:r>
            <a:r>
              <a:rPr lang="ru-RU" sz="1150" b="1" dirty="0">
                <a:solidFill>
                  <a:schemeClr val="tx1"/>
                </a:solidFill>
                <a:latin typeface="Times New Roman" panose="02020603050405020304" pitchFamily="18" charset="0"/>
                <a:ea typeface="Calibri"/>
                <a:cs typeface="Times New Roman" panose="02020603050405020304" pitchFamily="18" charset="0"/>
              </a:rPr>
              <a:t>автономные округа; – Муниципальные образования.</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Бюджетный процесс</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Бюджетные ассигнования </a:t>
            </a:r>
            <a:r>
              <a:rPr lang="ru-RU" sz="1150" i="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предельные объемы денежных средств, предусмотренные в соответствующем финансовом году для исполнения бюджетных обязательств.</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Бюджетный кредит </a:t>
            </a:r>
            <a:r>
              <a:rPr lang="ru-RU" sz="1150" i="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Доходы бюджета</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поступающие от населения, организаций, учреждений в бюджет денежные средства в виде: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налогов;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неналоговых поступлений (пошлины, доходы от продажи имущества, штрафы и т.п.);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безвозмездных поступлений;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Источники финансирования дефицита бюджета</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средства, привлекаемые в бюджет для покрытия дефицита (кредиты банков, кредиты от других уровней бюджетов, ценные бумаги, иные источники</a:t>
            </a:r>
            <a:r>
              <a:rPr lang="ru-RU" sz="1150" dirty="0" smtClean="0">
                <a:solidFill>
                  <a:schemeClr val="tx1"/>
                </a:solidFill>
                <a:latin typeface="Times New Roman" panose="02020603050405020304" pitchFamily="18" charset="0"/>
                <a:ea typeface="Calibri"/>
                <a:cs typeface="Times New Roman" panose="02020603050405020304" pitchFamily="18" charset="0"/>
              </a:rPr>
              <a:t>).</a:t>
            </a:r>
          </a:p>
          <a:p>
            <a:pPr indent="450215" algn="just">
              <a:lnSpc>
                <a:spcPct val="115000"/>
              </a:lnSpc>
              <a:spcAft>
                <a:spcPts val="0"/>
              </a:spcAft>
            </a:pPr>
            <a:endParaRPr lang="ru-RU" sz="1150" dirty="0">
              <a:solidFill>
                <a:schemeClr val="tx1"/>
              </a:solidFill>
              <a:latin typeface="Times New Roman" panose="02020603050405020304" pitchFamily="18" charset="0"/>
              <a:ea typeface="Calibri"/>
              <a:cs typeface="Times New Roman" panose="02020603050405020304" pitchFamily="18" charset="0"/>
            </a:endParaRPr>
          </a:p>
          <a:p>
            <a:pPr indent="450215" algn="just">
              <a:lnSpc>
                <a:spcPct val="115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0" y="692697"/>
            <a:ext cx="918051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КРАТКИЙ СЛОВАРЬ ИСПОЛЬЗУЕМЫХ ТЕРМИНОВ И ПОНЯТИЙ</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036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Выполнение наиболее важных целевых показателей (индикаторов) </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50</a:t>
            </a:fld>
            <a:endParaRPr lang="ru-RU" dirty="0"/>
          </a:p>
        </p:txBody>
      </p:sp>
      <p:graphicFrame>
        <p:nvGraphicFramePr>
          <p:cNvPr id="10" name="Диаграмма 9"/>
          <p:cNvGraphicFramePr/>
          <p:nvPr>
            <p:extLst>
              <p:ext uri="{D42A27DB-BD31-4B8C-83A1-F6EECF244321}">
                <p14:modId xmlns:p14="http://schemas.microsoft.com/office/powerpoint/2010/main" val="1098596688"/>
              </p:ext>
            </p:extLst>
          </p:nvPr>
        </p:nvGraphicFramePr>
        <p:xfrm>
          <a:off x="467544" y="1124744"/>
          <a:ext cx="830986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004048" y="1484784"/>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106,7 %</a:t>
            </a:r>
            <a:endParaRPr lang="ru-RU" sz="1100" b="1" dirty="0"/>
          </a:p>
        </p:txBody>
      </p:sp>
      <p:sp>
        <p:nvSpPr>
          <p:cNvPr id="8" name="Прямоугольник 7"/>
          <p:cNvSpPr/>
          <p:nvPr/>
        </p:nvSpPr>
        <p:spPr>
          <a:xfrm>
            <a:off x="5076056" y="2204864"/>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b="1" dirty="0" smtClean="0">
                <a:solidFill>
                  <a:schemeClr val="tx1"/>
                </a:solidFill>
                <a:latin typeface="Times New Roman" panose="02020603050405020304" pitchFamily="18" charset="0"/>
                <a:cs typeface="Times New Roman" panose="02020603050405020304" pitchFamily="18" charset="0"/>
              </a:rPr>
              <a:t>83,0</a:t>
            </a:r>
            <a:r>
              <a:rPr lang="ru-RU" sz="1100" b="1" dirty="0" smtClean="0">
                <a:solidFill>
                  <a:schemeClr val="tx1"/>
                </a:solidFill>
                <a:latin typeface="Times New Roman" panose="02020603050405020304" pitchFamily="18" charset="0"/>
                <a:cs typeface="Times New Roman" panose="02020603050405020304" pitchFamily="18" charset="0"/>
              </a:rPr>
              <a:t> %</a:t>
            </a:r>
            <a:endParaRPr lang="ru-RU" sz="1100" b="1" dirty="0"/>
          </a:p>
        </p:txBody>
      </p:sp>
      <p:sp>
        <p:nvSpPr>
          <p:cNvPr id="9" name="Прямоугольник 8"/>
          <p:cNvSpPr/>
          <p:nvPr/>
        </p:nvSpPr>
        <p:spPr>
          <a:xfrm>
            <a:off x="5148064" y="287935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101,1 %</a:t>
            </a:r>
            <a:endParaRPr lang="ru-RU" sz="1100" b="1" dirty="0"/>
          </a:p>
        </p:txBody>
      </p:sp>
      <p:sp>
        <p:nvSpPr>
          <p:cNvPr id="12" name="Прямоугольник 11"/>
          <p:cNvSpPr/>
          <p:nvPr/>
        </p:nvSpPr>
        <p:spPr>
          <a:xfrm>
            <a:off x="5300464" y="359943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145,0 %</a:t>
            </a:r>
            <a:endParaRPr lang="ru-RU" sz="1100" b="1" dirty="0"/>
          </a:p>
        </p:txBody>
      </p:sp>
      <p:sp>
        <p:nvSpPr>
          <p:cNvPr id="13" name="Прямоугольник 12"/>
          <p:cNvSpPr/>
          <p:nvPr/>
        </p:nvSpPr>
        <p:spPr>
          <a:xfrm>
            <a:off x="5919321" y="431951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123,2 %</a:t>
            </a:r>
            <a:endParaRPr lang="ru-RU" sz="1100" b="1" dirty="0"/>
          </a:p>
        </p:txBody>
      </p:sp>
      <p:sp>
        <p:nvSpPr>
          <p:cNvPr id="14" name="Прямоугольник 13"/>
          <p:cNvSpPr/>
          <p:nvPr/>
        </p:nvSpPr>
        <p:spPr>
          <a:xfrm>
            <a:off x="6135345" y="503959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b="1" dirty="0" smtClean="0">
                <a:solidFill>
                  <a:schemeClr val="tx1"/>
                </a:solidFill>
                <a:latin typeface="Times New Roman" panose="02020603050405020304" pitchFamily="18" charset="0"/>
                <a:cs typeface="Times New Roman" panose="02020603050405020304" pitchFamily="18" charset="0"/>
              </a:rPr>
              <a:t>99,0</a:t>
            </a:r>
            <a:r>
              <a:rPr lang="ru-RU" sz="1100" b="1" dirty="0" smtClean="0">
                <a:solidFill>
                  <a:schemeClr val="tx1"/>
                </a:solidFill>
                <a:latin typeface="Times New Roman" panose="02020603050405020304" pitchFamily="18" charset="0"/>
                <a:cs typeface="Times New Roman" panose="02020603050405020304" pitchFamily="18" charset="0"/>
              </a:rPr>
              <a:t> %</a:t>
            </a:r>
            <a:endParaRPr lang="ru-RU" sz="1100" b="1" dirty="0"/>
          </a:p>
        </p:txBody>
      </p:sp>
      <p:sp>
        <p:nvSpPr>
          <p:cNvPr id="15" name="Прямоугольник 14"/>
          <p:cNvSpPr/>
          <p:nvPr/>
        </p:nvSpPr>
        <p:spPr>
          <a:xfrm>
            <a:off x="7863537" y="575967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107,9 %</a:t>
            </a:r>
            <a:endParaRPr lang="ru-RU" sz="1100" b="1" dirty="0"/>
          </a:p>
        </p:txBody>
      </p:sp>
    </p:spTree>
    <p:extLst>
      <p:ext uri="{BB962C8B-B14F-4D97-AF65-F5344CB8AC3E}">
        <p14:creationId xmlns:p14="http://schemas.microsoft.com/office/powerpoint/2010/main" val="2965330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67544" y="1196752"/>
            <a:ext cx="1584176"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Расходы на финансовую поддержку регионального фонда капитального ремонта многоквартирных домов  в Республике Коми исполнены в объеме </a:t>
            </a:r>
          </a:p>
          <a:p>
            <a:pPr algn="ctr"/>
            <a:r>
              <a:rPr lang="ru-RU" sz="1200" b="1" dirty="0" smtClean="0">
                <a:latin typeface="Times New Roman" panose="02020603050405020304" pitchFamily="18" charset="0"/>
                <a:cs typeface="Times New Roman" panose="02020603050405020304" pitchFamily="18" charset="0"/>
              </a:rPr>
              <a:t>44,6 </a:t>
            </a:r>
            <a:r>
              <a:rPr lang="ru-RU" sz="1200" b="1" dirty="0">
                <a:solidFill>
                  <a:schemeClr val="tx1"/>
                </a:solidFill>
                <a:latin typeface="Times New Roman" panose="02020603050405020304" pitchFamily="18" charset="0"/>
                <a:cs typeface="Times New Roman" panose="02020603050405020304" pitchFamily="18" charset="0"/>
              </a:rPr>
              <a:t>млн. рублей</a:t>
            </a:r>
            <a:r>
              <a:rPr lang="ru-RU" sz="1200" b="1" dirty="0" smtClean="0">
                <a:latin typeface="Times New Roman" panose="02020603050405020304" pitchFamily="18" charset="0"/>
                <a:cs typeface="Times New Roman" panose="02020603050405020304" pitchFamily="18" charset="0"/>
              </a:rPr>
              <a:t> (81,2 % от плана)</a:t>
            </a:r>
            <a:endParaRPr lang="ru-RU" sz="12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5533603" y="1196752"/>
            <a:ext cx="1504299"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обеспечение жильем граждан, переселяемых из закрывающихся населенных пунктов исполнены в размере</a:t>
            </a:r>
          </a:p>
          <a:p>
            <a:pPr algn="ct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b="1" dirty="0">
                <a:solidFill>
                  <a:schemeClr val="tx1"/>
                </a:solidFill>
                <a:latin typeface="Times New Roman" panose="02020603050405020304" pitchFamily="18" charset="0"/>
                <a:cs typeface="Times New Roman" panose="02020603050405020304" pitchFamily="18" charset="0"/>
              </a:rPr>
              <a:t>17,1 млн. рублей (</a:t>
            </a:r>
            <a:r>
              <a:rPr lang="ru-RU" sz="1200" b="1" dirty="0" smtClean="0">
                <a:solidFill>
                  <a:schemeClr val="tx1"/>
                </a:solidFill>
                <a:latin typeface="Times New Roman" panose="02020603050405020304" pitchFamily="18" charset="0"/>
                <a:cs typeface="Times New Roman" panose="02020603050405020304" pitchFamily="18" charset="0"/>
              </a:rPr>
              <a:t>100%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092787" y="1196752"/>
            <a:ext cx="1684619"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осуществление бюджетных инвестиций в объекты капитального строительства государственной собственности исполнены в объеме </a:t>
            </a:r>
            <a:r>
              <a:rPr lang="ru-RU" sz="1200" b="1" dirty="0">
                <a:solidFill>
                  <a:schemeClr val="tx1"/>
                </a:solidFill>
                <a:latin typeface="Times New Roman" panose="02020603050405020304" pitchFamily="18" charset="0"/>
                <a:cs typeface="Times New Roman" panose="02020603050405020304" pitchFamily="18" charset="0"/>
              </a:rPr>
              <a:t>44,8 млн. рублей (</a:t>
            </a:r>
            <a:r>
              <a:rPr lang="ru-RU" sz="1200" b="1" dirty="0" smtClean="0">
                <a:solidFill>
                  <a:schemeClr val="tx1"/>
                </a:solidFill>
                <a:latin typeface="Times New Roman" panose="02020603050405020304" pitchFamily="18" charset="0"/>
                <a:cs typeface="Times New Roman" panose="02020603050405020304" pitchFamily="18" charset="0"/>
              </a:rPr>
              <a:t>100% от плана)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2123727" y="1196173"/>
            <a:ext cx="1590747" cy="266487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оказание государственной поддержки в улучшении жилищных условий молодых семей исполнены в объеме</a:t>
            </a:r>
          </a:p>
          <a:p>
            <a:pPr algn="ct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b="1" dirty="0">
                <a:solidFill>
                  <a:schemeClr val="tx1"/>
                </a:solidFill>
                <a:latin typeface="Times New Roman" panose="02020603050405020304" pitchFamily="18" charset="0"/>
                <a:cs typeface="Times New Roman" panose="02020603050405020304" pitchFamily="18" charset="0"/>
              </a:rPr>
              <a:t>42,9 млн. рублей (</a:t>
            </a:r>
            <a:r>
              <a:rPr lang="ru-RU" sz="1200" b="1" dirty="0" smtClean="0">
                <a:solidFill>
                  <a:schemeClr val="tx1"/>
                </a:solidFill>
                <a:latin typeface="Times New Roman" panose="02020603050405020304" pitchFamily="18" charset="0"/>
                <a:cs typeface="Times New Roman" panose="02020603050405020304" pitchFamily="18" charset="0"/>
              </a:rPr>
              <a:t>99,2 %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797948" y="1197744"/>
            <a:ext cx="1638148" cy="26633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предоставление местным </a:t>
            </a:r>
            <a:r>
              <a:rPr lang="ru-RU" sz="1200" dirty="0">
                <a:solidFill>
                  <a:schemeClr val="tx1"/>
                </a:solidFill>
                <a:latin typeface="Times New Roman" panose="02020603050405020304" pitchFamily="18" charset="0"/>
                <a:cs typeface="Times New Roman" panose="02020603050405020304" pitchFamily="18" charset="0"/>
              </a:rPr>
              <a:t>бюджетам субсидий на </a:t>
            </a:r>
            <a:r>
              <a:rPr lang="ru-RU" sz="1200" dirty="0" smtClean="0">
                <a:solidFill>
                  <a:schemeClr val="tx1"/>
                </a:solidFill>
                <a:latin typeface="Times New Roman" panose="02020603050405020304" pitchFamily="18" charset="0"/>
                <a:cs typeface="Times New Roman" panose="02020603050405020304" pitchFamily="18" charset="0"/>
              </a:rPr>
              <a:t>строительство </a:t>
            </a:r>
            <a:r>
              <a:rPr lang="ru-RU" sz="1200" dirty="0">
                <a:solidFill>
                  <a:schemeClr val="tx1"/>
                </a:solidFill>
                <a:latin typeface="Times New Roman" panose="02020603050405020304" pitchFamily="18" charset="0"/>
                <a:cs typeface="Times New Roman" panose="02020603050405020304" pitchFamily="18" charset="0"/>
              </a:rPr>
              <a:t>и </a:t>
            </a:r>
            <a:r>
              <a:rPr lang="ru-RU" sz="1200" dirty="0" smtClean="0">
                <a:solidFill>
                  <a:schemeClr val="tx1"/>
                </a:solidFill>
                <a:latin typeface="Times New Roman" panose="02020603050405020304" pitchFamily="18" charset="0"/>
                <a:cs typeface="Times New Roman" panose="02020603050405020304" pitchFamily="18" charset="0"/>
              </a:rPr>
              <a:t>реконструкцию </a:t>
            </a:r>
            <a:r>
              <a:rPr lang="ru-RU" sz="1200" dirty="0">
                <a:solidFill>
                  <a:schemeClr val="tx1"/>
                </a:solidFill>
                <a:latin typeface="Times New Roman" panose="02020603050405020304" pitchFamily="18" charset="0"/>
                <a:cs typeface="Times New Roman" panose="02020603050405020304" pitchFamily="18" charset="0"/>
              </a:rPr>
              <a:t>объектов в</a:t>
            </a:r>
            <a:r>
              <a:rPr lang="ru-RU" sz="1200" dirty="0" smtClean="0">
                <a:solidFill>
                  <a:schemeClr val="tx1"/>
                </a:solidFill>
                <a:latin typeface="Times New Roman" panose="02020603050405020304" pitchFamily="18" charset="0"/>
                <a:cs typeface="Times New Roman" panose="02020603050405020304" pitchFamily="18" charset="0"/>
              </a:rPr>
              <a:t>одоснабжения, водоотведения </a:t>
            </a:r>
            <a:r>
              <a:rPr lang="ru-RU" sz="1200" dirty="0">
                <a:solidFill>
                  <a:schemeClr val="tx1"/>
                </a:solidFill>
                <a:latin typeface="Times New Roman" panose="02020603050405020304" pitchFamily="18" charset="0"/>
                <a:cs typeface="Times New Roman" panose="02020603050405020304" pitchFamily="18" charset="0"/>
              </a:rPr>
              <a:t>и очистки сточных </a:t>
            </a:r>
            <a:r>
              <a:rPr lang="ru-RU" sz="1200" dirty="0" smtClean="0">
                <a:solidFill>
                  <a:schemeClr val="tx1"/>
                </a:solidFill>
                <a:latin typeface="Times New Roman" panose="02020603050405020304" pitchFamily="18" charset="0"/>
                <a:cs typeface="Times New Roman" panose="02020603050405020304" pitchFamily="18" charset="0"/>
              </a:rPr>
              <a:t>вод исполнены в размере </a:t>
            </a:r>
          </a:p>
          <a:p>
            <a:pPr algn="ctr"/>
            <a:r>
              <a:rPr lang="ru-RU" sz="1200" b="1" dirty="0" smtClean="0">
                <a:solidFill>
                  <a:schemeClr val="tx1"/>
                </a:solidFill>
                <a:latin typeface="Times New Roman" panose="02020603050405020304" pitchFamily="18" charset="0"/>
                <a:cs typeface="Times New Roman" panose="02020603050405020304" pitchFamily="18" charset="0"/>
              </a:rPr>
              <a:t>33,1 </a:t>
            </a:r>
            <a:r>
              <a:rPr lang="ru-RU" sz="1200" b="1" dirty="0">
                <a:solidFill>
                  <a:schemeClr val="tx1"/>
                </a:solidFill>
                <a:latin typeface="Times New Roman" panose="02020603050405020304" pitchFamily="18" charset="0"/>
                <a:cs typeface="Times New Roman" panose="02020603050405020304" pitchFamily="18" charset="0"/>
              </a:rPr>
              <a:t>млн. рублей </a:t>
            </a:r>
            <a:r>
              <a:rPr lang="ru-RU" sz="1200" b="1" dirty="0" smtClean="0">
                <a:solidFill>
                  <a:schemeClr val="tx1"/>
                </a:solidFill>
                <a:latin typeface="Times New Roman" panose="02020603050405020304" pitchFamily="18" charset="0"/>
                <a:cs typeface="Times New Roman" panose="02020603050405020304" pitchFamily="18" charset="0"/>
              </a:rPr>
              <a:t>(70,3% от плана)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2699791" y="4022684"/>
            <a:ext cx="1899729" cy="24862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a:solidFill>
                  <a:schemeClr val="tx1"/>
                </a:solidFill>
                <a:latin typeface="Times New Roman" panose="02020603050405020304" pitchFamily="18" charset="0"/>
                <a:cs typeface="Times New Roman" panose="02020603050405020304" pitchFamily="18" charset="0"/>
              </a:rPr>
              <a:t>Расходы на предоставление местным бюджетам субсидий на </a:t>
            </a:r>
            <a:r>
              <a:rPr lang="ru-RU" sz="1200" dirty="0" smtClean="0">
                <a:solidFill>
                  <a:schemeClr val="tx1"/>
                </a:solidFill>
                <a:latin typeface="Times New Roman" panose="02020603050405020304" pitchFamily="18" charset="0"/>
                <a:cs typeface="Times New Roman" panose="02020603050405020304" pitchFamily="18" charset="0"/>
              </a:rPr>
              <a:t>реализацию мероприятий по переселению граждан из аварийного жилищного фонда исполнены в размере </a:t>
            </a:r>
            <a:r>
              <a:rPr lang="ru-RU" sz="1200" b="1" dirty="0">
                <a:solidFill>
                  <a:schemeClr val="tx1"/>
                </a:solidFill>
                <a:latin typeface="Times New Roman" panose="02020603050405020304" pitchFamily="18" charset="0"/>
                <a:cs typeface="Times New Roman" panose="02020603050405020304" pitchFamily="18" charset="0"/>
              </a:rPr>
              <a:t>843,5 млн. рублей </a:t>
            </a:r>
            <a:r>
              <a:rPr lang="ru-RU" sz="1200" b="1" dirty="0" smtClean="0">
                <a:solidFill>
                  <a:schemeClr val="tx1"/>
                </a:solidFill>
                <a:latin typeface="Times New Roman" panose="02020603050405020304" pitchFamily="18" charset="0"/>
                <a:cs typeface="Times New Roman" panose="02020603050405020304" pitchFamily="18" charset="0"/>
              </a:rPr>
              <a:t>(85,9%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67544" y="683985"/>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Выполнение наиболее важных целевых показателей (индикаторов) </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51</a:t>
            </a:fld>
            <a:endParaRPr lang="ru-RU" dirty="0"/>
          </a:p>
        </p:txBody>
      </p:sp>
      <p:sp>
        <p:nvSpPr>
          <p:cNvPr id="3" name="Скругленный прямоугольник 2"/>
          <p:cNvSpPr/>
          <p:nvPr/>
        </p:nvSpPr>
        <p:spPr>
          <a:xfrm>
            <a:off x="4720021" y="4022686"/>
            <a:ext cx="1724187" cy="25026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a:t>
            </a:r>
            <a:r>
              <a:rPr lang="ru-RU" sz="1200" dirty="0">
                <a:solidFill>
                  <a:schemeClr val="tx1"/>
                </a:solidFill>
                <a:latin typeface="Times New Roman" panose="02020603050405020304" pitchFamily="18" charset="0"/>
                <a:cs typeface="Times New Roman" panose="02020603050405020304" pitchFamily="18" charset="0"/>
              </a:rPr>
              <a:t>на предоставление местным бюджетам субсидий на </a:t>
            </a:r>
            <a:r>
              <a:rPr lang="ru-RU" sz="1200" dirty="0" smtClean="0">
                <a:solidFill>
                  <a:schemeClr val="tx1"/>
                </a:solidFill>
                <a:latin typeface="Times New Roman" panose="02020603050405020304" pitchFamily="18" charset="0"/>
                <a:cs typeface="Times New Roman" panose="02020603050405020304" pitchFamily="18" charset="0"/>
              </a:rPr>
              <a:t>реализацию мероприятий по капитальному ремонту многоквартирных домов исполнены в объеме</a:t>
            </a:r>
          </a:p>
          <a:p>
            <a:pPr algn="ct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b="1" dirty="0">
                <a:solidFill>
                  <a:schemeClr val="tx1"/>
                </a:solidFill>
                <a:latin typeface="Times New Roman" panose="02020603050405020304" pitchFamily="18" charset="0"/>
                <a:cs typeface="Times New Roman" panose="02020603050405020304" pitchFamily="18" charset="0"/>
              </a:rPr>
              <a:t>83,6 млн. рублей </a:t>
            </a:r>
            <a:endParaRPr lang="ru-RU" sz="1200" b="1" dirty="0" smtClean="0">
              <a:solidFill>
                <a:schemeClr val="tx1"/>
              </a:solidFill>
              <a:latin typeface="Times New Roman" panose="02020603050405020304" pitchFamily="18" charset="0"/>
              <a:cs typeface="Times New Roman" panose="02020603050405020304" pitchFamily="18" charset="0"/>
            </a:endParaRPr>
          </a:p>
          <a:p>
            <a:pPr algn="ctr"/>
            <a:r>
              <a:rPr lang="ru-RU" sz="1200" b="1" dirty="0" smtClean="0">
                <a:solidFill>
                  <a:schemeClr val="tx1"/>
                </a:solidFill>
                <a:latin typeface="Times New Roman" panose="02020603050405020304" pitchFamily="18" charset="0"/>
                <a:cs typeface="Times New Roman" panose="02020603050405020304" pitchFamily="18" charset="0"/>
              </a:rPr>
              <a:t>(65 %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467545" y="4022686"/>
            <a:ext cx="2088230" cy="24862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компенсацию выпадающих доходов теплоснабжающим организациям, осуществляющим горячее водоснабжение, холодное водоснабжение и (или) водоотведение, в связи с применением льготных тарифов исполнены в размере  </a:t>
            </a:r>
          </a:p>
          <a:p>
            <a:pPr algn="ctr"/>
            <a:r>
              <a:rPr lang="ru-RU" sz="1200" b="1" dirty="0" smtClean="0">
                <a:solidFill>
                  <a:schemeClr val="tx1"/>
                </a:solidFill>
                <a:latin typeface="Times New Roman" panose="02020603050405020304" pitchFamily="18" charset="0"/>
                <a:cs typeface="Times New Roman" panose="02020603050405020304" pitchFamily="18" charset="0"/>
              </a:rPr>
              <a:t>1 748,8 млн. рублей (99,6%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588224" y="4022686"/>
            <a:ext cx="2155184" cy="24862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содействие </a:t>
            </a:r>
            <a:r>
              <a:rPr lang="ru-RU" sz="1200" dirty="0">
                <a:solidFill>
                  <a:schemeClr val="tx1"/>
                </a:solidFill>
                <a:latin typeface="Times New Roman" panose="02020603050405020304" pitchFamily="18" charset="0"/>
                <a:cs typeface="Times New Roman" panose="02020603050405020304" pitchFamily="18" charset="0"/>
              </a:rPr>
              <a:t>в реализации энергосберегающих проектов в сфере жилищно-коммунального хозяйства, производства, передачи, потребления энергетических ресурсов и в системах коммунальной </a:t>
            </a:r>
            <a:r>
              <a:rPr lang="ru-RU" sz="1200" dirty="0" smtClean="0">
                <a:solidFill>
                  <a:schemeClr val="tx1"/>
                </a:solidFill>
                <a:latin typeface="Times New Roman" panose="02020603050405020304" pitchFamily="18" charset="0"/>
                <a:cs typeface="Times New Roman" panose="02020603050405020304" pitchFamily="18" charset="0"/>
              </a:rPr>
              <a:t>инфраструктуры исполнены в размере </a:t>
            </a:r>
          </a:p>
          <a:p>
            <a:pPr algn="ctr"/>
            <a:r>
              <a:rPr lang="ru-RU" sz="1200" b="1" dirty="0">
                <a:solidFill>
                  <a:schemeClr val="tx1"/>
                </a:solidFill>
                <a:latin typeface="Times New Roman" panose="02020603050405020304" pitchFamily="18" charset="0"/>
                <a:cs typeface="Times New Roman" panose="02020603050405020304" pitchFamily="18" charset="0"/>
              </a:rPr>
              <a:t>11,5 млн. рублей </a:t>
            </a:r>
            <a:endParaRPr lang="ru-RU" sz="1200" b="1" dirty="0" smtClean="0">
              <a:solidFill>
                <a:schemeClr val="tx1"/>
              </a:solidFill>
              <a:latin typeface="Times New Roman" panose="02020603050405020304" pitchFamily="18" charset="0"/>
              <a:cs typeface="Times New Roman" panose="02020603050405020304" pitchFamily="18" charset="0"/>
            </a:endParaRPr>
          </a:p>
          <a:p>
            <a:pPr algn="ctr"/>
            <a:r>
              <a:rPr lang="ru-RU" sz="1200" b="1" dirty="0" smtClean="0">
                <a:solidFill>
                  <a:schemeClr val="tx1"/>
                </a:solidFill>
                <a:latin typeface="Times New Roman" panose="02020603050405020304" pitchFamily="18" charset="0"/>
                <a:cs typeface="Times New Roman" panose="02020603050405020304" pitchFamily="18" charset="0"/>
              </a:rPr>
              <a:t>(42,5%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930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136446" y="1196752"/>
            <a:ext cx="8640960" cy="5400600"/>
          </a:xfrm>
        </p:spPr>
        <p:txBody>
          <a:bodyPr/>
          <a:lstStyle/>
          <a:p>
            <a:pPr indent="342900" algn="just">
              <a:lnSpc>
                <a:spcPct val="120000"/>
              </a:lnSpc>
              <a:spcBef>
                <a:spcPts val="0"/>
              </a:spcBef>
              <a:buFont typeface="Wingdings" panose="05000000000000000000" pitchFamily="2" charset="2"/>
              <a:buChar char="Ø"/>
            </a:pPr>
            <a:r>
              <a:rPr lang="ru-RU" sz="1300" dirty="0">
                <a:latin typeface="Times New Roman" panose="02020603050405020304" pitchFamily="18" charset="0"/>
                <a:cs typeface="Times New Roman" panose="02020603050405020304" pitchFamily="18" charset="0"/>
              </a:rPr>
              <a:t>Средняя обеспеченность общей площадью жилья в Республике Коми увеличилась с 25,6 кв. м на человека в 2014 году до 26,3 кв. м на человека в 2015 </a:t>
            </a:r>
            <a:r>
              <a:rPr lang="ru-RU" sz="1300" dirty="0" smtClean="0">
                <a:latin typeface="Times New Roman" panose="02020603050405020304" pitchFamily="18" charset="0"/>
                <a:cs typeface="Times New Roman" panose="02020603050405020304" pitchFamily="18" charset="0"/>
              </a:rPr>
              <a:t>году.</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Средняя </a:t>
            </a:r>
            <a:r>
              <a:rPr lang="ru-RU" sz="1300" dirty="0">
                <a:latin typeface="Times New Roman" panose="02020603050405020304" pitchFamily="18" charset="0"/>
                <a:cs typeface="Times New Roman" panose="02020603050405020304" pitchFamily="18" charset="0"/>
              </a:rPr>
              <a:t>стоимость одного квадратного метра жилья на первичном рынке в 2015 году по сравнению с 2012 годом снизилась на 14,2 процента (с учетом индекса-дефлятора</a:t>
            </a:r>
            <a:r>
              <a:rPr lang="ru-RU" sz="1300" dirty="0" smtClean="0">
                <a:latin typeface="Times New Roman" panose="02020603050405020304" pitchFamily="18" charset="0"/>
                <a:cs typeface="Times New Roman" panose="02020603050405020304" pitchFamily="18" charset="0"/>
              </a:rPr>
              <a:t>).</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Доля </a:t>
            </a:r>
            <a:r>
              <a:rPr lang="ru-RU" sz="1300" dirty="0">
                <a:latin typeface="Times New Roman" panose="02020603050405020304" pitchFamily="18" charset="0"/>
                <a:cs typeface="Times New Roman" panose="02020603050405020304" pitchFamily="18" charset="0"/>
              </a:rPr>
              <a:t>семей, имеющих возможность приобрести жилье, соответствующее стандартам обеспечения жилыми помещениями, с помощью собственных и заемных средств, увеличилась до 39,2 процента (в 2014 году – 38,7 процента</a:t>
            </a:r>
            <a:r>
              <a:rPr lang="ru-RU" sz="1300" dirty="0" smtClean="0">
                <a:latin typeface="Times New Roman" panose="02020603050405020304" pitchFamily="18" charset="0"/>
                <a:cs typeface="Times New Roman" panose="02020603050405020304" pitchFamily="18" charset="0"/>
              </a:rPr>
              <a:t>).</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Социальные </a:t>
            </a:r>
            <a:r>
              <a:rPr lang="ru-RU" sz="1300" dirty="0">
                <a:latin typeface="Times New Roman" panose="02020603050405020304" pitchFamily="18" charset="0"/>
                <a:cs typeface="Times New Roman" panose="02020603050405020304" pitchFamily="18" charset="0"/>
              </a:rPr>
              <a:t>выплаты на приобретение жилья в виде жилищных сертификатов за счет средств федерального бюджета в 2015 году были предоставлены 410 семьям, что превысило показатели 2014 года в 1,7 </a:t>
            </a:r>
            <a:r>
              <a:rPr lang="ru-RU" sz="1300" dirty="0" smtClean="0">
                <a:latin typeface="Times New Roman" panose="02020603050405020304" pitchFamily="18" charset="0"/>
                <a:cs typeface="Times New Roman" panose="02020603050405020304" pitchFamily="18" charset="0"/>
              </a:rPr>
              <a:t>раза.</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Протяженность </a:t>
            </a:r>
            <a:r>
              <a:rPr lang="ru-RU" sz="1300" dirty="0">
                <a:latin typeface="Times New Roman" panose="02020603050405020304" pitchFamily="18" charset="0"/>
                <a:cs typeface="Times New Roman" panose="02020603050405020304" pitchFamily="18" charset="0"/>
              </a:rPr>
              <a:t>построенных внутрипоселковых газопроводов за </a:t>
            </a:r>
            <a:r>
              <a:rPr lang="ru-RU" sz="1300" dirty="0" smtClean="0">
                <a:latin typeface="Times New Roman" panose="02020603050405020304" pitchFamily="18" charset="0"/>
                <a:cs typeface="Times New Roman" panose="02020603050405020304" pitchFamily="18" charset="0"/>
              </a:rPr>
              <a:t>2015 год </a:t>
            </a:r>
            <a:r>
              <a:rPr lang="ru-RU" sz="1300" dirty="0">
                <a:latin typeface="Times New Roman" panose="02020603050405020304" pitchFamily="18" charset="0"/>
                <a:cs typeface="Times New Roman" panose="02020603050405020304" pitchFamily="18" charset="0"/>
              </a:rPr>
              <a:t>увеличилась на 4,91 </a:t>
            </a:r>
            <a:r>
              <a:rPr lang="ru-RU" sz="1300" dirty="0" smtClean="0">
                <a:latin typeface="Times New Roman" panose="02020603050405020304" pitchFamily="18" charset="0"/>
                <a:cs typeface="Times New Roman" panose="02020603050405020304" pitchFamily="18" charset="0"/>
              </a:rPr>
              <a:t>км.</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Завершено </a:t>
            </a:r>
            <a:r>
              <a:rPr lang="ru-RU" sz="1300" dirty="0">
                <a:latin typeface="Times New Roman" panose="02020603050405020304" pitchFamily="18" charset="0"/>
                <a:cs typeface="Times New Roman" panose="02020603050405020304" pitchFamily="18" charset="0"/>
              </a:rPr>
              <a:t>строительство 5 объектов водоснабжения, водоотведения и очистки сточных вод в 2 муниципальных </a:t>
            </a:r>
            <a:r>
              <a:rPr lang="ru-RU" sz="1300" dirty="0" smtClean="0">
                <a:latin typeface="Times New Roman" panose="02020603050405020304" pitchFamily="18" charset="0"/>
                <a:cs typeface="Times New Roman" panose="02020603050405020304" pitchFamily="18" charset="0"/>
              </a:rPr>
              <a:t>образованиях.</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В </a:t>
            </a:r>
            <a:r>
              <a:rPr lang="ru-RU" sz="1300" dirty="0">
                <a:latin typeface="Times New Roman" panose="02020603050405020304" pitchFamily="18" charset="0"/>
                <a:cs typeface="Times New Roman" panose="02020603050405020304" pitchFamily="18" charset="0"/>
              </a:rPr>
              <a:t>10 муниципальных образованиях республики реализован 21 малый </a:t>
            </a:r>
            <a:r>
              <a:rPr lang="ru-RU" sz="1300" dirty="0" smtClean="0">
                <a:latin typeface="Times New Roman" panose="02020603050405020304" pitchFamily="18" charset="0"/>
                <a:cs typeface="Times New Roman" panose="02020603050405020304" pitchFamily="18" charset="0"/>
              </a:rPr>
              <a:t>проект (элемент инициативного бюджетирования) </a:t>
            </a:r>
            <a:r>
              <a:rPr lang="ru-RU" sz="1300" dirty="0">
                <a:latin typeface="Times New Roman" panose="02020603050405020304" pitchFamily="18" charset="0"/>
                <a:cs typeface="Times New Roman" panose="02020603050405020304" pitchFamily="18" charset="0"/>
              </a:rPr>
              <a:t>в сфере </a:t>
            </a:r>
            <a:r>
              <a:rPr lang="ru-RU" sz="1300" dirty="0" smtClean="0">
                <a:latin typeface="Times New Roman" panose="02020603050405020304" pitchFamily="18" charset="0"/>
                <a:cs typeface="Times New Roman" panose="02020603050405020304" pitchFamily="18" charset="0"/>
              </a:rPr>
              <a:t>благоустройства.</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Для </a:t>
            </a:r>
            <a:r>
              <a:rPr lang="ru-RU" sz="1300" dirty="0">
                <a:latin typeface="Times New Roman" panose="02020603050405020304" pitchFamily="18" charset="0"/>
                <a:cs typeface="Times New Roman" panose="02020603050405020304" pitchFamily="18" charset="0"/>
              </a:rPr>
              <a:t>обеспечения стабильной работы и снижения финансовых рисков 10 ресурсоснабжающим организациям возмещены выпадающие доходы в связи с применением льготных тарифов на тепловую энергию (мощность) и льготных тарифов в сфере водоснабжения и </a:t>
            </a:r>
            <a:r>
              <a:rPr lang="ru-RU" sz="1300" dirty="0" smtClean="0">
                <a:latin typeface="Times New Roman" panose="02020603050405020304" pitchFamily="18" charset="0"/>
                <a:cs typeface="Times New Roman" panose="02020603050405020304" pitchFamily="18" charset="0"/>
              </a:rPr>
              <a:t>водоотведения.</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Население </a:t>
            </a:r>
            <a:r>
              <a:rPr lang="ru-RU" sz="1300" dirty="0">
                <a:latin typeface="Times New Roman" panose="02020603050405020304" pitchFamily="18" charset="0"/>
                <a:cs typeface="Times New Roman" panose="02020603050405020304" pitchFamily="18" charset="0"/>
              </a:rPr>
              <a:t>10 муниципальных образований городских округов и муниципальных районов Республики Коми обеспечено твердым топливом по ценам, регулируемым </a:t>
            </a:r>
            <a:r>
              <a:rPr lang="ru-RU" sz="1300" dirty="0" smtClean="0">
                <a:latin typeface="Times New Roman" panose="02020603050405020304" pitchFamily="18" charset="0"/>
                <a:cs typeface="Times New Roman" panose="02020603050405020304" pitchFamily="18" charset="0"/>
              </a:rPr>
              <a:t>государством.</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При </a:t>
            </a:r>
            <a:r>
              <a:rPr lang="ru-RU" sz="1300" dirty="0">
                <a:latin typeface="Times New Roman" panose="02020603050405020304" pitchFamily="18" charset="0"/>
                <a:cs typeface="Times New Roman" panose="02020603050405020304" pitchFamily="18" charset="0"/>
              </a:rPr>
              <a:t>осуществлении регионального государственного строительного надзора на 480 поднадзорных строящихся, реконструируемых объектах капитального строительства проведено 756 </a:t>
            </a:r>
            <a:r>
              <a:rPr lang="ru-RU" sz="1300" dirty="0" smtClean="0">
                <a:latin typeface="Times New Roman" panose="02020603050405020304" pitchFamily="18" charset="0"/>
                <a:cs typeface="Times New Roman" panose="02020603050405020304" pitchFamily="18" charset="0"/>
              </a:rPr>
              <a:t>проверок.</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Переведены </a:t>
            </a:r>
            <a:r>
              <a:rPr lang="ru-RU" sz="1300" dirty="0">
                <a:latin typeface="Times New Roman" panose="02020603050405020304" pitchFamily="18" charset="0"/>
                <a:cs typeface="Times New Roman" panose="02020603050405020304" pitchFamily="18" charset="0"/>
              </a:rPr>
              <a:t>на газомоторное топливо 9 транспортных средств, относящихся к общественному транспорту, регулирование тарифов на услуги по перевозке на котором осуществляется Республикой Коми</a:t>
            </a:r>
            <a:r>
              <a:rPr lang="ru-RU" sz="13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52</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152921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53</a:t>
            </a:fld>
            <a:endParaRPr lang="ru-RU" dirty="0"/>
          </a:p>
        </p:txBody>
      </p:sp>
      <p:sp>
        <p:nvSpPr>
          <p:cNvPr id="4" name="Прямоугольник 3"/>
          <p:cNvSpPr/>
          <p:nvPr/>
        </p:nvSpPr>
        <p:spPr>
          <a:xfrm>
            <a:off x="467544" y="755993"/>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Информация об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объектах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капитального строительства, финансирование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строительства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(реконструкции) которых осуществлялось в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году в рамках программы</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495299360"/>
              </p:ext>
            </p:extLst>
          </p:nvPr>
        </p:nvGraphicFramePr>
        <p:xfrm>
          <a:off x="467544" y="1531704"/>
          <a:ext cx="8309862" cy="5071110"/>
        </p:xfrm>
        <a:graphic>
          <a:graphicData uri="http://schemas.openxmlformats.org/drawingml/2006/table">
            <a:tbl>
              <a:tblPr firstRow="1" firstCol="1" bandRow="1">
                <a:tableStyleId>{5C22544A-7EE6-4342-B048-85BDC9FD1C3A}</a:tableStyleId>
              </a:tblPr>
              <a:tblGrid>
                <a:gridCol w="3672408"/>
                <a:gridCol w="792088"/>
                <a:gridCol w="1512168"/>
                <a:gridCol w="864096"/>
                <a:gridCol w="936104"/>
                <a:gridCol w="532998"/>
              </a:tblGrid>
              <a:tr h="231527">
                <a:tc rowSpan="2">
                  <a:txBody>
                    <a:bodyPr/>
                    <a:lstStyle/>
                    <a:p>
                      <a:pPr indent="0" algn="ctr">
                        <a:lnSpc>
                          <a:spcPct val="100000"/>
                        </a:lnSpc>
                        <a:spcAft>
                          <a:spcPts val="0"/>
                        </a:spcAft>
                      </a:pPr>
                      <a:r>
                        <a:rPr lang="ru-RU" sz="1100" dirty="0">
                          <a:effectLst/>
                        </a:rPr>
                        <a:t>Наименование объекта </a:t>
                      </a:r>
                      <a:endParaRPr lang="ru-RU" sz="1400" dirty="0">
                        <a:effectLst/>
                        <a:latin typeface="Calibri"/>
                      </a:endParaRPr>
                    </a:p>
                  </a:txBody>
                  <a:tcPr marL="42431" marR="42431" marT="0" marB="0" anchor="ctr"/>
                </a:tc>
                <a:tc rowSpan="2">
                  <a:txBody>
                    <a:bodyPr/>
                    <a:lstStyle/>
                    <a:p>
                      <a:pPr indent="0" algn="ctr">
                        <a:lnSpc>
                          <a:spcPct val="100000"/>
                        </a:lnSpc>
                        <a:spcAft>
                          <a:spcPts val="0"/>
                        </a:spcAft>
                      </a:pPr>
                      <a:r>
                        <a:rPr lang="ru-RU" sz="1100" dirty="0">
                          <a:effectLst/>
                        </a:rPr>
                        <a:t>Мощность, ед. изм.</a:t>
                      </a:r>
                      <a:endParaRPr lang="ru-RU" sz="1400" dirty="0">
                        <a:effectLst/>
                        <a:latin typeface="Calibri"/>
                      </a:endParaRPr>
                    </a:p>
                  </a:txBody>
                  <a:tcPr marL="42431" marR="42431" marT="0" marB="0" anchor="ctr"/>
                </a:tc>
                <a:tc rowSpan="2">
                  <a:txBody>
                    <a:bodyPr/>
                    <a:lstStyle/>
                    <a:p>
                      <a:pPr indent="0" algn="ctr">
                        <a:lnSpc>
                          <a:spcPct val="100000"/>
                        </a:lnSpc>
                        <a:spcAft>
                          <a:spcPts val="0"/>
                        </a:spcAft>
                      </a:pPr>
                      <a:r>
                        <a:rPr lang="ru-RU" sz="1100" dirty="0">
                          <a:effectLst/>
                        </a:rPr>
                        <a:t>Год ввода в эксплуатацию и/или разработки проектной документации</a:t>
                      </a:r>
                      <a:endParaRPr lang="ru-RU" sz="1400" dirty="0">
                        <a:effectLst/>
                        <a:latin typeface="Calibri"/>
                      </a:endParaRPr>
                    </a:p>
                  </a:txBody>
                  <a:tcPr marL="42431" marR="42431" marT="0" marB="0" anchor="ctr"/>
                </a:tc>
                <a:tc gridSpan="2">
                  <a:txBody>
                    <a:bodyPr/>
                    <a:lstStyle/>
                    <a:p>
                      <a:pPr indent="0" algn="ctr">
                        <a:lnSpc>
                          <a:spcPct val="100000"/>
                        </a:lnSpc>
                        <a:spcAft>
                          <a:spcPts val="0"/>
                        </a:spcAft>
                      </a:pPr>
                      <a:r>
                        <a:rPr lang="ru-RU" sz="1100" dirty="0">
                          <a:effectLst/>
                        </a:rPr>
                        <a:t>Бюджетные ассигнования, </a:t>
                      </a:r>
                      <a:r>
                        <a:rPr lang="ru-RU" sz="1100" dirty="0" smtClean="0">
                          <a:effectLst/>
                        </a:rPr>
                        <a:t>тыс</a:t>
                      </a:r>
                      <a:r>
                        <a:rPr lang="ru-RU" sz="1100" dirty="0">
                          <a:effectLst/>
                        </a:rPr>
                        <a:t>. рублей</a:t>
                      </a:r>
                      <a:endParaRPr lang="ru-RU" sz="1400" dirty="0">
                        <a:effectLst/>
                        <a:latin typeface="Calibri"/>
                        <a:ea typeface="Calibri"/>
                        <a:cs typeface="Times New Roman"/>
                      </a:endParaRPr>
                    </a:p>
                  </a:txBody>
                  <a:tcPr marL="42431" marR="42431" marT="0" marB="0"/>
                </a:tc>
                <a:tc hMerge="1">
                  <a:txBody>
                    <a:bodyPr/>
                    <a:lstStyle/>
                    <a:p>
                      <a:endParaRPr lang="ru-RU"/>
                    </a:p>
                  </a:txBody>
                  <a:tcPr/>
                </a:tc>
                <a:tc rowSpan="2">
                  <a:txBody>
                    <a:bodyPr/>
                    <a:lstStyle/>
                    <a:p>
                      <a:pPr indent="0" algn="ctr">
                        <a:lnSpc>
                          <a:spcPct val="100000"/>
                        </a:lnSpc>
                        <a:spcAft>
                          <a:spcPts val="0"/>
                        </a:spcAft>
                      </a:pPr>
                      <a:r>
                        <a:rPr lang="ru-RU" sz="1100" dirty="0">
                          <a:effectLst/>
                        </a:rPr>
                        <a:t>Примечание</a:t>
                      </a:r>
                      <a:endParaRPr lang="ru-RU" sz="1400" dirty="0">
                        <a:effectLst/>
                        <a:latin typeface="Calibri"/>
                        <a:ea typeface="Calibri"/>
                        <a:cs typeface="Times New Roman"/>
                      </a:endParaRPr>
                    </a:p>
                  </a:txBody>
                  <a:tcPr marL="42431" marR="42431" marT="0" marB="0"/>
                </a:tc>
              </a:tr>
              <a:tr h="23152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0" algn="ctr">
                        <a:lnSpc>
                          <a:spcPct val="100000"/>
                        </a:lnSpc>
                        <a:spcAft>
                          <a:spcPts val="0"/>
                        </a:spcAft>
                      </a:pPr>
                      <a:r>
                        <a:rPr lang="ru-RU" sz="1100" dirty="0">
                          <a:effectLst/>
                        </a:rPr>
                        <a:t>План </a:t>
                      </a:r>
                      <a:endParaRPr lang="ru-RU" sz="1100" dirty="0" smtClean="0">
                        <a:effectLst/>
                      </a:endParaRPr>
                    </a:p>
                    <a:p>
                      <a:pPr indent="0" algn="ctr">
                        <a:lnSpc>
                          <a:spcPct val="100000"/>
                        </a:lnSpc>
                        <a:spcAft>
                          <a:spcPts val="0"/>
                        </a:spcAft>
                      </a:pPr>
                      <a:r>
                        <a:rPr lang="ru-RU" sz="1100" dirty="0" smtClean="0">
                          <a:effectLst/>
                        </a:rPr>
                        <a:t>2015 </a:t>
                      </a:r>
                      <a:r>
                        <a:rPr lang="ru-RU" sz="1100" dirty="0">
                          <a:effectLst/>
                        </a:rPr>
                        <a:t>год</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smtClean="0">
                          <a:effectLst/>
                        </a:rPr>
                        <a:t>Исполнено на 01.01.2016</a:t>
                      </a:r>
                      <a:endParaRPr lang="ru-RU" sz="1400" dirty="0">
                        <a:effectLst/>
                        <a:latin typeface="Calibri"/>
                      </a:endParaRPr>
                    </a:p>
                  </a:txBody>
                  <a:tcPr marL="42431" marR="42431" marT="0" marB="0" anchor="ctr"/>
                </a:tc>
                <a:tc vMerge="1">
                  <a:txBody>
                    <a:bodyPr/>
                    <a:lstStyle/>
                    <a:p>
                      <a:endParaRPr lang="ru-RU"/>
                    </a:p>
                  </a:txBody>
                  <a:tcPr/>
                </a:tc>
              </a:tr>
              <a:tr h="312539">
                <a:tc>
                  <a:txBody>
                    <a:bodyPr/>
                    <a:lstStyle/>
                    <a:p>
                      <a:pPr indent="0" algn="just">
                        <a:lnSpc>
                          <a:spcPct val="125000"/>
                        </a:lnSpc>
                        <a:spcAft>
                          <a:spcPts val="0"/>
                        </a:spcAft>
                      </a:pPr>
                      <a:r>
                        <a:rPr lang="ru-RU" sz="1100" dirty="0">
                          <a:effectLst/>
                        </a:rPr>
                        <a:t>п. Тракт. Строительство внутрипоселковых газопроводов высокого и низкого давления (I очередь, II очередь)</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14,97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39 731,7</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39 731,7</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ввод</a:t>
                      </a:r>
                      <a:endParaRPr lang="ru-RU" sz="1400" dirty="0">
                        <a:effectLst/>
                        <a:latin typeface="Calibri"/>
                      </a:endParaRPr>
                    </a:p>
                  </a:txBody>
                  <a:tcPr marL="42431" marR="42431" marT="0" marB="0" anchor="ctr"/>
                </a:tc>
              </a:tr>
              <a:tr h="1059694">
                <a:tc>
                  <a:txBody>
                    <a:bodyPr/>
                    <a:lstStyle/>
                    <a:p>
                      <a:pPr indent="0" algn="just">
                        <a:lnSpc>
                          <a:spcPct val="125000"/>
                        </a:lnSpc>
                        <a:spcAft>
                          <a:spcPts val="0"/>
                        </a:spcAft>
                      </a:pPr>
                      <a:r>
                        <a:rPr lang="ru-RU" sz="1100" dirty="0">
                          <a:effectLst/>
                        </a:rPr>
                        <a:t>Газификация природным газом низкого и среднего давления поселков Краснозатонский, В. Максаковка, Выльтыдор и мкр. Лесозавод г. Сыктывкара. Газопроводы высокого давления к ГРПШ по ул. Комсомольской, Серова г. Сыктывкара. Наружные сети газоснабжения низкого давления жилых домов по ул. Комсомольская, Комбинатовский проезд, Кортеросская, Полевая, Серова, Школьная г. Сыктывкара</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1,38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258,0</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258,0</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доввод</a:t>
                      </a:r>
                      <a:endParaRPr lang="ru-RU" sz="1400" dirty="0">
                        <a:effectLst/>
                        <a:latin typeface="Calibri"/>
                      </a:endParaRPr>
                    </a:p>
                  </a:txBody>
                  <a:tcPr marL="42431" marR="42431" marT="0" marB="0" anchor="ctr"/>
                </a:tc>
              </a:tr>
              <a:tr h="925996">
                <a:tc>
                  <a:txBody>
                    <a:bodyPr/>
                    <a:lstStyle/>
                    <a:p>
                      <a:pPr indent="0" algn="just">
                        <a:lnSpc>
                          <a:spcPct val="125000"/>
                        </a:lnSpc>
                        <a:spcAft>
                          <a:spcPts val="0"/>
                        </a:spcAft>
                      </a:pPr>
                      <a:r>
                        <a:rPr lang="ru-RU" sz="1100" dirty="0">
                          <a:effectLst/>
                        </a:rPr>
                        <a:t>Газификация природным газом среднего и низкого давления пгт. Краснозатонский, </a:t>
                      </a:r>
                      <a:r>
                        <a:rPr lang="ru-RU" sz="1100" dirty="0" smtClean="0">
                          <a:effectLst/>
                        </a:rPr>
                        <a:t>Выльтыдор</a:t>
                      </a:r>
                      <a:r>
                        <a:rPr lang="ru-RU" sz="1100" dirty="0">
                          <a:effectLst/>
                        </a:rPr>
                        <a:t>, Максаковка, Лесозавод (газификация улиц). Наружные сети газоснабжения по пер. Продольный, пер. Шолохова, ул. Чаадаева, Кузнечной</a:t>
                      </a:r>
                      <a:r>
                        <a:rPr lang="ru-RU" sz="1100" dirty="0" smtClean="0">
                          <a:effectLst/>
                        </a:rPr>
                        <a:t>, Технической</a:t>
                      </a:r>
                      <a:r>
                        <a:rPr lang="ru-RU" sz="1100" dirty="0">
                          <a:effectLst/>
                        </a:rPr>
                        <a:t>, Судоремонтной, Хвойной, Краснозатонской, Трактовой пгт. Краснозатонский</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6,27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484,8</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484,8</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доввод</a:t>
                      </a:r>
                      <a:endParaRPr lang="ru-RU" sz="1400" dirty="0">
                        <a:effectLst/>
                        <a:latin typeface="Calibri"/>
                      </a:endParaRPr>
                    </a:p>
                  </a:txBody>
                  <a:tcPr marL="42431" marR="42431" marT="0" marB="0" anchor="ctr"/>
                </a:tc>
              </a:tr>
              <a:tr h="260449">
                <a:tc>
                  <a:txBody>
                    <a:bodyPr/>
                    <a:lstStyle/>
                    <a:p>
                      <a:pPr indent="0" algn="just">
                        <a:lnSpc>
                          <a:spcPct val="125000"/>
                        </a:lnSpc>
                        <a:spcAft>
                          <a:spcPts val="0"/>
                        </a:spcAft>
                      </a:pPr>
                      <a:r>
                        <a:rPr lang="ru-RU" sz="1100" dirty="0">
                          <a:effectLst/>
                        </a:rPr>
                        <a:t>Внутрипоселковые газовые  сети низкого давления на территории пгт. Троицко-Печорск</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15,66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538,9</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538,9</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smtClean="0">
                          <a:effectLst/>
                        </a:rPr>
                        <a:t>доввод</a:t>
                      </a:r>
                      <a:endParaRPr lang="ru-RU" sz="1400" dirty="0">
                        <a:effectLst/>
                        <a:latin typeface="Calibri"/>
                      </a:endParaRPr>
                    </a:p>
                  </a:txBody>
                  <a:tcPr marL="42431" marR="42431" marT="0" marB="0" anchor="ctr"/>
                </a:tc>
              </a:tr>
              <a:tr h="312539">
                <a:tc>
                  <a:txBody>
                    <a:bodyPr/>
                    <a:lstStyle/>
                    <a:p>
                      <a:pPr indent="0" algn="just">
                        <a:lnSpc>
                          <a:spcPct val="125000"/>
                        </a:lnSpc>
                        <a:spcAft>
                          <a:spcPts val="0"/>
                        </a:spcAft>
                      </a:pPr>
                      <a:r>
                        <a:rPr lang="ru-RU" sz="1100" dirty="0">
                          <a:effectLst/>
                        </a:rPr>
                        <a:t>Газоснабжение квартала индивидуальных жилых домов по ул. Журавского в г. Сыктывкаре</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0,47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3 739,5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3 739,5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ввод</a:t>
                      </a:r>
                      <a:endParaRPr lang="ru-RU" sz="1400" dirty="0">
                        <a:effectLst/>
                        <a:latin typeface="Calibri"/>
                      </a:endParaRPr>
                    </a:p>
                  </a:txBody>
                  <a:tcPr marL="42431" marR="42431" marT="0" marB="0" anchor="ctr"/>
                </a:tc>
              </a:tr>
            </a:tbl>
          </a:graphicData>
        </a:graphic>
      </p:graphicFrame>
    </p:spTree>
    <p:extLst>
      <p:ext uri="{BB962C8B-B14F-4D97-AF65-F5344CB8AC3E}">
        <p14:creationId xmlns:p14="http://schemas.microsoft.com/office/powerpoint/2010/main" val="231361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60" y="692695"/>
            <a:ext cx="1454143"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54</a:t>
            </a:fld>
            <a:endParaRPr lang="ru-RU" dirty="0"/>
          </a:p>
        </p:txBody>
      </p:sp>
      <p:sp>
        <p:nvSpPr>
          <p:cNvPr id="5" name="Прямоугольник 4"/>
          <p:cNvSpPr/>
          <p:nvPr/>
        </p:nvSpPr>
        <p:spPr>
          <a:xfrm>
            <a:off x="2123726" y="1268760"/>
            <a:ext cx="6664523" cy="1061829"/>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421.</a:t>
            </a:r>
          </a:p>
          <a:p>
            <a:pPr algn="just">
              <a:spcAft>
                <a:spcPts val="0"/>
              </a:spcAft>
            </a:pPr>
            <a:r>
              <a:rPr lang="ru-RU" sz="1400" dirty="0">
                <a:solidFill>
                  <a:schemeClr val="tx1"/>
                </a:solidFill>
                <a:latin typeface="Times New Roman" panose="02020603050405020304" pitchFamily="18" charset="0"/>
              </a:rPr>
              <a:t>Цель – обеспечение условий развития эффективного рынка труда и государственных гарантий по содействию реализации прав граждан на полную, продуктивную и свободно избранную занятость.</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5</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«СОДЕЙСТВИЕ ЗАНЯТОСТИ НАСЕЛЕНИЯ»</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831459941"/>
              </p:ext>
            </p:extLst>
          </p:nvPr>
        </p:nvGraphicFramePr>
        <p:xfrm>
          <a:off x="462110" y="5589240"/>
          <a:ext cx="6486154" cy="1071157"/>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661249"/>
            <a:ext cx="1900073" cy="92714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84 %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34888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3782348367"/>
              </p:ext>
            </p:extLst>
          </p:nvPr>
        </p:nvGraphicFramePr>
        <p:xfrm>
          <a:off x="455622" y="2755667"/>
          <a:ext cx="8320707" cy="2761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9727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764704"/>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55</a:t>
            </a:fld>
            <a:endParaRPr lang="ru-RU" dirty="0"/>
          </a:p>
        </p:txBody>
      </p:sp>
      <p:graphicFrame>
        <p:nvGraphicFramePr>
          <p:cNvPr id="8" name="Диаграмма 7"/>
          <p:cNvGraphicFramePr/>
          <p:nvPr>
            <p:extLst>
              <p:ext uri="{D42A27DB-BD31-4B8C-83A1-F6EECF244321}">
                <p14:modId xmlns:p14="http://schemas.microsoft.com/office/powerpoint/2010/main" val="403574753"/>
              </p:ext>
            </p:extLst>
          </p:nvPr>
        </p:nvGraphicFramePr>
        <p:xfrm>
          <a:off x="467544" y="1412776"/>
          <a:ext cx="8309862" cy="1368152"/>
        </p:xfrm>
        <a:graphic>
          <a:graphicData uri="http://schemas.openxmlformats.org/drawingml/2006/chart">
            <c:chart xmlns:c="http://schemas.openxmlformats.org/drawingml/2006/chart" xmlns:r="http://schemas.openxmlformats.org/officeDocument/2006/relationships" r:id="rId2"/>
          </a:graphicData>
        </a:graphic>
      </p:graphicFrame>
      <p:sp>
        <p:nvSpPr>
          <p:cNvPr id="16" name="Прямоугольник 15"/>
          <p:cNvSpPr/>
          <p:nvPr/>
        </p:nvSpPr>
        <p:spPr>
          <a:xfrm>
            <a:off x="8028384" y="1655222"/>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88,6 %</a:t>
            </a:r>
            <a:endParaRPr lang="ru-RU" sz="1100" b="1" dirty="0"/>
          </a:p>
        </p:txBody>
      </p:sp>
      <p:graphicFrame>
        <p:nvGraphicFramePr>
          <p:cNvPr id="12" name="Диаграмма 11"/>
          <p:cNvGraphicFramePr/>
          <p:nvPr>
            <p:extLst>
              <p:ext uri="{D42A27DB-BD31-4B8C-83A1-F6EECF244321}">
                <p14:modId xmlns:p14="http://schemas.microsoft.com/office/powerpoint/2010/main" val="3976324669"/>
              </p:ext>
            </p:extLst>
          </p:nvPr>
        </p:nvGraphicFramePr>
        <p:xfrm>
          <a:off x="467544" y="2864396"/>
          <a:ext cx="8309862" cy="10380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67544" y="3933056"/>
            <a:ext cx="8309862" cy="2705164"/>
          </a:xfrm>
          <a:prstGeom prst="rect">
            <a:avLst/>
          </a:prstGeom>
          <a:noFill/>
        </p:spPr>
        <p:txBody>
          <a:bodyPr wrap="square" rtlCol="0">
            <a:spAutoFit/>
          </a:bodyPr>
          <a:lstStyle/>
          <a:p>
            <a:pPr indent="457200" algn="just">
              <a:lnSpc>
                <a:spcPct val="105000"/>
              </a:lnSpc>
            </a:pPr>
            <a:r>
              <a:rPr lang="ru-RU" sz="1250" dirty="0">
                <a:solidFill>
                  <a:schemeClr val="tx1"/>
                </a:solidFill>
                <a:latin typeface="Times New Roman" panose="02020603050405020304" pitchFamily="18" charset="0"/>
                <a:cs typeface="Times New Roman" panose="02020603050405020304" pitchFamily="18" charset="0"/>
              </a:rPr>
              <a:t>В рамках подпрограммы </a:t>
            </a:r>
            <a:r>
              <a:rPr lang="ru-RU" sz="1250" dirty="0" smtClean="0">
                <a:solidFill>
                  <a:schemeClr val="tx1"/>
                </a:solidFill>
                <a:latin typeface="Times New Roman" panose="02020603050405020304" pitchFamily="18" charset="0"/>
                <a:cs typeface="Times New Roman" panose="02020603050405020304" pitchFamily="18" charset="0"/>
              </a:rPr>
              <a:t>1 «</a:t>
            </a:r>
            <a:r>
              <a:rPr lang="ru-RU" sz="1250" dirty="0">
                <a:solidFill>
                  <a:schemeClr val="tx1"/>
                </a:solidFill>
                <a:latin typeface="Times New Roman" panose="02020603050405020304" pitchFamily="18" charset="0"/>
                <a:cs typeface="Times New Roman" panose="02020603050405020304" pitchFamily="18" charset="0"/>
              </a:rPr>
              <a:t>Управление региональным рынком труда, регулирование процессов  формирования и использования трудовых ресурсов» предусмотрены мероприятия, реализация которых позволяет оперативно и качественно удовлетворять потребности работодателей в рабочей силе, содействовать в короткий срок получению незанятыми гражданами работы соответствующей их потребностям и профессиональным возможностям, снизить продолжительность </a:t>
            </a:r>
            <a:r>
              <a:rPr lang="ru-RU" sz="1250" dirty="0" smtClean="0">
                <a:solidFill>
                  <a:schemeClr val="tx1"/>
                </a:solidFill>
                <a:latin typeface="Times New Roman" panose="02020603050405020304" pitchFamily="18" charset="0"/>
                <a:cs typeface="Times New Roman" panose="02020603050405020304" pitchFamily="18" charset="0"/>
              </a:rPr>
              <a:t>безработицы. Мероприятия </a:t>
            </a:r>
            <a:r>
              <a:rPr lang="ru-RU" sz="1250" dirty="0">
                <a:solidFill>
                  <a:schemeClr val="tx1"/>
                </a:solidFill>
                <a:latin typeface="Times New Roman" panose="02020603050405020304" pitchFamily="18" charset="0"/>
                <a:cs typeface="Times New Roman" panose="02020603050405020304" pitchFamily="18" charset="0"/>
              </a:rPr>
              <a:t>подпрограммы 2 «Содействие трудоустройству незанятых инвалидов на оборудованные (оснащенные) для них рабочие места» направлены на создание условий, обеспечивающих достойную жизнь и свободное развитие человека, оказание поддержки слабо защищенным категориям населения, испытывающим трудности в поиске </a:t>
            </a:r>
            <a:r>
              <a:rPr lang="ru-RU" sz="1250" dirty="0" smtClean="0">
                <a:solidFill>
                  <a:schemeClr val="tx1"/>
                </a:solidFill>
                <a:latin typeface="Times New Roman" panose="02020603050405020304" pitchFamily="18" charset="0"/>
                <a:cs typeface="Times New Roman" panose="02020603050405020304" pitchFamily="18" charset="0"/>
              </a:rPr>
              <a:t>работы. Мероприятия </a:t>
            </a:r>
            <a:r>
              <a:rPr lang="ru-RU" sz="1250" dirty="0">
                <a:solidFill>
                  <a:schemeClr val="tx1"/>
                </a:solidFill>
                <a:latin typeface="Times New Roman" panose="02020603050405020304" pitchFamily="18" charset="0"/>
                <a:cs typeface="Times New Roman" panose="02020603050405020304" pitchFamily="18" charset="0"/>
              </a:rPr>
              <a:t>подпрограммы 3 «Обеспечение реализации государственной программы» нацелены на объединение усилий участников рынка труда, координацию деятельности государственных органов, профессиональных союзов, иных представительных органов работников и работодателей в разработке и реализации мер по обеспечению занятости </a:t>
            </a:r>
            <a:r>
              <a:rPr lang="ru-RU" sz="1250" dirty="0" smtClean="0">
                <a:solidFill>
                  <a:schemeClr val="tx1"/>
                </a:solidFill>
                <a:latin typeface="Times New Roman" panose="02020603050405020304" pitchFamily="18" charset="0"/>
                <a:cs typeface="Times New Roman" panose="02020603050405020304" pitchFamily="18" charset="0"/>
              </a:rPr>
              <a:t>населения. Мероприятия Подпрограммы 4. «Дополнительные мероприятия в сфере занятости населения, направленные на снижение напряженности на рынке труда Республики Коми (2015 год)» направлены снижение напряженности на рынке труда Республики Коми.</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4141668" y="2231286"/>
            <a:ext cx="790372"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113,3 %</a:t>
            </a:r>
            <a:endParaRPr lang="ru-RU" sz="1100" b="1" dirty="0"/>
          </a:p>
        </p:txBody>
      </p:sp>
      <p:sp>
        <p:nvSpPr>
          <p:cNvPr id="19" name="Прямоугольник 18"/>
          <p:cNvSpPr/>
          <p:nvPr/>
        </p:nvSpPr>
        <p:spPr>
          <a:xfrm>
            <a:off x="8030100" y="3383414"/>
            <a:ext cx="74730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103,2 %</a:t>
            </a:r>
            <a:endParaRPr lang="ru-RU" sz="1100" b="1" dirty="0"/>
          </a:p>
        </p:txBody>
      </p:sp>
    </p:spTree>
    <p:extLst>
      <p:ext uri="{BB962C8B-B14F-4D97-AF65-F5344CB8AC3E}">
        <p14:creationId xmlns:p14="http://schemas.microsoft.com/office/powerpoint/2010/main" val="883682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268760"/>
            <a:ext cx="8309862" cy="5256584"/>
          </a:xfrm>
        </p:spPr>
        <p:txBody>
          <a:bodyPr/>
          <a:lstStyle/>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регистрируемой безработицы в среднем за 2015 год составил 1,5%;</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занятости населения (в среднем за год) составил 66,2%.</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общей безработицы составил 7,0%.</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трудоустройства граждан после профессионального обучения и дополнительного профессионального образования составил 80,0%;</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безработных граждан, зарегистрировавших предпринимательскую деятельность при содействии государственной службы занятости населения составила 123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отношение численности трудоустроенных инвалидов на оборудованные (оснащенные) для них рабочие места к общей численности инвалидов в трудоспособном возрасте составило 0,4%;</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в каждом из 20 муниципальных образований республики функционирует центр занятости населения, силами которых было оказано 165638 государственных услуг в сфере занятости населения;</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работников организаций, находящихся под риском увольнения, и граждан, ищущих работу, трудоустроенных на временную работу составила 600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работников организаций, находящихся под риском увольнения, и граждан, ищущих работу, прошедших опережающее профессиональное обучение и стажировку составила 427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молодых людей, реализующих социальные проекты, из числа граждан в возрасте от 22 до 30 лет, приступивших к реализации новых социальных проектов составила 30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инвалидов, трудоустроенных на рабочие места на условиях социальной занятости составила 60 чел.</a:t>
            </a: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56</a:t>
            </a:fld>
            <a:endParaRPr lang="ru-RU" dirty="0"/>
          </a:p>
        </p:txBody>
      </p:sp>
      <p:sp>
        <p:nvSpPr>
          <p:cNvPr id="4" name="Прямоугольник 3"/>
          <p:cNvSpPr/>
          <p:nvPr/>
        </p:nvSpPr>
        <p:spPr>
          <a:xfrm>
            <a:off x="467544" y="786190"/>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4260710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23728" y="692696"/>
            <a:ext cx="6664523"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6</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«ЗАЩИТА НАСЕЛЕНИЯ И ТЕРРИТОРИЙ РЕСПУБЛИКИ КОМИ ОТ ЧРЕЗВЫЙЧАЙНЫХ СИТУАЦИЙ, ОБЕСПЕЧЕНИЕ ПОЖАРНОЙ БЕЗОПАСНОСТИ И БЕЗОПАСНОСТИ ЛЮДЕЙ НА ВОДНЫХ ОБЪЕКТАХ»</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 name="Рисунок 9" descr="http://programs.gov.ru/Portal/img/life_10.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750" r="7500" b="53125"/>
          <a:stretch/>
        </p:blipFill>
        <p:spPr bwMode="auto">
          <a:xfrm>
            <a:off x="499519" y="721047"/>
            <a:ext cx="1408185" cy="119899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57</a:t>
            </a:fld>
            <a:endParaRPr lang="ru-RU" dirty="0"/>
          </a:p>
        </p:txBody>
      </p:sp>
      <p:sp>
        <p:nvSpPr>
          <p:cNvPr id="5" name="Прямоугольник 4"/>
          <p:cNvSpPr/>
          <p:nvPr/>
        </p:nvSpPr>
        <p:spPr>
          <a:xfrm>
            <a:off x="499519" y="1988840"/>
            <a:ext cx="8288731" cy="792525"/>
          </a:xfrm>
          <a:prstGeom prst="rect">
            <a:avLst/>
          </a:prstGeom>
        </p:spPr>
        <p:txBody>
          <a:bodyPr wrap="square">
            <a:spAutoFit/>
          </a:bodyPr>
          <a:lstStyle/>
          <a:p>
            <a:pPr algn="ctr">
              <a:lnSpc>
                <a:spcPct val="150000"/>
              </a:lnSpc>
              <a:spcAft>
                <a:spcPts val="0"/>
              </a:spcAft>
            </a:pPr>
            <a:r>
              <a:rPr lang="ru-RU" sz="1300" dirty="0" smtClean="0">
                <a:solidFill>
                  <a:schemeClr val="tx1"/>
                </a:solidFill>
                <a:latin typeface="Times New Roman" panose="02020603050405020304" pitchFamily="18" charset="0"/>
              </a:rPr>
              <a:t>                                           Утверждена постановлением Правительства Республики Коми от 28.09.2012. № 412.</a:t>
            </a:r>
          </a:p>
          <a:p>
            <a:pPr algn="just">
              <a:spcAft>
                <a:spcPts val="0"/>
              </a:spcAft>
            </a:pPr>
            <a:r>
              <a:rPr lang="ru-RU" sz="1300" dirty="0" smtClean="0">
                <a:solidFill>
                  <a:schemeClr val="tx1"/>
                </a:solidFill>
                <a:latin typeface="Times New Roman" panose="02020603050405020304" pitchFamily="18" charset="0"/>
              </a:rPr>
              <a:t>Цель – совершенствование функционирования Коми республиканской подсистемы единой государственной системы предупреждения и ликвидации чрезвычайных ситуаций и системы предупреждения терроризма.</a:t>
            </a:r>
            <a:endParaRPr lang="ru-RU" sz="1300" dirty="0">
              <a:solidFill>
                <a:schemeClr val="tx1"/>
              </a:solidFill>
            </a:endParaRPr>
          </a:p>
        </p:txBody>
      </p:sp>
      <p:graphicFrame>
        <p:nvGraphicFramePr>
          <p:cNvPr id="22" name="Диаграмма 21"/>
          <p:cNvGraphicFramePr/>
          <p:nvPr>
            <p:extLst>
              <p:ext uri="{D42A27DB-BD31-4B8C-83A1-F6EECF244321}">
                <p14:modId xmlns:p14="http://schemas.microsoft.com/office/powerpoint/2010/main" val="908948473"/>
              </p:ext>
            </p:extLst>
          </p:nvPr>
        </p:nvGraphicFramePr>
        <p:xfrm>
          <a:off x="462110" y="5661248"/>
          <a:ext cx="6414146" cy="936104"/>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661248"/>
            <a:ext cx="1900073" cy="100811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91,2 %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780928"/>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2588330799"/>
              </p:ext>
            </p:extLst>
          </p:nvPr>
        </p:nvGraphicFramePr>
        <p:xfrm>
          <a:off x="462110" y="3191490"/>
          <a:ext cx="8320707" cy="2325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0647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7544" y="2420888"/>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58</a:t>
            </a:fld>
            <a:endParaRPr lang="ru-RU" dirty="0"/>
          </a:p>
        </p:txBody>
      </p:sp>
      <p:sp>
        <p:nvSpPr>
          <p:cNvPr id="3" name="Прямоугольник 2"/>
          <p:cNvSpPr/>
          <p:nvPr/>
        </p:nvSpPr>
        <p:spPr>
          <a:xfrm>
            <a:off x="462109" y="76470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Наиболее значимый показатель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200729826"/>
              </p:ext>
            </p:extLst>
          </p:nvPr>
        </p:nvGraphicFramePr>
        <p:xfrm>
          <a:off x="471736" y="1135885"/>
          <a:ext cx="8309862" cy="1152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val="2287859501"/>
              </p:ext>
            </p:extLst>
          </p:nvPr>
        </p:nvGraphicFramePr>
        <p:xfrm>
          <a:off x="467544" y="3068960"/>
          <a:ext cx="8309862"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860032" y="3356992"/>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72,7 %</a:t>
            </a:r>
            <a:endParaRPr lang="ru-RU" sz="1100" b="1" dirty="0"/>
          </a:p>
        </p:txBody>
      </p:sp>
      <p:sp>
        <p:nvSpPr>
          <p:cNvPr id="9" name="Прямоугольник 8"/>
          <p:cNvSpPr/>
          <p:nvPr/>
        </p:nvSpPr>
        <p:spPr>
          <a:xfrm>
            <a:off x="4908728" y="4021766"/>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55,7 %</a:t>
            </a:r>
            <a:endParaRPr lang="ru-RU" sz="1100" b="1" dirty="0"/>
          </a:p>
        </p:txBody>
      </p:sp>
      <p:sp>
        <p:nvSpPr>
          <p:cNvPr id="10" name="Прямоугольник 9"/>
          <p:cNvSpPr/>
          <p:nvPr/>
        </p:nvSpPr>
        <p:spPr>
          <a:xfrm>
            <a:off x="4932040" y="4597830"/>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13,4 %</a:t>
            </a:r>
            <a:endParaRPr lang="ru-RU" sz="1100" b="1" dirty="0"/>
          </a:p>
        </p:txBody>
      </p:sp>
      <p:sp>
        <p:nvSpPr>
          <p:cNvPr id="11" name="Прямоугольник 10"/>
          <p:cNvSpPr/>
          <p:nvPr/>
        </p:nvSpPr>
        <p:spPr>
          <a:xfrm>
            <a:off x="5076056" y="5229200"/>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91,3 %</a:t>
            </a:r>
            <a:endParaRPr lang="ru-RU" sz="1100" b="1" dirty="0"/>
          </a:p>
        </p:txBody>
      </p:sp>
      <p:sp>
        <p:nvSpPr>
          <p:cNvPr id="12" name="Прямоугольник 11"/>
          <p:cNvSpPr/>
          <p:nvPr/>
        </p:nvSpPr>
        <p:spPr>
          <a:xfrm>
            <a:off x="7956376" y="5965982"/>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92,8 %</a:t>
            </a:r>
            <a:endParaRPr lang="ru-RU" sz="1100" b="1" dirty="0"/>
          </a:p>
        </p:txBody>
      </p:sp>
    </p:spTree>
    <p:extLst>
      <p:ext uri="{BB962C8B-B14F-4D97-AF65-F5344CB8AC3E}">
        <p14:creationId xmlns:p14="http://schemas.microsoft.com/office/powerpoint/2010/main" val="919606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196752"/>
            <a:ext cx="8309862" cy="5256584"/>
          </a:xfrm>
        </p:spPr>
        <p:txBody>
          <a:bodyPr/>
          <a:lstStyle/>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Все плановые показатели (индикаторы) государственная программа «Защита населения и территорий Республики Коми от чрезвычайных ситуаций, обеспечение пожарной безопасности и безопасности людей на водных объектах» в 2015 году выполнены в полном объеме.</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Уровень оснащенности пожарно-спасательных подразделений материально-техническими ресурсами и объектами для осуществления основной деятельности достиг 82 процентов, доля аттестованных специалистов пожарно-спасательных подразделений составила 76,2 процента от общего количества подлежащих аттестации, или 896 работников, что соответствует нормативным документам.  </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В начале 2015 года начата опытная эксплуатация основного центра обработки вызовов Системы «112» в Сыктывкаре. Работниками центра принято и обработано за год более 151 тысячи обращений граждан, из них 1282 вызова, потребовавшие комплексного реагирования, т.е. одновременного вызова нескольких экстренных оперативных служб. В декабре 2015 года проведены государственные приемочные испытания Системы «112» Республики Коми. </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Введены в эксплуатацию 2 новых пожарных депо в с. Куниб Сысольского района и п.с.т. Койю Ижемского района, проведен текущий и капитальный ремонт в 52 зданиях пожарных депо. Для повышения профессиональных навыков пожарных построена 1 учебно-тренировочная башня, теплодымокамера, 100-метровая полоса препятствий, полоса психологической подготовки пожарных.</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На базе учебного центра ГКУ РК «Управление противопожарной службы и гражданской защиты» прошли обучение и повышение квалификации 2016 человек, из них 778 должностных лиц и специалистов в области гражданской обороны и чрезвычайных ситуаций, 1238 должностных лиц, специалистов и работников организаций, ответственных за пожарную безопасность.</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Проведено 40 заседаний рабочих групп по вопросам противодействия терроризму, а также 3 комплексных учения, штабных тренировок и специальных комплексных занятия с органами управления и силами, привлекаемыми для решения задач по минимизации и ликвидации последствий террористического акта. Оборудовано в соответствии с требованиями антитеррористической защищенности 7 социальных объектов Республики Коми. </a:t>
            </a: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59</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80788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6</a:t>
            </a:fld>
            <a:endParaRPr lang="ru-RU" dirty="0"/>
          </a:p>
        </p:txBody>
      </p:sp>
      <p:sp>
        <p:nvSpPr>
          <p:cNvPr id="4" name="Прямоугольник 3"/>
          <p:cNvSpPr/>
          <p:nvPr/>
        </p:nvSpPr>
        <p:spPr>
          <a:xfrm>
            <a:off x="467544" y="692696"/>
            <a:ext cx="8208912" cy="5968237"/>
          </a:xfrm>
          <a:prstGeom prst="rect">
            <a:avLst/>
          </a:prstGeom>
        </p:spPr>
        <p:txBody>
          <a:bodyPr wrap="square">
            <a:spAutoFit/>
          </a:bodyPr>
          <a:lstStyle/>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Расходы бюджета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выплачиваемые из бюджета денежные средства. </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Расходное обязательство  </a:t>
            </a:r>
            <a:r>
              <a:rPr lang="ru-RU" sz="1200" i="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обязанность выплатить денежные средства из соответствующего бюджета.</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Дефицит бюджета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превышение расходов бюджета над его доходами.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Профицит бюджета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превышение доходов бюджета над его расходами.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Межбюджетные трансферты</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денежные средства, перечисляемые из одного бюджета бюджетной системы Российской Федерации другому бюджету.</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Дотации</a:t>
            </a:r>
            <a:r>
              <a:rPr lang="ru-RU" sz="1200" dirty="0">
                <a:solidFill>
                  <a:prstClr val="black"/>
                </a:solidFill>
                <a:latin typeface="Times New Roman" panose="02020603050405020304" pitchFamily="18" charset="0"/>
                <a:ea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Субвенции</a:t>
            </a:r>
            <a:r>
              <a:rPr lang="ru-RU" sz="1200" dirty="0">
                <a:solidFill>
                  <a:prstClr val="black"/>
                </a:solidFill>
                <a:latin typeface="Times New Roman" panose="02020603050405020304" pitchFamily="18" charset="0"/>
                <a:ea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публично-правовым образованиям полномочий.</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Субсидии</a:t>
            </a:r>
            <a:r>
              <a:rPr lang="ru-RU" sz="1200" dirty="0">
                <a:solidFill>
                  <a:prstClr val="black"/>
                </a:solidFill>
                <a:latin typeface="Times New Roman" panose="02020603050405020304" pitchFamily="18" charset="0"/>
                <a:ea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на условиях долевого софинансирования расходов других бюджетов.</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Государственная программа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Государственное задание</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Государственные (муниципальные) услуги (работы)</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Государственный долг</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Главный распорядитель бюджетных средств</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lvl="0" indent="450215" algn="just">
              <a:lnSpc>
                <a:spcPct val="110000"/>
              </a:lnSpc>
              <a:spcAft>
                <a:spcPts val="0"/>
              </a:spcAft>
            </a:pPr>
            <a:r>
              <a:rPr lang="ru-RU" sz="1200" b="1" i="1" dirty="0" smtClean="0">
                <a:solidFill>
                  <a:prstClr val="black"/>
                </a:solidFill>
                <a:latin typeface="Times New Roman" panose="02020603050405020304" pitchFamily="18" charset="0"/>
                <a:ea typeface="Calibri"/>
                <a:cs typeface="Times New Roman" panose="02020603050405020304" pitchFamily="18" charset="0"/>
              </a:rPr>
              <a:t>Главный администратор источников финансирования дефицита бюджета</a:t>
            </a:r>
            <a:r>
              <a:rPr lang="ru-RU" sz="1200" b="1" dirty="0" smtClean="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орган государственной власти (местного самоуправления), орган управления государственным внебюджетным фондом, иная организация, имеющий(ая) в своем ведении администраторов источников финансирования дефицита бюджета. </a:t>
            </a:r>
            <a:endParaRPr lang="ru-RU" sz="1200" dirty="0"/>
          </a:p>
        </p:txBody>
      </p:sp>
    </p:spTree>
    <p:extLst>
      <p:ext uri="{BB962C8B-B14F-4D97-AF65-F5344CB8AC3E}">
        <p14:creationId xmlns:p14="http://schemas.microsoft.com/office/powerpoint/2010/main" val="3948750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92696"/>
            <a:ext cx="144016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60</a:t>
            </a:fld>
            <a:endParaRPr lang="ru-RU" dirty="0"/>
          </a:p>
        </p:txBody>
      </p:sp>
      <p:sp>
        <p:nvSpPr>
          <p:cNvPr id="5" name="Прямоугольник 4"/>
          <p:cNvSpPr/>
          <p:nvPr/>
        </p:nvSpPr>
        <p:spPr>
          <a:xfrm>
            <a:off x="2123726" y="1289097"/>
            <a:ext cx="6664523" cy="630942"/>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30.12.2011. № 651.</a:t>
            </a:r>
          </a:p>
          <a:p>
            <a:pPr algn="ctr">
              <a:spcAft>
                <a:spcPts val="0"/>
              </a:spcAft>
            </a:pPr>
            <a:r>
              <a:rPr lang="ru-RU" sz="1400" dirty="0">
                <a:solidFill>
                  <a:schemeClr val="tx1"/>
                </a:solidFill>
                <a:latin typeface="Times New Roman" panose="02020603050405020304" pitchFamily="18" charset="0"/>
              </a:rPr>
              <a:t>Цель – развитие культурного потенциала Республики Коми.</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7.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«КУЛЬТУРА РЕСПУБЛИКИ КОМИ»</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3713735839"/>
              </p:ext>
            </p:extLst>
          </p:nvPr>
        </p:nvGraphicFramePr>
        <p:xfrm>
          <a:off x="462110" y="5373216"/>
          <a:ext cx="6414146"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44522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95,5 %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01032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509209751"/>
              </p:ext>
            </p:extLst>
          </p:nvPr>
        </p:nvGraphicFramePr>
        <p:xfrm>
          <a:off x="462110" y="2420888"/>
          <a:ext cx="8320707"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357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61</a:t>
            </a:fld>
            <a:endParaRPr lang="ru-RU" dirty="0"/>
          </a:p>
        </p:txBody>
      </p:sp>
      <p:graphicFrame>
        <p:nvGraphicFramePr>
          <p:cNvPr id="21" name="Диаграмма 20"/>
          <p:cNvGraphicFramePr/>
          <p:nvPr>
            <p:extLst>
              <p:ext uri="{D42A27DB-BD31-4B8C-83A1-F6EECF244321}">
                <p14:modId xmlns:p14="http://schemas.microsoft.com/office/powerpoint/2010/main" val="2304698252"/>
              </p:ext>
            </p:extLst>
          </p:nvPr>
        </p:nvGraphicFramePr>
        <p:xfrm>
          <a:off x="467544" y="1340768"/>
          <a:ext cx="830986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3711446631"/>
              </p:ext>
            </p:extLst>
          </p:nvPr>
        </p:nvGraphicFramePr>
        <p:xfrm>
          <a:off x="467544" y="3212976"/>
          <a:ext cx="830986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5888975" y="170080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154,5 %</a:t>
            </a:r>
            <a:endParaRPr lang="ru-RU" sz="1100" b="1" dirty="0"/>
          </a:p>
        </p:txBody>
      </p:sp>
      <p:sp>
        <p:nvSpPr>
          <p:cNvPr id="12" name="Прямоугольник 11"/>
          <p:cNvSpPr/>
          <p:nvPr/>
        </p:nvSpPr>
        <p:spPr>
          <a:xfrm>
            <a:off x="8172400" y="2447310"/>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109,0 %</a:t>
            </a:r>
            <a:endParaRPr lang="ru-RU" sz="1100" b="1" dirty="0"/>
          </a:p>
        </p:txBody>
      </p:sp>
      <p:sp>
        <p:nvSpPr>
          <p:cNvPr id="13" name="Прямоугольник 12"/>
          <p:cNvSpPr/>
          <p:nvPr/>
        </p:nvSpPr>
        <p:spPr>
          <a:xfrm>
            <a:off x="4880863" y="359943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103,7 %</a:t>
            </a:r>
            <a:endParaRPr lang="ru-RU" sz="1100" b="1" dirty="0"/>
          </a:p>
        </p:txBody>
      </p:sp>
      <p:sp>
        <p:nvSpPr>
          <p:cNvPr id="14" name="Прямоугольник 13"/>
          <p:cNvSpPr/>
          <p:nvPr/>
        </p:nvSpPr>
        <p:spPr>
          <a:xfrm>
            <a:off x="5724128" y="431951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101,6 %</a:t>
            </a:r>
            <a:endParaRPr lang="ru-RU" sz="1100" b="1" dirty="0"/>
          </a:p>
        </p:txBody>
      </p:sp>
      <p:sp>
        <p:nvSpPr>
          <p:cNvPr id="15" name="Прямоугольник 14"/>
          <p:cNvSpPr/>
          <p:nvPr/>
        </p:nvSpPr>
        <p:spPr>
          <a:xfrm>
            <a:off x="7020272" y="5111606"/>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7668344" y="5877272"/>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109,5 %</a:t>
            </a:r>
            <a:endParaRPr lang="ru-RU" sz="1100" b="1" dirty="0"/>
          </a:p>
        </p:txBody>
      </p:sp>
    </p:spTree>
    <p:extLst>
      <p:ext uri="{BB962C8B-B14F-4D97-AF65-F5344CB8AC3E}">
        <p14:creationId xmlns:p14="http://schemas.microsoft.com/office/powerpoint/2010/main" val="3785994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070734"/>
            <a:ext cx="8424936" cy="2862322"/>
          </a:xfrm>
          <a:prstGeom prst="rect">
            <a:avLst/>
          </a:prstGeom>
          <a:noFill/>
        </p:spPr>
        <p:txBody>
          <a:bodyPr wrap="square" rtlCol="0">
            <a:spAutoFit/>
          </a:bodyPr>
          <a:lstStyle/>
          <a:p>
            <a:pPr indent="457200" algn="just"/>
            <a:r>
              <a:rPr lang="ru-RU" sz="1200" dirty="0">
                <a:solidFill>
                  <a:schemeClr val="tx1"/>
                </a:solidFill>
                <a:latin typeface="Times New Roman" panose="02020603050405020304" pitchFamily="18" charset="0"/>
                <a:cs typeface="Times New Roman" panose="02020603050405020304" pitchFamily="18" charset="0"/>
              </a:rPr>
              <a:t>Соотношение средней заработной платы работников государственных и муниципальных учреждений культуры и искусства Республики Коми и средней заработной платы в Республике Коми составило 71,9% (план – 71,5%).</a:t>
            </a:r>
          </a:p>
          <a:p>
            <a:pPr indent="457200" algn="just"/>
            <a:r>
              <a:rPr lang="ru-RU" sz="1200" dirty="0">
                <a:solidFill>
                  <a:schemeClr val="tx1"/>
                </a:solidFill>
                <a:latin typeface="Times New Roman" panose="02020603050405020304" pitchFamily="18" charset="0"/>
                <a:cs typeface="Times New Roman" panose="02020603050405020304" pitchFamily="18" charset="0"/>
              </a:rPr>
              <a:t>Приоритетом для отрасли «Культура» на территории региона является безусловное выполнение положений Указа Президента Российской Федерации № 597 «О мероприятиях по реализации государственной социальной политики». Для достижения этого распоряжением Правительства Республики Коми от 20.02.2013 года № 43-р утверждена  «дорожная карта».</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рамках оказания государственных услуг (выполнения работ) библиотеками, музеями, прочими учреждениями культуры в 2015 году были проведены следующие мероприятия, акции: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1) к </a:t>
            </a:r>
            <a:r>
              <a:rPr lang="ru-RU" sz="1200" dirty="0">
                <a:solidFill>
                  <a:schemeClr val="tx1"/>
                </a:solidFill>
                <a:latin typeface="Times New Roman" panose="02020603050405020304" pitchFamily="18" charset="0"/>
                <a:cs typeface="Times New Roman" panose="02020603050405020304" pitchFamily="18" charset="0"/>
              </a:rPr>
              <a:t>Международному дню музеев приурочена международная акция - «Ночь музеев»;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2) в </a:t>
            </a:r>
            <a:r>
              <a:rPr lang="ru-RU" sz="1200" dirty="0">
                <a:solidFill>
                  <a:schemeClr val="tx1"/>
                </a:solidFill>
                <a:latin typeface="Times New Roman" panose="02020603050405020304" pitchFamily="18" charset="0"/>
                <a:cs typeface="Times New Roman" panose="02020603050405020304" pitchFamily="18" charset="0"/>
              </a:rPr>
              <a:t>рамках Всероссийской акции «Библиосумерки - 2015» и акции «Библионочь – 2015» на различных площадках государственных библиотек Республики Коми прошли мероприятия в вечернее время (выставки, мастер-классы, театрализованные представления, викторины и др.);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3) Всероссийская киноакция «Вера, надежда, любовь в российских семьях» прошла в муниципальных кинозрелищных учреждениях РК. Демонстрировались фильмы, направленные на сохранение традиционных семейных ценностей, укрепление авторитета и поддержки института семьи. Самым масштабным в 2015 году стал комплекс праздничных мероприятий, посвященных 70-летию Победы в Великой Отечественной войне 1941-1945 гг. </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p:nvPr/>
        </p:nvPicPr>
        <p:blipFill>
          <a:blip r:embed="rId2"/>
          <a:stretch>
            <a:fillRect/>
          </a:stretch>
        </p:blipFill>
        <p:spPr>
          <a:xfrm>
            <a:off x="467544" y="3933056"/>
            <a:ext cx="2592288" cy="2808312"/>
          </a:xfrm>
          <a:prstGeom prst="rect">
            <a:avLst/>
          </a:prstGeom>
        </p:spPr>
      </p:pic>
      <p:sp>
        <p:nvSpPr>
          <p:cNvPr id="8" name="TextBox 7"/>
          <p:cNvSpPr txBox="1"/>
          <p:nvPr/>
        </p:nvSpPr>
        <p:spPr>
          <a:xfrm>
            <a:off x="3059832" y="3789040"/>
            <a:ext cx="5688632" cy="3046988"/>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Среди наиболее крупных и резонансных его событий:</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1) Республиканский </a:t>
            </a:r>
            <a:r>
              <a:rPr lang="ru-RU" sz="1200" dirty="0">
                <a:solidFill>
                  <a:schemeClr val="tx1"/>
                </a:solidFill>
                <a:latin typeface="Times New Roman" panose="02020603050405020304" pitchFamily="18" charset="0"/>
                <a:cs typeface="Times New Roman" panose="02020603050405020304" pitchFamily="18" charset="0"/>
              </a:rPr>
              <a:t>этап Всероссийского смотра-конкурса песни военных лет «Эх, путь-дорожка, фронтовая…»;</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2) смотр-конкурс </a:t>
            </a:r>
            <a:r>
              <a:rPr lang="ru-RU" sz="1200" dirty="0">
                <a:solidFill>
                  <a:schemeClr val="tx1"/>
                </a:solidFill>
                <a:latin typeface="Times New Roman" panose="02020603050405020304" pitchFamily="18" charset="0"/>
                <a:cs typeface="Times New Roman" panose="02020603050405020304" pitchFamily="18" charset="0"/>
              </a:rPr>
              <a:t>художественного творчества ветеранов «Катюша»;</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3) Республиканский </a:t>
            </a:r>
            <a:r>
              <a:rPr lang="ru-RU" sz="1200" dirty="0">
                <a:solidFill>
                  <a:schemeClr val="tx1"/>
                </a:solidFill>
                <a:latin typeface="Times New Roman" panose="02020603050405020304" pitchFamily="18" charset="0"/>
                <a:cs typeface="Times New Roman" panose="02020603050405020304" pitchFamily="18" charset="0"/>
              </a:rPr>
              <a:t>этап Всероссийского фестиваля народного творчества «Салют Победы»;</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4) театральные </a:t>
            </a:r>
            <a:r>
              <a:rPr lang="ru-RU" sz="1200" dirty="0">
                <a:solidFill>
                  <a:schemeClr val="tx1"/>
                </a:solidFill>
                <a:latin typeface="Times New Roman" panose="02020603050405020304" pitchFamily="18" charset="0"/>
                <a:cs typeface="Times New Roman" panose="02020603050405020304" pitchFamily="18" charset="0"/>
              </a:rPr>
              <a:t>и концертные премьеры, которые состоялись при непосредственной грантовой поддержке: в театре драмы им. Савина – концертная постановка «Театр военной песни» и спектакль «Эшелон» по пьесе Михаила Рощина, в Воркутинском драматическом театре - спектакль «Анфиса» по пьесе Ирины Грековой и Павла Лунгина «Вдовий пароход», в Коми республиканской филармонии - новый литературно-музыкальный концерт солистов Государственного ансамбля песни и танца Республики Коми «АСЪЯ КЫА» «Звенит победная весна», издание альбомов «Художники Республики Коми - участники Великой Отечественной войны», «Зыряне – народ даровитый. Коллекции предметов народного искусства» и т.д</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62</a:t>
            </a:fld>
            <a:endParaRPr lang="ru-RU" dirty="0"/>
          </a:p>
        </p:txBody>
      </p:sp>
      <p:sp>
        <p:nvSpPr>
          <p:cNvPr id="9" name="Прямоугольник 8"/>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723921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63</a:t>
            </a:fld>
            <a:endParaRPr lang="ru-RU" dirty="0"/>
          </a:p>
        </p:txBody>
      </p:sp>
      <p:sp>
        <p:nvSpPr>
          <p:cNvPr id="6" name="TextBox 5"/>
          <p:cNvSpPr txBox="1"/>
          <p:nvPr/>
        </p:nvSpPr>
        <p:spPr>
          <a:xfrm>
            <a:off x="395536" y="1124744"/>
            <a:ext cx="8352928" cy="5632311"/>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республике действует 5 конкурсов на соискание грантов Главы Республики Коми в области культуры и искусства, на реализацию которых в 2015 году было направлено 9,3 млн. руб. Все они предусматривают стимулирование создания и внедрения новых форм работы, развитие информационных технологий, вовлечение молодежи в культурную деятельность.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Помимо традиционных форм проведения мероприятий (концерты, беседы, встречи и чествования ветеранов, фестивали) ведущие учреждения региона предложили новые формы организации праздничных мероприятий, в том числе с использованием современных информационных ресурсов.</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Юношеская библиотека презентовала интерактивную страницу «Карта памяти», в Национальной библиотеке региона состоялась презентация нового корпоративного полнотекстового краеведческого Интернет-ресурса «Библиотека памяти: Великой Победе посвящается».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Успешно реализован совместный проект Центра культурных инициатив «Югор» и художника Анжелики Штепа «Наставление» с созданием на сайте учреждения виртуальной версии проекта.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 В январе 2015 года в с. Усть-Кулом состоялся XXII фестиваль современной коми песни «Василей». Всего в фестивале приняло участие 314 человек – композиторы, поэты, исполнители конкурсных песен. Гран-при «Василей» 2015 года достался Таисии Чаплыгиной, автору слов и музыки к песне «Коми муын».</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марте прошел XIII Всероссийский конкурс молодых исполнителей «Юные дарования – 2015» им. Я.С. Перепелицы – единственный конкурс в Республике Коми, который проходит сразу в нескольких исполнительских номинациях: «Фортепиано», «Фортепианный ансамбль», «Оркестровые струнные инструменты», «Ансамбль оркестровых струнных инструментов», «Инструменты народного оркестра», «Ансамбль инструментов народного оркестра», «Оркестровые и ударные инструменты», «Ансамбль оркестровых и ударных инструментов», «Юный композитор».</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марте отчетного года в с. Объячево состоялся VIII Республиканский фестиваль театральных коллективов «Неделя театров в Прилузье». В фестивале принимали участие 14 любительских коллективов из 11 муниципальных образований Республики Коми. Фестиваль проходил под эгидой Года литературы в Российской Федерации и в рамках мероприятий, посвящённых 70-летию Победы в Великой Отечественной войне. Гран-при фестиваля завоевал Народный театр села Объячево им. Г.Д. Горчакова.</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мае 2015 г. проведена Республиканская молодёжная выставка народного художественного творчества «Зарни кияс» («Золотые руки») на базе ГАУ РК «Центр культурных инициатив «Югор». На выставке были представлены изделия учащихся художественных отделений учебных заведений системы среднего профессионального образования и высших учебных заведений, учащихся детских школ искусств, Центров дополнительного образования, творческих объединений Республики Коми в возрасте от 8 до 25 лет. Участниками молодёжного проекта стали 114 начинающих мастеров из муниципальных образований Республики Коми.</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4033930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64</a:t>
            </a:fld>
            <a:endParaRPr lang="ru-RU" dirty="0"/>
          </a:p>
        </p:txBody>
      </p:sp>
      <p:sp>
        <p:nvSpPr>
          <p:cNvPr id="6" name="TextBox 5"/>
          <p:cNvSpPr txBox="1"/>
          <p:nvPr/>
        </p:nvSpPr>
        <p:spPr>
          <a:xfrm>
            <a:off x="395536" y="1190357"/>
            <a:ext cx="8352928" cy="5262979"/>
          </a:xfrm>
          <a:prstGeom prst="rect">
            <a:avLst/>
          </a:prstGeom>
          <a:noFill/>
        </p:spPr>
        <p:txBody>
          <a:bodyPr wrap="square" rtlCol="0">
            <a:spAutoFit/>
          </a:bodyPr>
          <a:lstStyle/>
          <a:p>
            <a:pPr indent="457200" algn="just"/>
            <a:r>
              <a:rPr lang="ru-RU" sz="1200" dirty="0">
                <a:solidFill>
                  <a:schemeClr val="tx1"/>
                </a:solidFill>
                <a:latin typeface="Times New Roman" panose="02020603050405020304" pitchFamily="18" charset="0"/>
                <a:cs typeface="Times New Roman" panose="02020603050405020304" pitchFamily="18" charset="0"/>
              </a:rPr>
              <a:t>В рамках Республиканского праздника «Шондiбан» проводился Республиканский танцевальный марафон «Танцующая республика». Марафон проходил в режиме нон-стопа в течение 4,5 часов. Программа марафона условно была разделена на три блока: народный (этнографические и народные стилизованные, сюжетно-ролевые композиции), эстрадный (современные, спортивные композиции) и танцевальные композиции, посвященные 70-летию Великой победы.</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24 мая на сцене Коми республиканской филармонии состоялся Хоровой марафон, посвященный празднованию Дня славянской письменности и культуры. Хоровые коллективы исполняли духовную музыку, патриотические произведения отечественных авторов. Обязательным произведением марафона традиционно стал Гимн просветителям и создателям славянской азбуки Кириллу и Мефодию, а завершила концерт песня «День Победы» в исполнении сводного хора и солистов – Заслуженной артистки России Ольги Сосновской и Народного артиста Республики Коми Анатолия Смирнова.</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июле 2015 года прошел XII Всероссийский фестиваль самодеятельных исполнителей народной песни «Завалинка». В фестивале приняли участие вокально-хоровые, фольклорные ансамбли и ансамбли народных инструментов (315 человек) из Кировской, Архангельской, Новгородской, Костромской, Ленинградской областей, Коми, Башкортостан, Мордовии, Удмуртии, Чувашии.</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Традиционный республиканский праздник поэзии и народного творчества «Менам муза», посвященный 176-й годовщине со дня рождения первого коми поэта И.А. Куратова, прошел в форме многофункционального фестиваля в июле 2015 года. Главным событием фестиваля явился поэтический конкурс чтецов в межрайонном конкурсе художественного чтения «Звуки северной лиры».</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ноябре завершился IV Межрегиональный открытый конкурс детского и юношеского изобразительного искусства «Мир, в котором мы живем». В конкурсе приняло участие более 100 человек. Участникам конкурса были вручены дипломы, победители конкурса награждены памятными призами.</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Этнокультурный календарь республики пополнился такими мероприятиями Дома дружбы народов, как Международный фестиваль соотечественников «Алеша» и мультикультурный фестиваль «Диалог культур: Северное многоцветье», межрегиональный фестиваль-выставка народного костюма «Шкатулка самоцветов». Совместно с Ассоциацией национально-культурных объединений Республики Коми реализован проект «Дни национальных культур в муниципальных образованиях Республики Коми» в 8 муниципальных образованиях.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течение года проведено более 40 фестивалей, конкурсов, традиционных праздников, направленных на популяризацию и изучение государственных языков Республики Коми, реализованы проекты по продвижению коми языка в детской среде, проведены курсы коми языка для жителей республики и курсы русского языка для мигрантов. </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8057765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65</a:t>
            </a:fld>
            <a:endParaRPr lang="ru-RU" dirty="0"/>
          </a:p>
        </p:txBody>
      </p:sp>
      <p:sp>
        <p:nvSpPr>
          <p:cNvPr id="6" name="TextBox 5"/>
          <p:cNvSpPr txBox="1"/>
          <p:nvPr/>
        </p:nvSpPr>
        <p:spPr>
          <a:xfrm>
            <a:off x="499757" y="1186466"/>
            <a:ext cx="8352928" cy="1643527"/>
          </a:xfrm>
          <a:prstGeom prst="rect">
            <a:avLst/>
          </a:prstGeom>
          <a:noFill/>
        </p:spPr>
        <p:txBody>
          <a:bodyPr wrap="square" rtlCol="0">
            <a:spAutoFit/>
          </a:bodyPr>
          <a:lstStyle/>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2015 году муниципалитетам на конкурсной основе было выделено 4,4 млн. рублей на реализацию малых </a:t>
            </a:r>
            <a:r>
              <a:rPr lang="ru-RU" sz="1200" dirty="0">
                <a:solidFill>
                  <a:schemeClr val="tx1"/>
                </a:solidFill>
                <a:latin typeface="Times New Roman" panose="02020603050405020304" pitchFamily="18" charset="0"/>
                <a:cs typeface="Times New Roman" panose="02020603050405020304" pitchFamily="18" charset="0"/>
              </a:rPr>
              <a:t>проектов (элемент инициативного бюджетирования) </a:t>
            </a:r>
            <a:r>
              <a:rPr lang="ru-RU" sz="1200" dirty="0" smtClean="0">
                <a:solidFill>
                  <a:schemeClr val="tx1"/>
                </a:solidFill>
                <a:latin typeface="Times New Roman" panose="02020603050405020304" pitchFamily="18" charset="0"/>
                <a:cs typeface="Times New Roman" panose="02020603050405020304" pitchFamily="18" charset="0"/>
              </a:rPr>
              <a:t>на условиях софинансирования. Всего было поддержано 13 малых проектов </a:t>
            </a:r>
            <a:r>
              <a:rPr lang="ru-RU" sz="1200" dirty="0">
                <a:solidFill>
                  <a:schemeClr val="tx1"/>
                </a:solidFill>
                <a:latin typeface="Times New Roman" panose="02020603050405020304" pitchFamily="18" charset="0"/>
                <a:cs typeface="Times New Roman" panose="02020603050405020304" pitchFamily="18" charset="0"/>
              </a:rPr>
              <a:t>(элемент инициативного бюджетирования</a:t>
            </a:r>
            <a:r>
              <a:rPr lang="ru-RU" sz="1200" dirty="0" smtClean="0">
                <a:solidFill>
                  <a:schemeClr val="tx1"/>
                </a:solidFill>
                <a:latin typeface="Times New Roman" panose="02020603050405020304" pitchFamily="18" charset="0"/>
                <a:cs typeface="Times New Roman" panose="02020603050405020304" pitchFamily="18" charset="0"/>
              </a:rPr>
              <a:t>) по благоустройству территорий, ремонту зданий, приобретению оборудования и инвентаря для муниципальных учреждений культуры.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Мероприятия по противопожарной защите проведены в учреждениях двенадцати муниципальных образований и шести государственных учреждениях культуры. </a:t>
            </a:r>
            <a:r>
              <a:rPr lang="ru-RU" sz="1200" dirty="0">
                <a:solidFill>
                  <a:schemeClr val="tx1"/>
                </a:solidFill>
                <a:latin typeface="Times New Roman" panose="02020603050405020304" pitchFamily="18" charset="0"/>
                <a:cs typeface="Times New Roman" panose="02020603050405020304" pitchFamily="18" charset="0"/>
              </a:rPr>
              <a:t>В сфере охраны культурного наследия проведены ремонтные работы на одном объекте культурного наследия «Мастерские ремесленные (школа)», расположенном по адресу: г. Сыктывкар, ул. Советская, 28.</a:t>
            </a:r>
            <a:endParaRPr lang="ru-RU" sz="1200" dirty="0" smtClean="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7613" y="2711482"/>
            <a:ext cx="2861014" cy="3957878"/>
          </a:xfrm>
          <a:prstGeom prst="rect">
            <a:avLst/>
          </a:prstGeom>
          <a:noFill/>
        </p:spPr>
        <p:txBody>
          <a:bodyPr wrap="square" rtlCol="0">
            <a:spAutoFit/>
          </a:bodyPr>
          <a:lstStyle/>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Проведен </a:t>
            </a:r>
            <a:r>
              <a:rPr lang="ru-RU" sz="1200" dirty="0">
                <a:solidFill>
                  <a:schemeClr val="tx1"/>
                </a:solidFill>
                <a:latin typeface="Times New Roman" panose="02020603050405020304" pitchFamily="18" charset="0"/>
                <a:cs typeface="Times New Roman" panose="02020603050405020304" pitchFamily="18" charset="0"/>
              </a:rPr>
              <a:t>мониторинг 20 объектов археологического наследия. Проведены работы по определению границ территорий 36 объектов культурного наследия, из них 16 объектов археологического наследия.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рамках популяризации объектов культурного наследия выпущено научно-справочное издание «Объекты культурного наследия Республики Коми».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завершающей стадии строительство социокультурного центра в с. Дон Усть-Куломского района.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Завершается ремонт Дома культуры железнодорожников г. Печора.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По школе с. Гам – выполнены работы по фундаменту, срубу здания, крыльцу, выполняются работы по замене окон, дверей, «черных» полов.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pic>
        <p:nvPicPr>
          <p:cNvPr id="6146" name="Picture 2" descr="C:\Users\kyp001\Desktop\Архив\2016,04,07 Логотип\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2711482"/>
            <a:ext cx="5159755" cy="38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371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5"/>
            <a:ext cx="1440160"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66</a:t>
            </a:fld>
            <a:endParaRPr lang="ru-RU" dirty="0"/>
          </a:p>
        </p:txBody>
      </p:sp>
      <p:sp>
        <p:nvSpPr>
          <p:cNvPr id="5" name="Прямоугольник 4"/>
          <p:cNvSpPr/>
          <p:nvPr/>
        </p:nvSpPr>
        <p:spPr>
          <a:xfrm>
            <a:off x="2123726" y="1289097"/>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422.</a:t>
            </a:r>
          </a:p>
          <a:p>
            <a:pPr algn="ctr">
              <a:spcAft>
                <a:spcPts val="0"/>
              </a:spcAft>
            </a:pPr>
            <a:r>
              <a:rPr lang="ru-RU" sz="1400" dirty="0">
                <a:solidFill>
                  <a:schemeClr val="tx1"/>
                </a:solidFill>
                <a:latin typeface="Times New Roman" panose="02020603050405020304" pitchFamily="18" charset="0"/>
              </a:rPr>
              <a:t>Цель – совершенствование системы физической культуры и </a:t>
            </a:r>
            <a:r>
              <a:rPr lang="ru-RU" sz="1400" dirty="0" smtClean="0">
                <a:solidFill>
                  <a:schemeClr val="tx1"/>
                </a:solidFill>
                <a:latin typeface="Times New Roman" panose="02020603050405020304" pitchFamily="18" charset="0"/>
              </a:rPr>
              <a:t>спорта и </a:t>
            </a:r>
            <a:r>
              <a:rPr lang="ru-RU" sz="1400" dirty="0">
                <a:solidFill>
                  <a:schemeClr val="tx1"/>
                </a:solidFill>
                <a:latin typeface="Times New Roman" panose="02020603050405020304" pitchFamily="18" charset="0"/>
              </a:rPr>
              <a:t>развитие спорта высших достижений</a:t>
            </a:r>
            <a:r>
              <a:rPr lang="ru-RU" sz="1400" dirty="0" smtClean="0">
                <a:solidFill>
                  <a:schemeClr val="tx1"/>
                </a:solidFill>
                <a:latin typeface="Times New Roman" panose="02020603050405020304" pitchFamily="18" charset="0"/>
              </a:rPr>
              <a:t>.</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8.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ФИЗИЧЕСКОЙ КУЛЬТУРЫ И </a:t>
            </a:r>
            <a:r>
              <a:rPr lang="ru-RU" sz="1600" b="1" dirty="0" smtClean="0">
                <a:solidFill>
                  <a:schemeClr val="tx1"/>
                </a:solidFill>
                <a:latin typeface="Times New Roman" panose="02020603050405020304" pitchFamily="18" charset="0"/>
                <a:cs typeface="Times New Roman" panose="02020603050405020304" pitchFamily="18" charset="0"/>
              </a:rPr>
              <a:t>СПОРТА»</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767618116"/>
              </p:ext>
            </p:extLst>
          </p:nvPr>
        </p:nvGraphicFramePr>
        <p:xfrm>
          <a:off x="462110" y="5373216"/>
          <a:ext cx="6558162"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44522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97,9 %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8117"/>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1390466450"/>
              </p:ext>
            </p:extLst>
          </p:nvPr>
        </p:nvGraphicFramePr>
        <p:xfrm>
          <a:off x="455622" y="2564904"/>
          <a:ext cx="8320707"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64098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67</a:t>
            </a:fld>
            <a:endParaRPr lang="ru-RU" dirty="0"/>
          </a:p>
        </p:txBody>
      </p:sp>
      <p:graphicFrame>
        <p:nvGraphicFramePr>
          <p:cNvPr id="21" name="Диаграмма 20"/>
          <p:cNvGraphicFramePr/>
          <p:nvPr>
            <p:extLst>
              <p:ext uri="{D42A27DB-BD31-4B8C-83A1-F6EECF244321}">
                <p14:modId xmlns:p14="http://schemas.microsoft.com/office/powerpoint/2010/main" val="2216129906"/>
              </p:ext>
            </p:extLst>
          </p:nvPr>
        </p:nvGraphicFramePr>
        <p:xfrm>
          <a:off x="467544" y="1340768"/>
          <a:ext cx="830986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561782740"/>
              </p:ext>
            </p:extLst>
          </p:nvPr>
        </p:nvGraphicFramePr>
        <p:xfrm>
          <a:off x="467544" y="3212976"/>
          <a:ext cx="830986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808855" y="1727230"/>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115,2 %</a:t>
            </a:r>
            <a:endParaRPr lang="ru-RU" sz="1100" b="1" dirty="0"/>
          </a:p>
        </p:txBody>
      </p:sp>
      <p:sp>
        <p:nvSpPr>
          <p:cNvPr id="12" name="Прямоугольник 11"/>
          <p:cNvSpPr/>
          <p:nvPr/>
        </p:nvSpPr>
        <p:spPr>
          <a:xfrm>
            <a:off x="7812360" y="2447310"/>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140,3 %</a:t>
            </a:r>
            <a:endParaRPr lang="ru-RU" sz="1100" b="1" dirty="0"/>
          </a:p>
        </p:txBody>
      </p:sp>
      <p:sp>
        <p:nvSpPr>
          <p:cNvPr id="13" name="Прямоугольник 12"/>
          <p:cNvSpPr/>
          <p:nvPr/>
        </p:nvSpPr>
        <p:spPr>
          <a:xfrm>
            <a:off x="4736847" y="3573016"/>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117,4 %</a:t>
            </a:r>
            <a:endParaRPr lang="ru-RU" sz="1100" b="1" dirty="0"/>
          </a:p>
        </p:txBody>
      </p:sp>
      <p:sp>
        <p:nvSpPr>
          <p:cNvPr id="14" name="Прямоугольник 13"/>
          <p:cNvSpPr/>
          <p:nvPr/>
        </p:nvSpPr>
        <p:spPr>
          <a:xfrm>
            <a:off x="6897087" y="431951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111,4 %</a:t>
            </a:r>
            <a:endParaRPr lang="ru-RU" sz="1100" b="1" dirty="0"/>
          </a:p>
        </p:txBody>
      </p:sp>
      <p:sp>
        <p:nvSpPr>
          <p:cNvPr id="15" name="Прямоугольник 14"/>
          <p:cNvSpPr/>
          <p:nvPr/>
        </p:nvSpPr>
        <p:spPr>
          <a:xfrm>
            <a:off x="7185119" y="5111606"/>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7812360" y="5877272"/>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Tree>
    <p:extLst>
      <p:ext uri="{BB962C8B-B14F-4D97-AF65-F5344CB8AC3E}">
        <p14:creationId xmlns:p14="http://schemas.microsoft.com/office/powerpoint/2010/main" val="1178971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980728"/>
            <a:ext cx="8309862" cy="4464496"/>
          </a:xfrm>
        </p:spPr>
        <p:txBody>
          <a:bodyPr/>
          <a:lstStyle/>
          <a:p>
            <a:pPr marL="0" indent="457200" algn="just">
              <a:lnSpc>
                <a:spcPct val="110000"/>
              </a:lnSpc>
              <a:spcBef>
                <a:spcPts val="0"/>
              </a:spcBef>
              <a:buNone/>
            </a:pPr>
            <a:r>
              <a:rPr lang="ru-RU" sz="1200" dirty="0">
                <a:latin typeface="Times New Roman" panose="02020603050405020304" pitchFamily="18" charset="0"/>
                <a:cs typeface="Times New Roman" panose="02020603050405020304" pitchFamily="18" charset="0"/>
              </a:rPr>
              <a:t>Одной из приоритетных задач создания условий для дальнейшего совершенствования системы физической культуры и спорта, направленной на укрепление здоровья и улучшения качества жизни населения, установленной в Концепции развития физической культуры и спорта в Республике Коми на период до 2020 года, является развитие инфраструктуры в сфере физической культуры и спорта.</a:t>
            </a:r>
          </a:p>
          <a:p>
            <a:pPr marL="0" indent="457200" algn="just">
              <a:lnSpc>
                <a:spcPct val="110000"/>
              </a:lnSpc>
              <a:spcBef>
                <a:spcPts val="0"/>
              </a:spcBef>
              <a:buNone/>
            </a:pPr>
            <a:r>
              <a:rPr lang="ru-RU" sz="1200" dirty="0">
                <a:latin typeface="Times New Roman" panose="02020603050405020304" pitchFamily="18" charset="0"/>
                <a:cs typeface="Times New Roman" panose="02020603050405020304" pitchFamily="18" charset="0"/>
              </a:rPr>
              <a:t>В 2015 году в рамках подпрограммы «Развитие инфраструктуры физической культуры и спорта» осуществлялась реализация следующих инвестиционных проектов:</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1. строительство </a:t>
            </a:r>
            <a:r>
              <a:rPr lang="ru-RU" sz="1200" dirty="0">
                <a:latin typeface="Times New Roman" panose="02020603050405020304" pitchFamily="18" charset="0"/>
                <a:cs typeface="Times New Roman" panose="02020603050405020304" pitchFamily="18" charset="0"/>
              </a:rPr>
              <a:t>плавательного бассейна по ул. Петрозаводской в г. Сыктывкаре. Уровень технической готовности объекта составляет – 93%. Ввод в эксплуатацию объекта планируется в декабре текущего года;</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2. строительство </a:t>
            </a:r>
            <a:r>
              <a:rPr lang="ru-RU" sz="1200" dirty="0">
                <a:latin typeface="Times New Roman" panose="02020603050405020304" pitchFamily="18" charset="0"/>
                <a:cs typeface="Times New Roman" panose="02020603050405020304" pitchFamily="18" charset="0"/>
              </a:rPr>
              <a:t>спортивного комплекса с бассейном и универсальным игровым залом в г. Микунь. Уровень технической готовности объекта составляет - 14%. Ввод в эксплуатацию объекта планируется к концу 2016 года;</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3. строительство </a:t>
            </a:r>
            <a:r>
              <a:rPr lang="ru-RU" sz="1200" dirty="0">
                <a:latin typeface="Times New Roman" panose="02020603050405020304" pitchFamily="18" charset="0"/>
                <a:cs typeface="Times New Roman" panose="02020603050405020304" pitchFamily="18" charset="0"/>
              </a:rPr>
              <a:t>крытого катка с искусственным льдом по пр. Бумажников Эжвинского района г. Сыктывкара. Уровень технической готовности объекта составляет - 33%. Ввод в эксплуатацию объекта планируется к концу 2016 года;</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4. укладка </a:t>
            </a:r>
            <a:r>
              <a:rPr lang="ru-RU" sz="1200" dirty="0">
                <a:latin typeface="Times New Roman" panose="02020603050405020304" pitchFamily="18" charset="0"/>
                <a:cs typeface="Times New Roman" panose="02020603050405020304" pitchFamily="18" charset="0"/>
              </a:rPr>
              <a:t>искусственного футбольного покрытия на футбольном поле профильной спортивной школы в г. Сосногорске. В настоящее время осуществляется поставка покрытия в соответствии с заключенным контрактом. Укладка покрытия в силу имеющихся погодных условий будет производиться в весенне-летний период 2016 года.</a:t>
            </a:r>
          </a:p>
          <a:p>
            <a:pPr marL="0" indent="457200" algn="just">
              <a:lnSpc>
                <a:spcPct val="110000"/>
              </a:lnSpc>
              <a:spcBef>
                <a:spcPts val="0"/>
              </a:spcBef>
              <a:buNone/>
            </a:pPr>
            <a:r>
              <a:rPr lang="ru-RU" sz="1200" dirty="0">
                <a:latin typeface="Times New Roman" panose="02020603050405020304" pitchFamily="18" charset="0"/>
                <a:cs typeface="Times New Roman" panose="02020603050405020304" pitchFamily="18" charset="0"/>
              </a:rPr>
              <a:t>Увеличение обеспеченности населения спортивными сооружениями позволяет повысить шаговую доступность спортсооружений, открывать новые отделения в спортивных школах по видам спорта, предоставлять качественные услуги в области физической культуры и спорта, привлечь к занятиям различные категории населения, в том числе инвалидов, отвлечь детей и подростков от потребления алкоголя, и наркотиков, снизить заболеваемость и повысить в обществе потребность в здоровом образе жизни.</a:t>
            </a: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68</a:t>
            </a:fld>
            <a:endParaRPr lang="ru-RU" dirty="0"/>
          </a:p>
        </p:txBody>
      </p:sp>
      <p:sp>
        <p:nvSpPr>
          <p:cNvPr id="4" name="Прямоугольник 3"/>
          <p:cNvSpPr/>
          <p:nvPr/>
        </p:nvSpPr>
        <p:spPr>
          <a:xfrm>
            <a:off x="467544" y="64217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graphicFrame>
        <p:nvGraphicFramePr>
          <p:cNvPr id="5" name="Таблица 4"/>
          <p:cNvGraphicFramePr>
            <a:graphicFrameLocks noGrp="1"/>
          </p:cNvGraphicFramePr>
          <p:nvPr>
            <p:extLst>
              <p:ext uri="{D42A27DB-BD31-4B8C-83A1-F6EECF244321}">
                <p14:modId xmlns:p14="http://schemas.microsoft.com/office/powerpoint/2010/main" val="952067738"/>
              </p:ext>
            </p:extLst>
          </p:nvPr>
        </p:nvGraphicFramePr>
        <p:xfrm>
          <a:off x="496487" y="5136982"/>
          <a:ext cx="8280919" cy="1532378"/>
        </p:xfrm>
        <a:graphic>
          <a:graphicData uri="http://schemas.openxmlformats.org/drawingml/2006/table">
            <a:tbl>
              <a:tblPr firstRow="1" firstCol="1" bandRow="1">
                <a:tableStyleId>{5C22544A-7EE6-4342-B048-85BDC9FD1C3A}</a:tableStyleId>
              </a:tblPr>
              <a:tblGrid>
                <a:gridCol w="3427441"/>
                <a:gridCol w="1152128"/>
                <a:gridCol w="1008112"/>
                <a:gridCol w="1008112"/>
                <a:gridCol w="1685126"/>
              </a:tblGrid>
              <a:tr h="288032">
                <a:tc rowSpan="2">
                  <a:txBody>
                    <a:bodyPr/>
                    <a:lstStyle/>
                    <a:p>
                      <a:pPr algn="ctr">
                        <a:lnSpc>
                          <a:spcPct val="115000"/>
                        </a:lnSpc>
                        <a:spcAft>
                          <a:spcPts val="0"/>
                        </a:spcAft>
                      </a:pPr>
                      <a:endParaRPr lang="ru-RU" sz="200" dirty="0" smtClean="0">
                        <a:effectLst/>
                      </a:endParaRPr>
                    </a:p>
                    <a:p>
                      <a:pPr algn="ctr">
                        <a:lnSpc>
                          <a:spcPct val="115000"/>
                        </a:lnSpc>
                        <a:spcAft>
                          <a:spcPts val="0"/>
                        </a:spcAft>
                      </a:pPr>
                      <a:r>
                        <a:rPr lang="ru-RU" sz="1100" dirty="0" smtClean="0">
                          <a:effectLst/>
                        </a:rPr>
                        <a:t>Общественно - значимые </a:t>
                      </a:r>
                      <a:r>
                        <a:rPr lang="ru-RU" sz="1100" dirty="0">
                          <a:effectLst/>
                        </a:rPr>
                        <a:t>объекты капитального строительства</a:t>
                      </a:r>
                      <a:endParaRPr lang="ru-RU" sz="1100" dirty="0">
                        <a:effectLst/>
                        <a:latin typeface="Calibri"/>
                        <a:ea typeface="Calibri"/>
                        <a:cs typeface="Times New Roman"/>
                      </a:endParaRPr>
                    </a:p>
                  </a:txBody>
                  <a:tcPr marL="68580" marR="68580" marT="0" marB="0"/>
                </a:tc>
                <a:tc rowSpan="2">
                  <a:txBody>
                    <a:bodyPr/>
                    <a:lstStyle/>
                    <a:p>
                      <a:pPr algn="ctr">
                        <a:lnSpc>
                          <a:spcPct val="115000"/>
                        </a:lnSpc>
                        <a:spcAft>
                          <a:spcPts val="0"/>
                        </a:spcAft>
                        <a:tabLst>
                          <a:tab pos="552450" algn="l"/>
                        </a:tabLst>
                      </a:pPr>
                      <a:endParaRPr lang="ru-RU" sz="500" dirty="0" smtClean="0">
                        <a:effectLst/>
                      </a:endParaRPr>
                    </a:p>
                    <a:p>
                      <a:pPr algn="ctr">
                        <a:lnSpc>
                          <a:spcPct val="115000"/>
                        </a:lnSpc>
                        <a:spcAft>
                          <a:spcPts val="0"/>
                        </a:spcAft>
                        <a:tabLst>
                          <a:tab pos="552450" algn="l"/>
                        </a:tabLst>
                      </a:pPr>
                      <a:r>
                        <a:rPr lang="ru-RU" sz="1100" dirty="0" smtClean="0">
                          <a:effectLst/>
                        </a:rPr>
                        <a:t>Мощность</a:t>
                      </a:r>
                      <a:r>
                        <a:rPr lang="ru-RU" sz="1100" dirty="0">
                          <a:effectLst/>
                        </a:rPr>
                        <a:t>, </a:t>
                      </a:r>
                      <a:endParaRPr lang="ru-RU" sz="1100" dirty="0" smtClean="0">
                        <a:effectLst/>
                      </a:endParaRPr>
                    </a:p>
                    <a:p>
                      <a:pPr algn="ctr">
                        <a:lnSpc>
                          <a:spcPct val="115000"/>
                        </a:lnSpc>
                        <a:spcAft>
                          <a:spcPts val="0"/>
                        </a:spcAft>
                        <a:tabLst>
                          <a:tab pos="552450" algn="l"/>
                        </a:tabLst>
                      </a:pPr>
                      <a:r>
                        <a:rPr lang="ru-RU" sz="1100" dirty="0" smtClean="0">
                          <a:effectLst/>
                        </a:rPr>
                        <a:t>ед</a:t>
                      </a:r>
                      <a:r>
                        <a:rPr lang="ru-RU" sz="1100" dirty="0">
                          <a:effectLst/>
                        </a:rPr>
                        <a:t>. изм.	</a:t>
                      </a:r>
                      <a:endParaRPr lang="ru-RU" sz="1100" dirty="0">
                        <a:effectLst/>
                        <a:latin typeface="Calibri"/>
                        <a:ea typeface="Calibri"/>
                        <a:cs typeface="Times New Roman"/>
                      </a:endParaRPr>
                    </a:p>
                  </a:txBody>
                  <a:tcPr marL="68580" marR="68580" marT="0" marB="0"/>
                </a:tc>
                <a:tc rowSpan="2">
                  <a:txBody>
                    <a:bodyPr/>
                    <a:lstStyle/>
                    <a:p>
                      <a:pPr algn="ctr">
                        <a:lnSpc>
                          <a:spcPct val="115000"/>
                        </a:lnSpc>
                        <a:spcAft>
                          <a:spcPts val="0"/>
                        </a:spcAft>
                      </a:pPr>
                      <a:endParaRPr lang="ru-RU" sz="500" dirty="0" smtClean="0">
                        <a:effectLst/>
                      </a:endParaRPr>
                    </a:p>
                    <a:p>
                      <a:pPr algn="ctr">
                        <a:lnSpc>
                          <a:spcPct val="115000"/>
                        </a:lnSpc>
                        <a:spcAft>
                          <a:spcPts val="0"/>
                        </a:spcAft>
                      </a:pPr>
                      <a:r>
                        <a:rPr lang="ru-RU" sz="1100" dirty="0" smtClean="0">
                          <a:effectLst/>
                        </a:rPr>
                        <a:t>Год ввода в эксплуатацию</a:t>
                      </a:r>
                      <a:endParaRPr lang="ru-RU"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ru-RU" sz="1100" dirty="0">
                          <a:effectLst/>
                        </a:rPr>
                        <a:t>Бюджетные ассигнования, </a:t>
                      </a:r>
                      <a:r>
                        <a:rPr lang="ru-RU" sz="1100" dirty="0" smtClean="0">
                          <a:effectLst/>
                        </a:rPr>
                        <a:t> тыс</a:t>
                      </a:r>
                      <a:r>
                        <a:rPr lang="ru-RU" sz="1100" dirty="0">
                          <a:effectLst/>
                        </a:rPr>
                        <a:t>. рублей</a:t>
                      </a:r>
                      <a:endParaRPr lang="ru-RU" sz="1100" dirty="0">
                        <a:effectLst/>
                        <a:latin typeface="Calibri"/>
                        <a:ea typeface="Calibri"/>
                        <a:cs typeface="Times New Roman"/>
                      </a:endParaRPr>
                    </a:p>
                  </a:txBody>
                  <a:tcPr marL="68580" marR="68580" marT="0" marB="0"/>
                </a:tc>
                <a:tc hMerge="1">
                  <a:txBody>
                    <a:bodyPr/>
                    <a:lstStyle/>
                    <a:p>
                      <a:endParaRPr lang="ru-RU"/>
                    </a:p>
                  </a:txBody>
                  <a:tcPr/>
                </a:tc>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endParaRPr lang="ru-RU" sz="500" dirty="0" smtClean="0">
                        <a:effectLst/>
                      </a:endParaRPr>
                    </a:p>
                    <a:p>
                      <a:pPr algn="ctr">
                        <a:lnSpc>
                          <a:spcPct val="115000"/>
                        </a:lnSpc>
                        <a:spcAft>
                          <a:spcPts val="0"/>
                        </a:spcAft>
                      </a:pPr>
                      <a:r>
                        <a:rPr lang="ru-RU" sz="1100" dirty="0" smtClean="0">
                          <a:effectLst/>
                        </a:rPr>
                        <a:t>План 2015 год</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smtClean="0">
                          <a:effectLst/>
                        </a:rPr>
                        <a:t>Исполнено на 01.01.2016</a:t>
                      </a:r>
                      <a:endParaRPr lang="ru-RU"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ru-RU" sz="1100" dirty="0">
                          <a:effectLst/>
                        </a:rPr>
                        <a:t>Плавательный бассейн по ул. Петрозаводской в г. </a:t>
                      </a:r>
                      <a:r>
                        <a:rPr lang="ru-RU" sz="1100" dirty="0" smtClean="0">
                          <a:effectLst/>
                        </a:rPr>
                        <a:t>Сыктывкаре</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1325 кв. м.</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2016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363 038,0</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349 852,7</a:t>
                      </a:r>
                      <a:endParaRPr lang="ru-RU"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ru-RU" sz="1100" dirty="0">
                          <a:effectLst/>
                        </a:rPr>
                        <a:t>Строительство спортивного комплекса с бассейном и универсальным игровым залом в г</a:t>
                      </a:r>
                      <a:r>
                        <a:rPr lang="ru-RU" sz="1100" dirty="0" smtClean="0">
                          <a:effectLst/>
                        </a:rPr>
                        <a:t>. Микунь Усть-Вымского </a:t>
                      </a:r>
                      <a:r>
                        <a:rPr lang="ru-RU" sz="1100" dirty="0">
                          <a:effectLst/>
                        </a:rPr>
                        <a:t>района</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118 чел. в смену</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2017</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215 000,0</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215 000,0</a:t>
                      </a:r>
                      <a:endParaRPr lang="ru-RU"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610896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69</a:t>
            </a:fld>
            <a:endParaRPr lang="ru-RU" dirty="0"/>
          </a:p>
        </p:txBody>
      </p:sp>
      <p:sp>
        <p:nvSpPr>
          <p:cNvPr id="6" name="TextBox 5"/>
          <p:cNvSpPr txBox="1"/>
          <p:nvPr/>
        </p:nvSpPr>
        <p:spPr>
          <a:xfrm>
            <a:off x="395536" y="2864257"/>
            <a:ext cx="5472608" cy="2292935"/>
          </a:xfrm>
          <a:prstGeom prst="rect">
            <a:avLst/>
          </a:prstGeom>
          <a:noFill/>
        </p:spPr>
        <p:txBody>
          <a:bodyPr wrap="square" rtlCol="0">
            <a:spAutoFit/>
          </a:bodyPr>
          <a:lstStyle/>
          <a:p>
            <a:pPr indent="457200" algn="just"/>
            <a:r>
              <a:rPr lang="ru-RU" sz="1250" dirty="0" smtClean="0">
                <a:solidFill>
                  <a:schemeClr val="tx1"/>
                </a:solidFill>
                <a:latin typeface="Times New Roman" panose="02020603050405020304" pitchFamily="18" charset="0"/>
                <a:cs typeface="Times New Roman" panose="02020603050405020304" pitchFamily="18" charset="0"/>
              </a:rPr>
              <a:t>Проведены </a:t>
            </a:r>
            <a:r>
              <a:rPr lang="ru-RU" sz="1250" dirty="0">
                <a:solidFill>
                  <a:schemeClr val="tx1"/>
                </a:solidFill>
                <a:latin typeface="Times New Roman" panose="02020603050405020304" pitchFamily="18" charset="0"/>
                <a:cs typeface="Times New Roman" panose="02020603050405020304" pitchFamily="18" charset="0"/>
              </a:rPr>
              <a:t>Всероссийские массовые физкультурные проекты</a:t>
            </a:r>
            <a:r>
              <a:rPr lang="ru-RU" sz="1250" dirty="0" smtClean="0">
                <a:solidFill>
                  <a:schemeClr val="tx1"/>
                </a:solidFill>
                <a:latin typeface="Times New Roman" panose="02020603050405020304" pitchFamily="18" charset="0"/>
                <a:cs typeface="Times New Roman" panose="02020603050405020304" pitchFamily="18" charset="0"/>
              </a:rPr>
              <a:t>: «</a:t>
            </a:r>
            <a:r>
              <a:rPr lang="ru-RU" sz="1250" dirty="0">
                <a:solidFill>
                  <a:schemeClr val="tx1"/>
                </a:solidFill>
                <a:latin typeface="Times New Roman" panose="02020603050405020304" pitchFamily="18" charset="0"/>
                <a:cs typeface="Times New Roman" panose="02020603050405020304" pitchFamily="18" charset="0"/>
              </a:rPr>
              <a:t>Лыжня России</a:t>
            </a:r>
            <a:r>
              <a:rPr lang="ru-RU" sz="1250" dirty="0" smtClean="0">
                <a:solidFill>
                  <a:schemeClr val="tx1"/>
                </a:solidFill>
                <a:latin typeface="Times New Roman" panose="02020603050405020304" pitchFamily="18" charset="0"/>
                <a:cs typeface="Times New Roman" panose="02020603050405020304" pitchFamily="18" charset="0"/>
              </a:rPr>
              <a:t>», «</a:t>
            </a:r>
            <a:r>
              <a:rPr lang="ru-RU" sz="1250" dirty="0">
                <a:solidFill>
                  <a:schemeClr val="tx1"/>
                </a:solidFill>
                <a:latin typeface="Times New Roman" panose="02020603050405020304" pitchFamily="18" charset="0"/>
                <a:cs typeface="Times New Roman" panose="02020603050405020304" pitchFamily="18" charset="0"/>
              </a:rPr>
              <a:t>Российский Азимут</a:t>
            </a:r>
            <a:r>
              <a:rPr lang="ru-RU" sz="1250" dirty="0" smtClean="0">
                <a:solidFill>
                  <a:schemeClr val="tx1"/>
                </a:solidFill>
                <a:latin typeface="Times New Roman" panose="02020603050405020304" pitchFamily="18" charset="0"/>
                <a:cs typeface="Times New Roman" panose="02020603050405020304" pitchFamily="18" charset="0"/>
              </a:rPr>
              <a:t>»; «Кросс </a:t>
            </a:r>
            <a:r>
              <a:rPr lang="ru-RU" sz="1250" dirty="0">
                <a:solidFill>
                  <a:schemeClr val="tx1"/>
                </a:solidFill>
                <a:latin typeface="Times New Roman" panose="02020603050405020304" pitchFamily="18" charset="0"/>
                <a:cs typeface="Times New Roman" panose="02020603050405020304" pitchFamily="18" charset="0"/>
              </a:rPr>
              <a:t>наций»; </a:t>
            </a:r>
            <a:r>
              <a:rPr lang="ru-RU" sz="1250" dirty="0" smtClean="0">
                <a:solidFill>
                  <a:schemeClr val="tx1"/>
                </a:solidFill>
                <a:latin typeface="Times New Roman" panose="02020603050405020304" pitchFamily="18" charset="0"/>
                <a:cs typeface="Times New Roman" panose="02020603050405020304" pitchFamily="18" charset="0"/>
              </a:rPr>
              <a:t>«</a:t>
            </a:r>
            <a:r>
              <a:rPr lang="ru-RU" sz="1250" dirty="0">
                <a:solidFill>
                  <a:schemeClr val="tx1"/>
                </a:solidFill>
                <a:latin typeface="Times New Roman" panose="02020603050405020304" pitchFamily="18" charset="0"/>
                <a:cs typeface="Times New Roman" panose="02020603050405020304" pitchFamily="18" charset="0"/>
              </a:rPr>
              <a:t>Оранжевый мяч</a:t>
            </a:r>
            <a:r>
              <a:rPr lang="ru-RU" sz="1250" dirty="0" smtClean="0">
                <a:solidFill>
                  <a:schemeClr val="tx1"/>
                </a:solidFill>
                <a:latin typeface="Times New Roman" panose="02020603050405020304" pitchFamily="18" charset="0"/>
                <a:cs typeface="Times New Roman" panose="02020603050405020304" pitchFamily="18" charset="0"/>
              </a:rPr>
              <a:t>». Общее </a:t>
            </a:r>
            <a:r>
              <a:rPr lang="ru-RU" sz="1250" dirty="0">
                <a:solidFill>
                  <a:schemeClr val="tx1"/>
                </a:solidFill>
                <a:latin typeface="Times New Roman" panose="02020603050405020304" pitchFamily="18" charset="0"/>
                <a:cs typeface="Times New Roman" panose="02020603050405020304" pitchFamily="18" charset="0"/>
              </a:rPr>
              <a:t>количество участников составило более 60 тысячи человек</a:t>
            </a:r>
            <a:r>
              <a:rPr lang="ru-RU" sz="1250" dirty="0" smtClean="0">
                <a:solidFill>
                  <a:schemeClr val="tx1"/>
                </a:solidFill>
                <a:latin typeface="Times New Roman" panose="02020603050405020304" pitchFamily="18" charset="0"/>
                <a:cs typeface="Times New Roman" panose="02020603050405020304" pitchFamily="18" charset="0"/>
              </a:rPr>
              <a:t>.</a:t>
            </a:r>
          </a:p>
          <a:p>
            <a:pPr indent="457200" algn="just"/>
            <a:r>
              <a:rPr lang="ru-RU" sz="1250" dirty="0">
                <a:solidFill>
                  <a:schemeClr val="tx1"/>
                </a:solidFill>
                <a:latin typeface="Times New Roman" panose="02020603050405020304" pitchFamily="18" charset="0"/>
                <a:cs typeface="Times New Roman" panose="02020603050405020304" pitchFamily="18" charset="0"/>
              </a:rPr>
              <a:t>Продолжается завоевавшая свою популярность Акция «Дни открытых дверей», когда каждый может бесплатно посетить спортивный объект. В рамках Акции еженедельно посещают спортивные объекты около 5 тысяч человек. </a:t>
            </a:r>
            <a:endParaRPr lang="ru-RU" sz="1250" dirty="0" smtClean="0">
              <a:solidFill>
                <a:schemeClr val="tx1"/>
              </a:solidFill>
              <a:latin typeface="Times New Roman" panose="02020603050405020304" pitchFamily="18" charset="0"/>
              <a:cs typeface="Times New Roman" panose="02020603050405020304" pitchFamily="18" charset="0"/>
            </a:endParaRP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Ежегодно </a:t>
            </a:r>
            <a:r>
              <a:rPr lang="ru-RU" sz="1250" dirty="0">
                <a:solidFill>
                  <a:schemeClr val="tx1"/>
                </a:solidFill>
                <a:latin typeface="Times New Roman" panose="02020603050405020304" pitchFamily="18" charset="0"/>
                <a:cs typeface="Times New Roman" panose="02020603050405020304" pitchFamily="18" charset="0"/>
              </a:rPr>
              <a:t>на территории республики проводятся республиканские Спартакиад для различных категорий населения (в 2014г. проводилось семь республиканских Спартакиад, в 2013 году - 6, в 2012 году - 5):</a:t>
            </a:r>
          </a:p>
          <a:p>
            <a:pPr indent="457200" algn="just"/>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9552" y="4797152"/>
            <a:ext cx="8280920" cy="1892826"/>
          </a:xfrm>
          <a:prstGeom prst="rect">
            <a:avLst/>
          </a:prstGeom>
          <a:noFill/>
        </p:spPr>
        <p:txBody>
          <a:bodyPr wrap="square" rtlCol="0">
            <a:spAutoFit/>
          </a:bodyPr>
          <a:lstStyle/>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Круглогодичная </a:t>
            </a:r>
            <a:r>
              <a:rPr lang="ru-RU" sz="1250" dirty="0">
                <a:solidFill>
                  <a:schemeClr val="tx1"/>
                </a:solidFill>
                <a:latin typeface="Times New Roman" panose="02020603050405020304" pitchFamily="18" charset="0"/>
                <a:cs typeface="Times New Roman" panose="02020603050405020304" pitchFamily="18" charset="0"/>
              </a:rPr>
              <a:t>Спартакиада среди муниципальных образований Республики Коми; </a:t>
            </a:r>
            <a:endParaRPr lang="ru-RU" sz="1250" dirty="0" smtClean="0">
              <a:solidFill>
                <a:schemeClr val="tx1"/>
              </a:solidFill>
              <a:latin typeface="Times New Roman" panose="02020603050405020304" pitchFamily="18" charset="0"/>
              <a:cs typeface="Times New Roman" panose="02020603050405020304" pitchFamily="18" charset="0"/>
            </a:endParaRP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Спартакиада </a:t>
            </a:r>
            <a:r>
              <a:rPr lang="ru-RU" sz="1250" dirty="0">
                <a:solidFill>
                  <a:schemeClr val="tx1"/>
                </a:solidFill>
                <a:latin typeface="Times New Roman" panose="02020603050405020304" pitchFamily="18" charset="0"/>
                <a:cs typeface="Times New Roman" panose="02020603050405020304" pitchFamily="18" charset="0"/>
              </a:rPr>
              <a:t>учащихся образовательных учреждений </a:t>
            </a:r>
            <a:r>
              <a:rPr lang="ru-RU" sz="1250" dirty="0" smtClean="0">
                <a:solidFill>
                  <a:schemeClr val="tx1"/>
                </a:solidFill>
                <a:latin typeface="Times New Roman" panose="02020603050405020304" pitchFamily="18" charset="0"/>
                <a:cs typeface="Times New Roman" panose="02020603050405020304" pitchFamily="18" charset="0"/>
              </a:rPr>
              <a:t>Республики Коми «</a:t>
            </a:r>
            <a:r>
              <a:rPr lang="ru-RU" sz="1250" dirty="0">
                <a:solidFill>
                  <a:schemeClr val="tx1"/>
                </a:solidFill>
                <a:latin typeface="Times New Roman" panose="02020603050405020304" pitchFamily="18" charset="0"/>
                <a:cs typeface="Times New Roman" panose="02020603050405020304" pitchFamily="18" charset="0"/>
              </a:rPr>
              <a:t>За здоровую Республику Коми в 21 веке</a:t>
            </a:r>
            <a:r>
              <a:rPr lang="ru-RU" sz="1250" dirty="0" smtClean="0">
                <a:solidFill>
                  <a:schemeClr val="tx1"/>
                </a:solidFill>
                <a:latin typeface="Times New Roman" panose="02020603050405020304" pitchFamily="18" charset="0"/>
                <a:cs typeface="Times New Roman" panose="02020603050405020304" pitchFamily="18" charset="0"/>
              </a:rPr>
              <a:t>»;</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Круглогодичная </a:t>
            </a:r>
            <a:r>
              <a:rPr lang="ru-RU" sz="1250" dirty="0">
                <a:solidFill>
                  <a:schemeClr val="tx1"/>
                </a:solidFill>
                <a:latin typeface="Times New Roman" panose="02020603050405020304" pitchFamily="18" charset="0"/>
                <a:cs typeface="Times New Roman" panose="02020603050405020304" pitchFamily="18" charset="0"/>
              </a:rPr>
              <a:t>Юношеская Спартакиада Республики </a:t>
            </a:r>
            <a:r>
              <a:rPr lang="ru-RU" sz="1250" dirty="0" smtClean="0">
                <a:solidFill>
                  <a:schemeClr val="tx1"/>
                </a:solidFill>
                <a:latin typeface="Times New Roman" panose="02020603050405020304" pitchFamily="18" charset="0"/>
                <a:cs typeface="Times New Roman" panose="02020603050405020304" pitchFamily="18" charset="0"/>
              </a:rPr>
              <a:t>Коми;</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Спартакиада </a:t>
            </a:r>
            <a:r>
              <a:rPr lang="ru-RU" sz="1250" dirty="0">
                <a:solidFill>
                  <a:schemeClr val="tx1"/>
                </a:solidFill>
                <a:latin typeface="Times New Roman" panose="02020603050405020304" pitchFamily="18" charset="0"/>
                <a:cs typeface="Times New Roman" panose="02020603050405020304" pitchFamily="18" charset="0"/>
              </a:rPr>
              <a:t>студентов высшего профессионального образования Республики Коми; </a:t>
            </a:r>
            <a:endParaRPr lang="ru-RU" sz="1250" dirty="0" smtClean="0">
              <a:solidFill>
                <a:schemeClr val="tx1"/>
              </a:solidFill>
              <a:latin typeface="Times New Roman" panose="02020603050405020304" pitchFamily="18" charset="0"/>
              <a:cs typeface="Times New Roman" panose="02020603050405020304" pitchFamily="18" charset="0"/>
            </a:endParaRP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Спартакиада </a:t>
            </a:r>
            <a:r>
              <a:rPr lang="ru-RU" sz="1250" dirty="0">
                <a:solidFill>
                  <a:schemeClr val="tx1"/>
                </a:solidFill>
                <a:latin typeface="Times New Roman" panose="02020603050405020304" pitchFamily="18" charset="0"/>
                <a:cs typeface="Times New Roman" panose="02020603050405020304" pitchFamily="18" charset="0"/>
              </a:rPr>
              <a:t>обучающихся в образовательных учреждениях начального и среднего </a:t>
            </a:r>
            <a:r>
              <a:rPr lang="ru-RU" sz="1250" dirty="0" smtClean="0">
                <a:solidFill>
                  <a:schemeClr val="tx1"/>
                </a:solidFill>
                <a:latin typeface="Times New Roman" panose="02020603050405020304" pitchFamily="18" charset="0"/>
                <a:cs typeface="Times New Roman" panose="02020603050405020304" pitchFamily="18" charset="0"/>
              </a:rPr>
              <a:t>профессионального            образования </a:t>
            </a:r>
            <a:r>
              <a:rPr lang="ru-RU" sz="1250" dirty="0">
                <a:solidFill>
                  <a:schemeClr val="tx1"/>
                </a:solidFill>
                <a:latin typeface="Times New Roman" panose="02020603050405020304" pitchFamily="18" charset="0"/>
                <a:cs typeface="Times New Roman" panose="02020603050405020304" pitchFamily="18" charset="0"/>
              </a:rPr>
              <a:t>Республики Коми</a:t>
            </a:r>
            <a:r>
              <a:rPr lang="ru-RU" sz="1250" dirty="0" smtClean="0">
                <a:solidFill>
                  <a:schemeClr val="tx1"/>
                </a:solidFill>
                <a:latin typeface="Times New Roman" panose="02020603050405020304" pitchFamily="18" charset="0"/>
                <a:cs typeface="Times New Roman" panose="02020603050405020304" pitchFamily="18" charset="0"/>
              </a:rPr>
              <a:t>»;</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Республиканская </a:t>
            </a:r>
            <a:r>
              <a:rPr lang="ru-RU" sz="1250" dirty="0">
                <a:solidFill>
                  <a:schemeClr val="tx1"/>
                </a:solidFill>
                <a:latin typeface="Times New Roman" panose="02020603050405020304" pitchFamily="18" charset="0"/>
                <a:cs typeface="Times New Roman" panose="02020603050405020304" pitchFamily="18" charset="0"/>
              </a:rPr>
              <a:t>Спартакиада </a:t>
            </a:r>
            <a:r>
              <a:rPr lang="ru-RU" sz="1250" dirty="0" smtClean="0">
                <a:solidFill>
                  <a:schemeClr val="tx1"/>
                </a:solidFill>
                <a:latin typeface="Times New Roman" panose="02020603050405020304" pitchFamily="18" charset="0"/>
                <a:cs typeface="Times New Roman" panose="02020603050405020304" pitchFamily="18" charset="0"/>
              </a:rPr>
              <a:t>инвалидов;</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Круглогодичная Спартакиада среди ветеранов спорта.</a:t>
            </a:r>
          </a:p>
        </p:txBody>
      </p:sp>
      <p:sp>
        <p:nvSpPr>
          <p:cNvPr id="10" name="TextBox 9"/>
          <p:cNvSpPr txBox="1"/>
          <p:nvPr/>
        </p:nvSpPr>
        <p:spPr>
          <a:xfrm>
            <a:off x="395536" y="1124744"/>
            <a:ext cx="8381870" cy="1892826"/>
          </a:xfrm>
          <a:prstGeom prst="rect">
            <a:avLst/>
          </a:prstGeom>
          <a:noFill/>
        </p:spPr>
        <p:txBody>
          <a:bodyPr wrap="square" rtlCol="0">
            <a:spAutoFit/>
          </a:bodyPr>
          <a:lstStyle/>
          <a:p>
            <a:pPr indent="457200" algn="just"/>
            <a:r>
              <a:rPr lang="ru-RU" sz="1250" dirty="0" smtClean="0">
                <a:solidFill>
                  <a:schemeClr val="tx1"/>
                </a:solidFill>
                <a:latin typeface="Times New Roman" panose="02020603050405020304" pitchFamily="18" charset="0"/>
                <a:cs typeface="Times New Roman" panose="02020603050405020304" pitchFamily="18" charset="0"/>
              </a:rPr>
              <a:t>В 2015 году реализован 21 малый проект </a:t>
            </a:r>
            <a:r>
              <a:rPr lang="ru-RU" sz="1250" dirty="0">
                <a:solidFill>
                  <a:schemeClr val="tx1"/>
                </a:solidFill>
                <a:latin typeface="Times New Roman" panose="02020603050405020304" pitchFamily="18" charset="0"/>
                <a:cs typeface="Times New Roman" panose="02020603050405020304" pitchFamily="18" charset="0"/>
              </a:rPr>
              <a:t>(элемент инициативного бюджетирования</a:t>
            </a:r>
            <a:r>
              <a:rPr lang="ru-RU" sz="1250" dirty="0" smtClean="0">
                <a:solidFill>
                  <a:schemeClr val="tx1"/>
                </a:solidFill>
                <a:latin typeface="Times New Roman" panose="02020603050405020304" pitchFamily="18" charset="0"/>
                <a:cs typeface="Times New Roman" panose="02020603050405020304" pitchFamily="18" charset="0"/>
              </a:rPr>
              <a:t>) в сфере физической культуры и спорта в 15 муниципальных образованиях. </a:t>
            </a: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Состояние современного общества требует возрождения массового спорта как одного из направлений ориентации общества на здоровый образ жизни, сохранения здоровья и работоспособности. Максимальное вовлечение детей и подростков в регулярные занятия спортом в спортивных школах позволят решить комплекс проблем, связанных с формированием здорового образа жизни с юных лет.</a:t>
            </a: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Для вовлечения всех категорий населения Республики Коми в занятия физической культурой и спортом, в том числе лиц с ограниченными возможностями здоровья, в 2015 рамках реализации подпрограммы состоялась ежегодная «Декада спорта», в рамках которой, проведено более 280 физкультурно-массовых мероприятий. </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pic>
        <p:nvPicPr>
          <p:cNvPr id="4099" name="Picture 3" descr="C:\Users\kyp001\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24944"/>
            <a:ext cx="293369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0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a:t>
            </a:fld>
            <a:endParaRPr lang="ru-RU" dirty="0"/>
          </a:p>
        </p:txBody>
      </p:sp>
      <p:pic>
        <p:nvPicPr>
          <p:cNvPr id="1026" name="Picture 2" descr="https://upload.wikimedia.org/wikipedia/commons/thumb/d/da/Administrative_Map_of_Komi_numbered.svg/619px-Administrative_Map_of_Komi_number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01008"/>
            <a:ext cx="2915816" cy="33569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390" y="83671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Административно-территориальное деление Республики Коми</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478308328"/>
              </p:ext>
            </p:extLst>
          </p:nvPr>
        </p:nvGraphicFramePr>
        <p:xfrm>
          <a:off x="478390" y="1268760"/>
          <a:ext cx="5749794" cy="5328586"/>
        </p:xfrm>
        <a:graphic>
          <a:graphicData uri="http://schemas.openxmlformats.org/drawingml/2006/table">
            <a:tbl>
              <a:tblPr firstRow="1" firstCol="1" bandRow="1">
                <a:tableStyleId>{5C22544A-7EE6-4342-B048-85BDC9FD1C3A}</a:tableStyleId>
              </a:tblPr>
              <a:tblGrid>
                <a:gridCol w="493210"/>
                <a:gridCol w="1296144"/>
                <a:gridCol w="864096"/>
                <a:gridCol w="936104"/>
                <a:gridCol w="802777"/>
                <a:gridCol w="1357463"/>
              </a:tblGrid>
              <a:tr h="392813">
                <a:tc rowSpan="2" gridSpan="2">
                  <a:txBody>
                    <a:bodyPr/>
                    <a:lstStyle/>
                    <a:p>
                      <a:pPr algn="ctr">
                        <a:spcAft>
                          <a:spcPts val="0"/>
                        </a:spcAft>
                      </a:pPr>
                      <a:r>
                        <a:rPr lang="ru-RU" sz="1100" dirty="0">
                          <a:effectLst/>
                        </a:rPr>
                        <a:t>№ п/п, наименование административно-территориальной единицы</a:t>
                      </a:r>
                      <a:endParaRPr lang="ru-RU" sz="1100" dirty="0">
                        <a:effectLst/>
                        <a:latin typeface="Times New Roman"/>
                        <a:ea typeface="Times New Roman"/>
                      </a:endParaRPr>
                    </a:p>
                  </a:txBody>
                  <a:tcPr marL="0" marR="0" marT="0" marB="0"/>
                </a:tc>
                <a:tc rowSpan="2" hMerge="1">
                  <a:txBody>
                    <a:bodyPr/>
                    <a:lstStyle/>
                    <a:p>
                      <a:endParaRPr lang="ru-RU"/>
                    </a:p>
                  </a:txBody>
                  <a:tcPr/>
                </a:tc>
                <a:tc gridSpan="2">
                  <a:txBody>
                    <a:bodyPr/>
                    <a:lstStyle/>
                    <a:p>
                      <a:pPr algn="ctr">
                        <a:spcAft>
                          <a:spcPts val="0"/>
                        </a:spcAft>
                      </a:pPr>
                      <a:r>
                        <a:rPr lang="ru-RU" sz="1100" dirty="0">
                          <a:effectLst/>
                        </a:rPr>
                        <a:t>Численность</a:t>
                      </a:r>
                      <a:br>
                        <a:rPr lang="ru-RU" sz="1100" dirty="0">
                          <a:effectLst/>
                        </a:rPr>
                      </a:br>
                      <a:r>
                        <a:rPr lang="ru-RU" sz="1100" spc="-10" dirty="0">
                          <a:effectLst/>
                        </a:rPr>
                        <a:t>населения, </a:t>
                      </a:r>
                      <a:r>
                        <a:rPr lang="ru-RU" sz="1100" dirty="0" smtClean="0">
                          <a:effectLst/>
                        </a:rPr>
                        <a:t>тыс. чел.</a:t>
                      </a:r>
                      <a:endParaRPr lang="ru-RU" sz="1100" dirty="0">
                        <a:effectLst/>
                        <a:latin typeface="Times New Roman"/>
                        <a:ea typeface="Times New Roman"/>
                      </a:endParaRPr>
                    </a:p>
                  </a:txBody>
                  <a:tcPr marL="0" marR="0" marT="0" marB="0"/>
                </a:tc>
                <a:tc hMerge="1">
                  <a:txBody>
                    <a:bodyPr/>
                    <a:lstStyle/>
                    <a:p>
                      <a:endParaRPr lang="ru-RU"/>
                    </a:p>
                  </a:txBody>
                  <a:tcPr/>
                </a:tc>
                <a:tc rowSpan="2">
                  <a:txBody>
                    <a:bodyPr/>
                    <a:lstStyle/>
                    <a:p>
                      <a:pPr algn="ctr">
                        <a:spcAft>
                          <a:spcPts val="0"/>
                        </a:spcAft>
                      </a:pPr>
                      <a:r>
                        <a:rPr lang="ru-RU" sz="1100" dirty="0">
                          <a:effectLst/>
                        </a:rPr>
                        <a:t>Территория, </a:t>
                      </a:r>
                      <a:br>
                        <a:rPr lang="ru-RU" sz="1100" dirty="0">
                          <a:effectLst/>
                        </a:rPr>
                      </a:br>
                      <a:r>
                        <a:rPr lang="ru-RU" sz="1100" dirty="0" smtClean="0">
                          <a:effectLst/>
                        </a:rPr>
                        <a:t>тыс. </a:t>
                      </a:r>
                      <a:r>
                        <a:rPr lang="ru-RU" sz="1100" dirty="0">
                          <a:effectLst/>
                        </a:rPr>
                        <a:t>км</a:t>
                      </a:r>
                      <a:r>
                        <a:rPr lang="ru-RU" sz="1100" baseline="30000" dirty="0">
                          <a:effectLst/>
                        </a:rPr>
                        <a:t>2</a:t>
                      </a:r>
                      <a:endParaRPr lang="ru-RU" sz="1100" dirty="0">
                        <a:effectLst/>
                        <a:latin typeface="Times New Roman"/>
                        <a:ea typeface="Times New Roman"/>
                      </a:endParaRPr>
                    </a:p>
                  </a:txBody>
                  <a:tcPr marL="0" marR="0" marT="0" marB="0"/>
                </a:tc>
                <a:tc rowSpan="2">
                  <a:txBody>
                    <a:bodyPr/>
                    <a:lstStyle/>
                    <a:p>
                      <a:pPr algn="ctr">
                        <a:spcAft>
                          <a:spcPts val="0"/>
                        </a:spcAft>
                      </a:pPr>
                      <a:r>
                        <a:rPr lang="ru-RU" sz="1100" dirty="0">
                          <a:effectLst/>
                        </a:rPr>
                        <a:t>Административный центр</a:t>
                      </a:r>
                      <a:endParaRPr lang="ru-RU" sz="1100" dirty="0">
                        <a:effectLst/>
                        <a:latin typeface="Times New Roman"/>
                        <a:ea typeface="Times New Roman"/>
                      </a:endParaRPr>
                    </a:p>
                  </a:txBody>
                  <a:tcPr marL="0" marR="0" marT="0" marB="0"/>
                </a:tc>
              </a:tr>
              <a:tr h="196406">
                <a:tc gridSpan="2" vMerge="1">
                  <a:txBody>
                    <a:bodyPr/>
                    <a:lstStyle/>
                    <a:p>
                      <a:endParaRPr lang="ru-RU"/>
                    </a:p>
                  </a:txBody>
                  <a:tcPr/>
                </a:tc>
                <a:tc hMerge="1" vMerge="1">
                  <a:txBody>
                    <a:bodyPr/>
                    <a:lstStyle/>
                    <a:p>
                      <a:endParaRPr lang="ru-RU"/>
                    </a:p>
                  </a:txBody>
                  <a:tcPr/>
                </a:tc>
                <a:tc>
                  <a:txBody>
                    <a:bodyPr/>
                    <a:lstStyle/>
                    <a:p>
                      <a:pPr algn="ctr">
                        <a:spcAft>
                          <a:spcPts val="0"/>
                        </a:spcAft>
                      </a:pPr>
                      <a:r>
                        <a:rPr lang="ru-RU" sz="1050" dirty="0">
                          <a:effectLst/>
                        </a:rPr>
                        <a:t>на 01.01.2015</a:t>
                      </a:r>
                      <a:endParaRPr lang="ru-RU" sz="1050" dirty="0">
                        <a:effectLst/>
                        <a:latin typeface="Times New Roman"/>
                        <a:ea typeface="Times New Roman"/>
                      </a:endParaRPr>
                    </a:p>
                  </a:txBody>
                  <a:tcPr marL="0" marR="0" marT="0" marB="0"/>
                </a:tc>
                <a:tc>
                  <a:txBody>
                    <a:bodyPr/>
                    <a:lstStyle/>
                    <a:p>
                      <a:pPr algn="ctr">
                        <a:spcAft>
                          <a:spcPts val="0"/>
                        </a:spcAft>
                      </a:pPr>
                      <a:r>
                        <a:rPr lang="ru-RU" sz="1050" dirty="0">
                          <a:effectLst/>
                        </a:rPr>
                        <a:t>на 01.01.2016</a:t>
                      </a:r>
                      <a:endParaRPr lang="ru-RU" sz="1050" dirty="0">
                        <a:effectLst/>
                        <a:latin typeface="Times New Roman"/>
                        <a:ea typeface="Times New Roman"/>
                      </a:endParaRPr>
                    </a:p>
                  </a:txBody>
                  <a:tcPr marL="0" marR="0" marT="0" marB="0"/>
                </a:tc>
                <a:tc vMerge="1">
                  <a:txBody>
                    <a:bodyPr/>
                    <a:lstStyle/>
                    <a:p>
                      <a:endParaRPr lang="ru-RU"/>
                    </a:p>
                  </a:txBody>
                  <a:tcPr/>
                </a:tc>
                <a:tc vMerge="1">
                  <a:txBody>
                    <a:bodyPr/>
                    <a:lstStyle/>
                    <a:p>
                      <a:endParaRPr lang="ru-RU"/>
                    </a:p>
                  </a:txBody>
                  <a:tcPr/>
                </a:tc>
              </a:tr>
              <a:tr h="196406">
                <a:tc gridSpan="6">
                  <a:txBody>
                    <a:bodyPr/>
                    <a:lstStyle/>
                    <a:p>
                      <a:pPr marL="36195" marR="36195" algn="ctr">
                        <a:spcAft>
                          <a:spcPts val="0"/>
                        </a:spcAft>
                      </a:pPr>
                      <a:r>
                        <a:rPr lang="ru-RU" sz="1100" dirty="0">
                          <a:effectLst/>
                        </a:rPr>
                        <a:t>Городские округа</a:t>
                      </a:r>
                      <a:endParaRPr lang="ru-RU" sz="1100" dirty="0">
                        <a:effectLst/>
                        <a:latin typeface="Times New Roman"/>
                        <a:ea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406">
                <a:tc>
                  <a:txBody>
                    <a:bodyPr/>
                    <a:lstStyle/>
                    <a:p>
                      <a:pPr marL="288290" marR="36195" indent="-107950">
                        <a:spcAft>
                          <a:spcPts val="0"/>
                        </a:spcAft>
                      </a:pPr>
                      <a:r>
                        <a:rPr lang="ru-RU" sz="1100" dirty="0">
                          <a:effectLst/>
                        </a:rPr>
                        <a:t>1</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Сыктывкар</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258708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259406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0,7</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Сыктывкар</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2</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Воркута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82953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81442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24,2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Воркута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3</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Инта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30512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29732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30,1</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Инта</a:t>
                      </a:r>
                      <a:endParaRPr lang="ru-RU" sz="1100" dirty="0">
                        <a:effectLst/>
                        <a:latin typeface="Times New Roman"/>
                        <a:ea typeface="Times New Roman"/>
                      </a:endParaRPr>
                    </a:p>
                  </a:txBody>
                  <a:tcPr marL="0" marR="0" marT="0" marB="0"/>
                </a:tc>
              </a:tr>
              <a:tr h="196406">
                <a:tc>
                  <a:txBody>
                    <a:bodyPr/>
                    <a:lstStyle/>
                    <a:p>
                      <a:pPr marL="288290" marR="36195" indent="-107950">
                        <a:spcAft>
                          <a:spcPts val="0"/>
                        </a:spcAft>
                      </a:pPr>
                      <a:r>
                        <a:rPr lang="ru-RU" sz="1100" dirty="0">
                          <a:effectLst/>
                        </a:rPr>
                        <a:t>4</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Усинск</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45221</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44799</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30,6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Усинск</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5</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Ухта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120515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119763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13,3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Ухта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6</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Вуктыл</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12728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12348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22,5</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Вуктыл</a:t>
                      </a:r>
                      <a:endParaRPr lang="ru-RU" sz="1100" dirty="0">
                        <a:effectLst/>
                        <a:latin typeface="Times New Roman"/>
                        <a:ea typeface="Times New Roman"/>
                      </a:endParaRPr>
                    </a:p>
                  </a:txBody>
                  <a:tcPr marL="0" marR="0" marT="0" marB="0"/>
                </a:tc>
              </a:tr>
              <a:tr h="196406">
                <a:tc gridSpan="6">
                  <a:txBody>
                    <a:bodyPr/>
                    <a:lstStyle/>
                    <a:p>
                      <a:pPr marL="36195" marR="36195" algn="ctr">
                        <a:spcAft>
                          <a:spcPts val="0"/>
                        </a:spcAft>
                      </a:pPr>
                      <a:r>
                        <a:rPr lang="ru-RU" sz="1100" dirty="0">
                          <a:effectLst/>
                        </a:rPr>
                        <a:t>Муниципальные районы</a:t>
                      </a:r>
                      <a:endParaRPr lang="ru-RU" sz="1100" dirty="0">
                        <a:effectLst/>
                        <a:latin typeface="Times New Roman"/>
                        <a:ea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406">
                <a:tc>
                  <a:txBody>
                    <a:bodyPr/>
                    <a:lstStyle/>
                    <a:p>
                      <a:pPr marL="288290" marR="36195" indent="-107950">
                        <a:spcAft>
                          <a:spcPts val="0"/>
                        </a:spcAft>
                      </a:pPr>
                      <a:r>
                        <a:rPr lang="ru-RU" sz="1100" dirty="0">
                          <a:effectLst/>
                        </a:rPr>
                        <a:t>7</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Ижемский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17634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17557</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18,4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Ижма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8</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Княжпогостский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20572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19925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24,6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Емва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9</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Койгородский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7766</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7630</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10,4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Койгородок</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10</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Корткеросский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18954</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18814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19,7</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Корткерос</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11</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Печора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53484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52883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28,9</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Печора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12</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Прилузский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18677</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18179</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13,2</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с</a:t>
                      </a:r>
                      <a:r>
                        <a:rPr lang="ru-RU" sz="1100" dirty="0" smtClean="0">
                          <a:effectLst/>
                        </a:rPr>
                        <a:t>. Объячево</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13</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Сосногорск</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44720</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44255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16,6</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Сосногорск</a:t>
                      </a:r>
                      <a:endParaRPr lang="ru-RU" sz="1100" dirty="0">
                        <a:effectLst/>
                        <a:latin typeface="Times New Roman"/>
                        <a:ea typeface="Times New Roman"/>
                      </a:endParaRPr>
                    </a:p>
                  </a:txBody>
                  <a:tcPr marL="0" marR="0" marT="0" marB="0" anchor="b"/>
                </a:tc>
              </a:tr>
              <a:tr h="204096">
                <a:tc>
                  <a:txBody>
                    <a:bodyPr/>
                    <a:lstStyle/>
                    <a:p>
                      <a:pPr marL="288290" marR="36195" indent="-107950">
                        <a:spcAft>
                          <a:spcPts val="0"/>
                        </a:spcAft>
                      </a:pPr>
                      <a:r>
                        <a:rPr lang="ru-RU" sz="1100" dirty="0">
                          <a:effectLst/>
                        </a:rPr>
                        <a:t>14</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Сыктывдинский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23936</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24111</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7,5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Выльгорт</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15</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Сысольский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13316</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13165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6,1</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Визинга</a:t>
                      </a:r>
                      <a:endParaRPr lang="ru-RU" sz="1100" dirty="0">
                        <a:effectLst/>
                        <a:latin typeface="Times New Roman"/>
                        <a:ea typeface="Times New Roman"/>
                      </a:endParaRPr>
                    </a:p>
                  </a:txBody>
                  <a:tcPr marL="0" marR="0" marT="0" marB="0" anchor="b"/>
                </a:tc>
              </a:tr>
              <a:tr h="387887">
                <a:tc>
                  <a:txBody>
                    <a:bodyPr/>
                    <a:lstStyle/>
                    <a:p>
                      <a:pPr marL="288290" marR="36195" indent="-107950">
                        <a:spcAft>
                          <a:spcPts val="0"/>
                        </a:spcAft>
                      </a:pPr>
                      <a:r>
                        <a:rPr lang="ru-RU" sz="1100" dirty="0">
                          <a:effectLst/>
                        </a:rPr>
                        <a:t>16</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Троицко-Печорский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12042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11724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40,6</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smtClean="0">
                          <a:effectLst/>
                        </a:rPr>
                        <a:t>п</a:t>
                      </a:r>
                      <a:r>
                        <a:rPr lang="en-US" sz="1100" dirty="0" smtClean="0">
                          <a:effectLst/>
                        </a:rPr>
                        <a:t>гт</a:t>
                      </a:r>
                      <a:r>
                        <a:rPr lang="ru-RU" sz="1100" dirty="0" smtClean="0">
                          <a:effectLst/>
                        </a:rPr>
                        <a:t> </a:t>
                      </a:r>
                      <a:r>
                        <a:rPr lang="ru-RU" sz="1100" dirty="0">
                          <a:effectLst/>
                        </a:rPr>
                        <a:t>Троицко-Печорск</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17</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smtClean="0">
                          <a:effectLst/>
                        </a:rPr>
                        <a:t>Удорский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18549</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18104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35,8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Кослан</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18</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Усть-Вымский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27016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26530</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Айкино</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19</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Усть-Куломский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25223</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24775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26,4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Усть-Кулом</a:t>
                      </a:r>
                      <a:endParaRPr lang="ru-RU" sz="1100" dirty="0">
                        <a:effectLst/>
                        <a:latin typeface="Times New Roman"/>
                        <a:ea typeface="Times New Roman"/>
                      </a:endParaRPr>
                    </a:p>
                  </a:txBody>
                  <a:tcPr marL="0" marR="0" marT="0" marB="0" anchor="b"/>
                </a:tc>
              </a:tr>
              <a:tr h="204096">
                <a:tc>
                  <a:txBody>
                    <a:bodyPr/>
                    <a:lstStyle/>
                    <a:p>
                      <a:pPr marL="288290" marR="36195" indent="-107950">
                        <a:spcAft>
                          <a:spcPts val="0"/>
                        </a:spcAft>
                      </a:pPr>
                      <a:r>
                        <a:rPr lang="ru-RU" sz="1100" dirty="0">
                          <a:effectLst/>
                        </a:rPr>
                        <a:t>20</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Усть-Цилемский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11898</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11689</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42,5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Усть-Цильма</a:t>
                      </a:r>
                      <a:endParaRPr lang="ru-RU" sz="1100" dirty="0">
                        <a:effectLst/>
                        <a:latin typeface="Times New Roman"/>
                        <a:ea typeface="Times New Roman"/>
                      </a:endParaRPr>
                    </a:p>
                  </a:txBody>
                  <a:tcPr marL="0" marR="0" marT="0" marB="0" anchor="b"/>
                </a:tc>
              </a:tr>
              <a:tr h="211574">
                <a:tc gridSpan="2">
                  <a:txBody>
                    <a:bodyPr/>
                    <a:lstStyle/>
                    <a:p>
                      <a:pPr marL="288290" marR="36195" indent="-107950">
                        <a:spcAft>
                          <a:spcPts val="0"/>
                        </a:spcAft>
                      </a:pPr>
                      <a:r>
                        <a:rPr lang="ru-RU" sz="1100" dirty="0">
                          <a:effectLst/>
                        </a:rPr>
                        <a:t>РЕСПУБЛИКА КОМИ</a:t>
                      </a:r>
                      <a:endParaRPr lang="ru-RU" sz="1100" dirty="0">
                        <a:effectLst/>
                        <a:latin typeface="Times New Roman"/>
                        <a:ea typeface="Times New Roman"/>
                      </a:endParaRPr>
                    </a:p>
                  </a:txBody>
                  <a:tcPr marL="0" marR="0" marT="0" marB="0"/>
                </a:tc>
                <a:tc hMerge="1">
                  <a:txBody>
                    <a:bodyPr/>
                    <a:lstStyle/>
                    <a:p>
                      <a:endParaRPr lang="ru-RU"/>
                    </a:p>
                  </a:txBody>
                  <a:tcPr/>
                </a:tc>
                <a:tc>
                  <a:txBody>
                    <a:bodyPr/>
                    <a:lstStyle/>
                    <a:p>
                      <a:pPr marL="36195" marR="36195" algn="ctr">
                        <a:spcAft>
                          <a:spcPts val="0"/>
                        </a:spcAft>
                      </a:pPr>
                      <a:r>
                        <a:rPr lang="ru-RU" sz="1200" b="1" dirty="0">
                          <a:effectLst/>
                        </a:rPr>
                        <a:t>864424</a:t>
                      </a:r>
                      <a:endParaRPr lang="ru-RU" sz="1200" b="1" dirty="0">
                        <a:effectLst/>
                        <a:latin typeface="Times New Roman"/>
                        <a:ea typeface="Times New Roman"/>
                      </a:endParaRPr>
                    </a:p>
                  </a:txBody>
                  <a:tcPr marL="0" marR="0" marT="0" marB="0" anchor="b"/>
                </a:tc>
                <a:tc>
                  <a:txBody>
                    <a:bodyPr/>
                    <a:lstStyle/>
                    <a:p>
                      <a:pPr marL="36195" marR="36195" algn="ctr">
                        <a:spcAft>
                          <a:spcPts val="0"/>
                        </a:spcAft>
                      </a:pPr>
                      <a:r>
                        <a:rPr lang="ru-RU" sz="1200" b="1" dirty="0">
                          <a:effectLst/>
                        </a:rPr>
                        <a:t>856831</a:t>
                      </a:r>
                      <a:endParaRPr lang="ru-RU" sz="1200" b="1" dirty="0">
                        <a:effectLst/>
                        <a:latin typeface="Times New Roman"/>
                        <a:ea typeface="Times New Roman"/>
                      </a:endParaRPr>
                    </a:p>
                  </a:txBody>
                  <a:tcPr marL="0" marR="0" marT="0" marB="0" anchor="b"/>
                </a:tc>
                <a:tc>
                  <a:txBody>
                    <a:bodyPr/>
                    <a:lstStyle/>
                    <a:p>
                      <a:pPr marL="36195" marR="36195" algn="ctr">
                        <a:spcAft>
                          <a:spcPts val="0"/>
                        </a:spcAft>
                      </a:pPr>
                      <a:r>
                        <a:rPr lang="ru-RU" sz="1200" b="1" dirty="0">
                          <a:effectLst/>
                        </a:rPr>
                        <a:t>416,8</a:t>
                      </a:r>
                      <a:endParaRPr lang="ru-RU" sz="1200" b="1" dirty="0">
                        <a:effectLst/>
                        <a:latin typeface="Times New Roman"/>
                        <a:ea typeface="Times New Roman"/>
                      </a:endParaRPr>
                    </a:p>
                  </a:txBody>
                  <a:tcPr marL="0" marR="0" marT="0" marB="0"/>
                </a:tc>
                <a:tc>
                  <a:txBody>
                    <a:bodyPr/>
                    <a:lstStyle/>
                    <a:p>
                      <a:pPr marL="36195" marR="36195" algn="ctr">
                        <a:spcAft>
                          <a:spcPts val="0"/>
                        </a:spcAft>
                      </a:pPr>
                      <a:r>
                        <a:rPr lang="ru-RU" sz="1200" b="1" dirty="0">
                          <a:effectLst/>
                        </a:rPr>
                        <a:t>г</a:t>
                      </a:r>
                      <a:r>
                        <a:rPr lang="ru-RU" sz="1200" b="1" dirty="0" smtClean="0">
                          <a:effectLst/>
                        </a:rPr>
                        <a:t>. Сыктывкар</a:t>
                      </a:r>
                      <a:endParaRPr lang="ru-RU" sz="1200" b="1" dirty="0">
                        <a:effectLst/>
                        <a:latin typeface="Times New Roman"/>
                        <a:ea typeface="Times New Roman"/>
                      </a:endParaRPr>
                    </a:p>
                  </a:txBody>
                  <a:tcPr marL="0" marR="0" marT="0" marB="0"/>
                </a:tc>
              </a:tr>
            </a:tbl>
          </a:graphicData>
        </a:graphic>
      </p:graphicFrame>
      <p:pic>
        <p:nvPicPr>
          <p:cNvPr id="1048" name="Picture 24" descr="Coat of Arms of the Komi Republi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38" y="1268760"/>
            <a:ext cx="2377314" cy="275206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48264" y="5888682"/>
            <a:ext cx="132606" cy="13260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3010" y="2072258"/>
            <a:ext cx="132606" cy="132606"/>
          </a:xfrm>
          <a:prstGeom prst="rect">
            <a:avLst/>
          </a:prstGeom>
        </p:spPr>
      </p:pic>
    </p:spTree>
    <p:extLst>
      <p:ext uri="{BB962C8B-B14F-4D97-AF65-F5344CB8AC3E}">
        <p14:creationId xmlns:p14="http://schemas.microsoft.com/office/powerpoint/2010/main" val="5638055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70</a:t>
            </a:fld>
            <a:endParaRPr lang="ru-RU" dirty="0"/>
          </a:p>
        </p:txBody>
      </p:sp>
      <p:sp>
        <p:nvSpPr>
          <p:cNvPr id="6" name="TextBox 5"/>
          <p:cNvSpPr txBox="1"/>
          <p:nvPr/>
        </p:nvSpPr>
        <p:spPr>
          <a:xfrm>
            <a:off x="395537" y="3027272"/>
            <a:ext cx="8424935" cy="3570080"/>
          </a:xfrm>
          <a:prstGeom prst="rect">
            <a:avLst/>
          </a:prstGeom>
          <a:noFill/>
        </p:spPr>
        <p:txBody>
          <a:bodyPr wrap="square" rtlCol="0">
            <a:spAutoFit/>
          </a:bodyPr>
          <a:lstStyle/>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По итогам Единой декады ГТО выполнили нормативы Комплекса ГТО на бронзовый знак отличия – 84 человека, на серебряный знак – 24 человека, на золотой знак 3 человека, а также была сформирована сборная команда Республики Коми (8 человек – 2 девочки + 2 мальчика в III и IV ступени ГТО), которая в период с 23 августа по 28 августа 2015 года принимала участие в I Всероссийском Фестивале Всероссийского физкультурно-спортивного комплекса «Готов к труду и обороне» в городе Белгород. Команда Республики Коми в номинации «Поддержание национальных традиций» заняла первое место, представив проект по продвижению Всероссийского комплекса «Готов к труду и обороне» «Охотничьи забавы». </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Для команд спортивного резерва Республики Коми проведено 73 тренировочных сбора, в том числе за пределами Республики Коми – 48.</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В рамках календарного плана официальных физкультурных мероприятий и спортивных мероприятий Республики Коми на территории республики было организовано и проведено 595 мероприятий республиканского и всероссийского уровня.</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Молодыми спортсменами республики показаны высокие спортивные результаты. Завоевано 230 призовых мест, в том числе: 226 на всероссийских соревнованиях и 4 на международных соревнованиях. </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Присвоены спортивные разряды и звания: 1 разряд – 450 человек, кандидат в мастера спорта – 209 человека, мастер спорта – 33 человека, мастер спорта международного класса – 4 человека и заслуженный мастер спорта – 1 человек.</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Перспективные юные спортсмены</a:t>
            </a:r>
            <a:r>
              <a:rPr lang="ru-RU" sz="1200" dirty="0" smtClean="0">
                <a:solidFill>
                  <a:schemeClr val="tx1"/>
                </a:solidFill>
                <a:latin typeface="Times New Roman" panose="02020603050405020304" pitchFamily="18" charset="0"/>
                <a:cs typeface="Times New Roman" panose="02020603050405020304" pitchFamily="18" charset="0"/>
              </a:rPr>
              <a:t>: Паршукова </a:t>
            </a:r>
            <a:r>
              <a:rPr lang="ru-RU" sz="1200" dirty="0">
                <a:solidFill>
                  <a:schemeClr val="tx1"/>
                </a:solidFill>
                <a:latin typeface="Times New Roman" panose="02020603050405020304" pitchFamily="18" charset="0"/>
                <a:cs typeface="Times New Roman" panose="02020603050405020304" pitchFamily="18" charset="0"/>
              </a:rPr>
              <a:t>Екатерина (пулевая стрельба</a:t>
            </a:r>
            <a:r>
              <a:rPr lang="ru-RU" sz="1200" dirty="0" smtClean="0">
                <a:solidFill>
                  <a:schemeClr val="tx1"/>
                </a:solidFill>
                <a:latin typeface="Times New Roman" panose="02020603050405020304" pitchFamily="18" charset="0"/>
                <a:cs typeface="Times New Roman" panose="02020603050405020304" pitchFamily="18" charset="0"/>
              </a:rPr>
              <a:t>), Алиев </a:t>
            </a:r>
            <a:r>
              <a:rPr lang="ru-RU" sz="1200" dirty="0">
                <a:solidFill>
                  <a:schemeClr val="tx1"/>
                </a:solidFill>
                <a:latin typeface="Times New Roman" panose="02020603050405020304" pitchFamily="18" charset="0"/>
                <a:cs typeface="Times New Roman" panose="02020603050405020304" pitchFamily="18" charset="0"/>
              </a:rPr>
              <a:t>Дмитрий (Фигурное катание</a:t>
            </a:r>
            <a:r>
              <a:rPr lang="ru-RU" sz="1200" dirty="0" smtClean="0">
                <a:solidFill>
                  <a:schemeClr val="tx1"/>
                </a:solidFill>
                <a:latin typeface="Times New Roman" panose="02020603050405020304" pitchFamily="18" charset="0"/>
                <a:cs typeface="Times New Roman" panose="02020603050405020304" pitchFamily="18" charset="0"/>
              </a:rPr>
              <a:t>), Грумандь Екатерина, Малышев </a:t>
            </a:r>
            <a:r>
              <a:rPr lang="ru-RU" sz="1200" dirty="0">
                <a:solidFill>
                  <a:schemeClr val="tx1"/>
                </a:solidFill>
                <a:latin typeface="Times New Roman" panose="02020603050405020304" pitchFamily="18" charset="0"/>
                <a:cs typeface="Times New Roman" panose="02020603050405020304" pitchFamily="18" charset="0"/>
              </a:rPr>
              <a:t>Роман, Лисица Матвей, Пушкин Алексей (вольная борьба</a:t>
            </a:r>
            <a:r>
              <a:rPr lang="ru-RU" sz="1200" dirty="0" smtClean="0">
                <a:solidFill>
                  <a:schemeClr val="tx1"/>
                </a:solidFill>
                <a:latin typeface="Times New Roman" panose="02020603050405020304" pitchFamily="18" charset="0"/>
                <a:cs typeface="Times New Roman" panose="02020603050405020304" pitchFamily="18" charset="0"/>
              </a:rPr>
              <a:t>), Егор </a:t>
            </a:r>
            <a:r>
              <a:rPr lang="ru-RU" sz="1200" dirty="0">
                <a:solidFill>
                  <a:schemeClr val="tx1"/>
                </a:solidFill>
                <a:latin typeface="Times New Roman" panose="02020603050405020304" pitchFamily="18" charset="0"/>
                <a:cs typeface="Times New Roman" panose="02020603050405020304" pitchFamily="18" charset="0"/>
              </a:rPr>
              <a:t>Иванов (тяжелая атлетика</a:t>
            </a:r>
            <a:r>
              <a:rPr lang="ru-RU" sz="1200" dirty="0" smtClean="0">
                <a:solidFill>
                  <a:schemeClr val="tx1"/>
                </a:solidFill>
                <a:latin typeface="Times New Roman" panose="02020603050405020304" pitchFamily="18" charset="0"/>
                <a:cs typeface="Times New Roman" panose="02020603050405020304" pitchFamily="18" charset="0"/>
              </a:rPr>
              <a:t>), Племениченко </a:t>
            </a:r>
            <a:r>
              <a:rPr lang="ru-RU" sz="1200" dirty="0">
                <a:solidFill>
                  <a:schemeClr val="tx1"/>
                </a:solidFill>
                <a:latin typeface="Times New Roman" panose="02020603050405020304" pitchFamily="18" charset="0"/>
                <a:cs typeface="Times New Roman" panose="02020603050405020304" pitchFamily="18" charset="0"/>
              </a:rPr>
              <a:t>Аркадий (бокс</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5537" y="1196752"/>
            <a:ext cx="3816424" cy="1938992"/>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Второй </a:t>
            </a:r>
            <a:r>
              <a:rPr lang="ru-RU" sz="1200" dirty="0">
                <a:solidFill>
                  <a:schemeClr val="tx1"/>
                </a:solidFill>
                <a:latin typeface="Times New Roman" panose="02020603050405020304" pitchFamily="18" charset="0"/>
                <a:cs typeface="Times New Roman" panose="02020603050405020304" pitchFamily="18" charset="0"/>
              </a:rPr>
              <a:t>год подряд в республике вводится Всероссийский комплекс «Готов к труду и обороне», сдача нормативов которого была поддержана гражданами, общественными организациями и трудовыми коллективами по всей республике.</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течение 2015 года на территории Республики Коми проведены две декады ГТО для школьников III и IV ступени (официальное выполнение нормативов ГТО на знаки отличия) (1240 детей) и для взрослых VI – XI ступеней (542 чел</a:t>
            </a:r>
            <a:r>
              <a:rPr lang="ru-RU" sz="1200" dirty="0" smtClean="0">
                <a:solidFill>
                  <a:schemeClr val="tx1"/>
                </a:solidFill>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5000"/>
              </a:lnSpc>
            </a:pP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pic>
        <p:nvPicPr>
          <p:cNvPr id="3075" name="Picture 3" descr="C:\Users\kyp001\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1268760"/>
            <a:ext cx="4565445" cy="175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74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71</a:t>
            </a:fld>
            <a:endParaRPr lang="ru-RU" dirty="0"/>
          </a:p>
        </p:txBody>
      </p:sp>
      <p:sp>
        <p:nvSpPr>
          <p:cNvPr id="6" name="TextBox 5"/>
          <p:cNvSpPr txBox="1"/>
          <p:nvPr/>
        </p:nvSpPr>
        <p:spPr>
          <a:xfrm>
            <a:off x="395536" y="1109057"/>
            <a:ext cx="8424936" cy="5632311"/>
          </a:xfrm>
          <a:prstGeom prst="rect">
            <a:avLst/>
          </a:prstGeom>
          <a:noFill/>
        </p:spPr>
        <p:txBody>
          <a:bodyPr wrap="square" rtlCol="0">
            <a:spAutoFit/>
          </a:bodyPr>
          <a:lstStyle/>
          <a:p>
            <a:pPr indent="457200" algn="just"/>
            <a:r>
              <a:rPr lang="ru-RU" sz="1200" dirty="0">
                <a:solidFill>
                  <a:schemeClr val="tx1"/>
                </a:solidFill>
                <a:latin typeface="Times New Roman" panose="02020603050405020304" pitchFamily="18" charset="0"/>
                <a:cs typeface="Times New Roman" panose="02020603050405020304" pitchFamily="18" charset="0"/>
              </a:rPr>
              <a:t>Успешное выступление спортсменов Республики Коми в соревнованиях имеет большое социальное значение для республики, способствует формированию положительного, социального имиджа Республики Коми, как в Российской Федерации, так и на международном уровне.</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этих целях на государственном уровне реализуется система стимулирования ведущих спортсменов и тренеров региона путем предоставления денежных премий, стипендий и пожизненных выплат.</a:t>
            </a:r>
          </a:p>
          <a:p>
            <a:pPr indent="457200" algn="just"/>
            <a:r>
              <a:rPr lang="ru-RU" sz="1200" dirty="0">
                <a:solidFill>
                  <a:schemeClr val="tx1"/>
                </a:solidFill>
                <a:latin typeface="Times New Roman" panose="02020603050405020304" pitchFamily="18" charset="0"/>
                <a:cs typeface="Times New Roman" panose="02020603050405020304" pitchFamily="18" charset="0"/>
              </a:rPr>
              <a:t>Всего спортсменами Республики Коми с 01 января по 01 октября 2015 года занято 170 призовых мест на всероссийских и международных соревнованиях: 1 место – 75, 2 место –  49, 3 место – 46.</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Всего </a:t>
            </a:r>
            <a:r>
              <a:rPr lang="ru-RU" sz="1200" dirty="0">
                <a:solidFill>
                  <a:schemeClr val="tx1"/>
                </a:solidFill>
                <a:latin typeface="Times New Roman" panose="02020603050405020304" pitchFamily="18" charset="0"/>
                <a:cs typeface="Times New Roman" panose="02020603050405020304" pitchFamily="18" charset="0"/>
              </a:rPr>
              <a:t>спортсменами Республики Коми с 01 января по 01 октября 2015 года занято 170 призовых мест на всероссийских и международных соревнованиях: 1 место – 75, 2 место –  49, 3 место – 46</a:t>
            </a:r>
          </a:p>
          <a:p>
            <a:pPr indent="457200" algn="just"/>
            <a:r>
              <a:rPr lang="ru-RU" sz="1200" dirty="0">
                <a:solidFill>
                  <a:schemeClr val="tx1"/>
                </a:solidFill>
                <a:latin typeface="Times New Roman" panose="02020603050405020304" pitchFamily="18" charset="0"/>
                <a:cs typeface="Times New Roman" panose="02020603050405020304" pitchFamily="18" charset="0"/>
              </a:rPr>
              <a:t>Спортсмены, показавшие наилучшие результаты в 2015 году: </a:t>
            </a:r>
            <a:r>
              <a:rPr lang="ru-RU" sz="1200" dirty="0" smtClean="0">
                <a:solidFill>
                  <a:schemeClr val="tx1"/>
                </a:solidFill>
                <a:latin typeface="Times New Roman" panose="02020603050405020304" pitchFamily="18" charset="0"/>
                <a:cs typeface="Times New Roman" panose="02020603050405020304" pitchFamily="18" charset="0"/>
              </a:rPr>
              <a:t>Сухоруков </a:t>
            </a:r>
            <a:r>
              <a:rPr lang="ru-RU" sz="1200" dirty="0">
                <a:solidFill>
                  <a:schemeClr val="tx1"/>
                </a:solidFill>
                <a:latin typeface="Times New Roman" panose="02020603050405020304" pitchFamily="18" charset="0"/>
                <a:cs typeface="Times New Roman" panose="02020603050405020304" pitchFamily="18" charset="0"/>
              </a:rPr>
              <a:t>Александр (плавание</a:t>
            </a:r>
            <a:r>
              <a:rPr lang="ru-RU" sz="1200" dirty="0" smtClean="0">
                <a:solidFill>
                  <a:schemeClr val="tx1"/>
                </a:solidFill>
                <a:latin typeface="Times New Roman" panose="02020603050405020304" pitchFamily="18" charset="0"/>
                <a:cs typeface="Times New Roman" panose="02020603050405020304" pitchFamily="18" charset="0"/>
              </a:rPr>
              <a:t>), Ловчев </a:t>
            </a:r>
            <a:r>
              <a:rPr lang="ru-RU" sz="1200" dirty="0">
                <a:solidFill>
                  <a:schemeClr val="tx1"/>
                </a:solidFill>
                <a:latin typeface="Times New Roman" panose="02020603050405020304" pitchFamily="18" charset="0"/>
                <a:cs typeface="Times New Roman" panose="02020603050405020304" pitchFamily="18" charset="0"/>
              </a:rPr>
              <a:t>Алексей (тяжелая атлетика</a:t>
            </a:r>
            <a:r>
              <a:rPr lang="ru-RU" sz="1200" dirty="0" smtClean="0">
                <a:solidFill>
                  <a:schemeClr val="tx1"/>
                </a:solidFill>
                <a:latin typeface="Times New Roman" panose="02020603050405020304" pitchFamily="18" charset="0"/>
                <a:cs typeface="Times New Roman" panose="02020603050405020304" pitchFamily="18" charset="0"/>
              </a:rPr>
              <a:t>), Вокуев Ермил (лыжные гонки), Белорукова </a:t>
            </a:r>
            <a:r>
              <a:rPr lang="ru-RU" sz="1200" dirty="0">
                <a:solidFill>
                  <a:schemeClr val="tx1"/>
                </a:solidFill>
                <a:latin typeface="Times New Roman" panose="02020603050405020304" pitchFamily="18" charset="0"/>
                <a:cs typeface="Times New Roman" panose="02020603050405020304" pitchFamily="18" charset="0"/>
              </a:rPr>
              <a:t>Юлия (лыжные гонки</a:t>
            </a:r>
            <a:r>
              <a:rPr lang="ru-RU" sz="1200" dirty="0" smtClean="0">
                <a:solidFill>
                  <a:schemeClr val="tx1"/>
                </a:solidFill>
                <a:latin typeface="Times New Roman" panose="02020603050405020304" pitchFamily="18" charset="0"/>
                <a:cs typeface="Times New Roman" panose="02020603050405020304" pitchFamily="18" charset="0"/>
              </a:rPr>
              <a:t>), Екатерина </a:t>
            </a:r>
            <a:r>
              <a:rPr lang="ru-RU" sz="1200" dirty="0">
                <a:solidFill>
                  <a:schemeClr val="tx1"/>
                </a:solidFill>
                <a:latin typeface="Times New Roman" panose="02020603050405020304" pitchFamily="18" charset="0"/>
                <a:cs typeface="Times New Roman" panose="02020603050405020304" pitchFamily="18" charset="0"/>
              </a:rPr>
              <a:t>Братусь (пауэрлифтинг</a:t>
            </a:r>
            <a:r>
              <a:rPr lang="ru-RU" sz="1200" dirty="0" smtClean="0">
                <a:solidFill>
                  <a:schemeClr val="tx1"/>
                </a:solidFill>
                <a:latin typeface="Times New Roman" panose="02020603050405020304" pitchFamily="18" charset="0"/>
                <a:cs typeface="Times New Roman" panose="02020603050405020304" pitchFamily="18" charset="0"/>
              </a:rPr>
              <a:t>), Фенуза </a:t>
            </a:r>
            <a:r>
              <a:rPr lang="ru-RU" sz="1200" dirty="0">
                <a:solidFill>
                  <a:schemeClr val="tx1"/>
                </a:solidFill>
                <a:latin typeface="Times New Roman" panose="02020603050405020304" pitchFamily="18" charset="0"/>
                <a:cs typeface="Times New Roman" panose="02020603050405020304" pitchFamily="18" charset="0"/>
              </a:rPr>
              <a:t>Кадирова, Ганеева Лиана (хоккей).</a:t>
            </a:r>
          </a:p>
          <a:p>
            <a:pPr indent="457200" algn="just"/>
            <a:r>
              <a:rPr lang="ru-RU"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Проводимая </a:t>
            </a:r>
            <a:r>
              <a:rPr lang="ru-RU" sz="1200" dirty="0">
                <a:solidFill>
                  <a:schemeClr val="tx1"/>
                </a:solidFill>
                <a:latin typeface="Times New Roman" panose="02020603050405020304" pitchFamily="18" charset="0"/>
                <a:cs typeface="Times New Roman" panose="02020603050405020304" pitchFamily="18" charset="0"/>
              </a:rPr>
              <a:t>в Республике Коми работа по развитию спорта высших достижений позволяет рассчитывать на сохранение и увеличение численности спортсменов Республики Коми, включенных в составы спортивных сборных команд Российской Федерации для участия в крупнейших международных соревнованиях и на достижение ими высоких спортивных результатов, что благоприятно отразится на имидже </a:t>
            </a:r>
            <a:r>
              <a:rPr lang="ru-RU" sz="1200" dirty="0" smtClean="0">
                <a:solidFill>
                  <a:schemeClr val="tx1"/>
                </a:solidFill>
                <a:latin typeface="Times New Roman" panose="02020603050405020304" pitchFamily="18" charset="0"/>
                <a:cs typeface="Times New Roman" panose="02020603050405020304" pitchFamily="18" charset="0"/>
              </a:rPr>
              <a:t>республики. 62 </a:t>
            </a:r>
            <a:r>
              <a:rPr lang="ru-RU" sz="1200" dirty="0">
                <a:solidFill>
                  <a:schemeClr val="tx1"/>
                </a:solidFill>
                <a:latin typeface="Times New Roman" panose="02020603050405020304" pitchFamily="18" charset="0"/>
                <a:cs typeface="Times New Roman" panose="02020603050405020304" pitchFamily="18" charset="0"/>
              </a:rPr>
              <a:t>ведущих спортсмена Республики Коми входят в списки кандидатов в сборные команды по видам спорта на 2015 год.</a:t>
            </a:r>
          </a:p>
          <a:p>
            <a:pPr indent="457200" algn="just"/>
            <a:r>
              <a:rPr lang="ru-RU" sz="1200" dirty="0">
                <a:solidFill>
                  <a:schemeClr val="tx1"/>
                </a:solidFill>
                <a:latin typeface="Times New Roman" panose="02020603050405020304" pitchFamily="18" charset="0"/>
                <a:cs typeface="Times New Roman" panose="02020603050405020304" pitchFamily="18" charset="0"/>
              </a:rPr>
              <a:t>В 2015 году была продолжена поддержка представителей команд профессионального спорта, путем предоставления субсидий из республиканского бюджета Республики Коми на основе критериев отбора и методики ее предоставления, учитывающей результативность выступления команд. </a:t>
            </a:r>
          </a:p>
          <a:p>
            <a:pPr indent="457200" algn="just"/>
            <a:r>
              <a:rPr lang="ru-RU" sz="1200" dirty="0">
                <a:solidFill>
                  <a:schemeClr val="tx1"/>
                </a:solidFill>
                <a:latin typeface="Times New Roman" panose="02020603050405020304" pitchFamily="18" charset="0"/>
                <a:cs typeface="Times New Roman" panose="02020603050405020304" pitchFamily="18" charset="0"/>
              </a:rPr>
              <a:t>Субсидированию подлежат расходы команд, непосредственно связанные с обеспечением тренировочного процесса, подготовкой и участием в соревнованиях. По итогам отбора, субсидию в 2015 году получали 4 профессиональные команды: «Новая Генерация» - мини-футбол, «Строитель» - хоккей с мячом, «Арктик-Университет» - хоккей (женский), «Ника» (бывшая «Зыряночка») - баскетбол (женский). </a:t>
            </a:r>
          </a:p>
          <a:p>
            <a:pPr indent="457200" algn="just"/>
            <a:r>
              <a:rPr lang="ru-RU" sz="1200" dirty="0">
                <a:solidFill>
                  <a:schemeClr val="tx1"/>
                </a:solidFill>
                <a:latin typeface="Times New Roman" panose="02020603050405020304" pitchFamily="18" charset="0"/>
                <a:cs typeface="Times New Roman" panose="02020603050405020304" pitchFamily="18" charset="0"/>
              </a:rPr>
              <a:t>На сегодняшний день можно оценить положительный эффект применения такого подхода, поскольку две из 4 команд, получающих поддержку, добились значительных спортивных результатов, а две другие сохраняют свои высокие позиции:</a:t>
            </a:r>
          </a:p>
          <a:p>
            <a:pPr indent="457200" algn="just"/>
            <a:r>
              <a:rPr lang="ru-RU" sz="1200" dirty="0">
                <a:solidFill>
                  <a:schemeClr val="tx1"/>
                </a:solidFill>
                <a:latin typeface="Times New Roman" panose="02020603050405020304" pitchFamily="18" charset="0"/>
                <a:cs typeface="Times New Roman" panose="02020603050405020304" pitchFamily="18" charset="0"/>
              </a:rPr>
              <a:t>•	«Новая Генерация» - 8 место в чемпионате России среди команд Суперлиги;</a:t>
            </a:r>
          </a:p>
          <a:p>
            <a:pPr indent="457200" algn="just"/>
            <a:r>
              <a:rPr lang="ru-RU" sz="1200" dirty="0">
                <a:solidFill>
                  <a:schemeClr val="tx1"/>
                </a:solidFill>
                <a:latin typeface="Times New Roman" panose="02020603050405020304" pitchFamily="18" charset="0"/>
                <a:cs typeface="Times New Roman" panose="02020603050405020304" pitchFamily="18" charset="0"/>
              </a:rPr>
              <a:t>•	«Строитель» – 10 место в первенстве России среди команд Высшей лиги;</a:t>
            </a:r>
          </a:p>
          <a:p>
            <a:pPr indent="457200" algn="just"/>
            <a:r>
              <a:rPr lang="ru-RU" sz="1200" dirty="0">
                <a:solidFill>
                  <a:schemeClr val="tx1"/>
                </a:solidFill>
                <a:latin typeface="Times New Roman" panose="02020603050405020304" pitchFamily="18" charset="0"/>
                <a:cs typeface="Times New Roman" panose="02020603050405020304" pitchFamily="18" charset="0"/>
              </a:rPr>
              <a:t>•	«Арктик-Университет» - 6 место в чемпионате России;</a:t>
            </a:r>
          </a:p>
          <a:p>
            <a:pPr indent="457200" algn="just"/>
            <a:r>
              <a:rPr lang="ru-RU" sz="1200" dirty="0">
                <a:solidFill>
                  <a:schemeClr val="tx1"/>
                </a:solidFill>
                <a:latin typeface="Times New Roman" panose="02020603050405020304" pitchFamily="18" charset="0"/>
                <a:cs typeface="Times New Roman" panose="02020603050405020304" pitchFamily="18" charset="0"/>
              </a:rPr>
              <a:t>•	«Ника» -  5 место в Высшей лиге чемпионата России. </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5000"/>
              </a:lnSpc>
            </a:pP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8231463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72</a:t>
            </a:fld>
            <a:endParaRPr lang="ru-RU" dirty="0"/>
          </a:p>
        </p:txBody>
      </p:sp>
      <p:pic>
        <p:nvPicPr>
          <p:cNvPr id="3" name="Рисунок 2" descr="http://programs.gov.ru/Portal/img/economy_2.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125" r="6250" b="53125"/>
          <a:stretch/>
        </p:blipFill>
        <p:spPr bwMode="auto">
          <a:xfrm>
            <a:off x="467544" y="692695"/>
            <a:ext cx="1440160" cy="12961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2123726" y="1289097"/>
            <a:ext cx="6664523" cy="738664"/>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418.</a:t>
            </a:r>
          </a:p>
          <a:p>
            <a:pPr algn="ctr">
              <a:lnSpc>
                <a:spcPct val="150000"/>
              </a:lnSpc>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обеспечение устойчивого экономического развития Республики Коми. </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9. 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ЭКОНОМИКИ</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667930066"/>
              </p:ext>
            </p:extLst>
          </p:nvPr>
        </p:nvGraphicFramePr>
        <p:xfrm>
          <a:off x="462110" y="5589239"/>
          <a:ext cx="6486154" cy="1071157"/>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661248"/>
            <a:ext cx="1900073" cy="92714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91,3 %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8117"/>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2420391492"/>
              </p:ext>
            </p:extLst>
          </p:nvPr>
        </p:nvGraphicFramePr>
        <p:xfrm>
          <a:off x="455622" y="2564904"/>
          <a:ext cx="8320707"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52698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8" name="Прямоугольник 7"/>
          <p:cNvSpPr/>
          <p:nvPr/>
        </p:nvSpPr>
        <p:spPr>
          <a:xfrm>
            <a:off x="467544" y="285293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73</a:t>
            </a:fld>
            <a:endParaRPr lang="ru-RU" dirty="0"/>
          </a:p>
        </p:txBody>
      </p:sp>
      <p:graphicFrame>
        <p:nvGraphicFramePr>
          <p:cNvPr id="21" name="Диаграмма 20"/>
          <p:cNvGraphicFramePr/>
          <p:nvPr>
            <p:extLst>
              <p:ext uri="{D42A27DB-BD31-4B8C-83A1-F6EECF244321}">
                <p14:modId xmlns:p14="http://schemas.microsoft.com/office/powerpoint/2010/main" val="2752343495"/>
              </p:ext>
            </p:extLst>
          </p:nvPr>
        </p:nvGraphicFramePr>
        <p:xfrm>
          <a:off x="467544" y="1340768"/>
          <a:ext cx="8309862" cy="144016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467544" y="3235923"/>
            <a:ext cx="8309862" cy="3649461"/>
          </a:xfrm>
          <a:prstGeom prst="rect">
            <a:avLst/>
          </a:prstGeom>
          <a:noFill/>
        </p:spPr>
        <p:txBody>
          <a:bodyPr wrap="square" rtlCol="0">
            <a:spAutoFit/>
          </a:bodyPr>
          <a:lstStyle/>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2015 году объем инвестиций в основной капитал по республике составил 175,1 млрд. рублей, или 76,9 % к уровню 2014 года (в сопоставимых ценах).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Разработаны </a:t>
            </a:r>
            <a:r>
              <a:rPr lang="ru-RU" sz="1200" dirty="0">
                <a:solidFill>
                  <a:schemeClr val="tx1"/>
                </a:solidFill>
                <a:latin typeface="Times New Roman" panose="02020603050405020304" pitchFamily="18" charset="0"/>
                <a:cs typeface="Times New Roman" panose="02020603050405020304" pitchFamily="18" charset="0"/>
              </a:rPr>
              <a:t>региональные программы «Социально-экономическое развитие монопрофильных муниципальных образований (моногородов) Республики Коми (2015-2017 годы)» и «Социально-экономическое развитие Арктической зоны Республики Коми на период до 2020 года».</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целях создания полноценной системы стратегического планирования принят Закон Республики Коми от 23 июня 2015 года  № 55-РЗ «О стратегическом планировании в Республике Коми».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2015 году организована работа по разработке новой редакции долгосрочной Стратегии социально-экономического развития Республики Коми с продлением периода планирования до 2030 года.</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Утверждена Дорожная карта внедрения лучших практик Национального рейтинга на 2015-2016 годы.</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Организована работа по проведению мониторинга результатов внедрения в Республике Коми Регионального инвестиционного стандарта, в рамках которого реализуются механизмы открытого взаимодействия инвесторов с органами власти.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Утвержден План мероприятий («дорожная карта») по содействию развитию конкуренции в Республике Коми.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2015 году обеспечено пресечение и предотвращение правонарушений в сфере тарифного регулирования в Республике Коми.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Впервые в 2015 году на 2016 год с учетом действующего законодательства осуществлялось утверждение тарифов в сфере теплоснабжения, водоснабжения, водоотведения долгосрочными методами регулирования (методом индексации).</a:t>
            </a:r>
            <a:endParaRPr lang="ru-RU" sz="1200" i="1" dirty="0" smtClean="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27984" y="1583214"/>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130,8 %</a:t>
            </a:r>
            <a:endParaRPr lang="ru-RU" sz="1100" b="1" dirty="0"/>
          </a:p>
        </p:txBody>
      </p:sp>
      <p:sp>
        <p:nvSpPr>
          <p:cNvPr id="27" name="Прямоугольник 26"/>
          <p:cNvSpPr/>
          <p:nvPr/>
        </p:nvSpPr>
        <p:spPr>
          <a:xfrm>
            <a:off x="8028384" y="2159278"/>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Tree>
    <p:extLst>
      <p:ext uri="{BB962C8B-B14F-4D97-AF65-F5344CB8AC3E}">
        <p14:creationId xmlns:p14="http://schemas.microsoft.com/office/powerpoint/2010/main" val="24884593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196752"/>
            <a:ext cx="8229600" cy="5256584"/>
          </a:xfrm>
        </p:spPr>
        <p:txBody>
          <a:bodyPr/>
          <a:lstStyle/>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На территории республики созданы благоприятные экономические условия для выхода на рынок хозяйствующих субъектов, соответствующих требованиям законодательства и получивших лицензии (разрешения): 816 юридическим лицам - по розничной продаже алкогольной продукции, 53 хозяйствующим субъектам - по заготовке, хранению, переработке и реализации лома черных металлов, цветных металлов, 1 673 хозяйствующим субъектам - по перевозке пассажиров и багажа легковым такси.</a:t>
            </a: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Количество </a:t>
            </a:r>
            <a:r>
              <a:rPr lang="ru-RU" sz="1200" dirty="0">
                <a:latin typeface="Times New Roman" panose="02020603050405020304" pitchFamily="18" charset="0"/>
                <a:cs typeface="Times New Roman" panose="02020603050405020304" pitchFamily="18" charset="0"/>
              </a:rPr>
              <a:t>проведенных в 2015 году ярмарок, в том числе «выходного дня», специализированных/тематических и </a:t>
            </a:r>
            <a:r>
              <a:rPr lang="ru-RU" sz="1200" dirty="0" smtClean="0">
                <a:latin typeface="Times New Roman" panose="02020603050405020304" pitchFamily="18" charset="0"/>
                <a:cs typeface="Times New Roman" panose="02020603050405020304" pitchFamily="18" charset="0"/>
              </a:rPr>
              <a:t>сельскохозяйственных</a:t>
            </a:r>
            <a:r>
              <a:rPr lang="ru-RU" sz="1200" dirty="0">
                <a:latin typeface="Times New Roman" panose="02020603050405020304" pitchFamily="18" charset="0"/>
                <a:cs typeface="Times New Roman" panose="02020603050405020304" pitchFamily="18" charset="0"/>
              </a:rPr>
              <a:t>, составило 2,53 тыс. единиц (в 2014 году - 2,45 тыс. единиц</a:t>
            </a:r>
            <a:r>
              <a:rPr lang="ru-RU" sz="1200"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По </a:t>
            </a:r>
            <a:r>
              <a:rPr lang="ru-RU" sz="1200" dirty="0">
                <a:latin typeface="Times New Roman" panose="02020603050405020304" pitchFamily="18" charset="0"/>
                <a:cs typeface="Times New Roman" panose="02020603050405020304" pitchFamily="18" charset="0"/>
              </a:rPr>
              <a:t>итогам 2015 года снизился уровень бедности: по предварительным данным доля населения с денежными доходами ниже региональной величины прожиточного минимума в общей численности населения Республики Коми и составила 14,7% против 16,3% в 2011 </a:t>
            </a:r>
            <a:r>
              <a:rPr lang="ru-RU" sz="1200" dirty="0" smtClean="0">
                <a:latin typeface="Times New Roman" panose="02020603050405020304" pitchFamily="18" charset="0"/>
                <a:cs typeface="Times New Roman" panose="02020603050405020304" pitchFamily="18" charset="0"/>
              </a:rPr>
              <a:t>году.</a:t>
            </a:r>
            <a:endParaRPr lang="ru-RU" sz="1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течение 2015 года удалось не допустить роста задолженности по заработной плате. Была полностью погашена задолженность в организациях республики в сумме более 215 млн. </a:t>
            </a:r>
            <a:r>
              <a:rPr lang="ru-RU" sz="1200" dirty="0" smtClean="0">
                <a:latin typeface="Times New Roman" panose="02020603050405020304" pitchFamily="18" charset="0"/>
                <a:cs typeface="Times New Roman" panose="02020603050405020304" pitchFamily="18" charset="0"/>
              </a:rPr>
              <a:t>рублей.</a:t>
            </a:r>
            <a:endParaRPr lang="ru-RU" sz="1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Разработана </a:t>
            </a:r>
            <a:r>
              <a:rPr lang="ru-RU" sz="1200" dirty="0">
                <a:latin typeface="Times New Roman" panose="02020603050405020304" pitchFamily="18" charset="0"/>
                <a:cs typeface="Times New Roman" panose="02020603050405020304" pitchFamily="18" charset="0"/>
              </a:rPr>
              <a:t>карта размещения и развития трудовых ресурсов региона с учетом планов социально-экономического развития муниципальных образований в Республике Коми;</a:t>
            </a: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Организовано </a:t>
            </a:r>
            <a:r>
              <a:rPr lang="ru-RU" sz="1200" dirty="0">
                <a:latin typeface="Times New Roman" panose="02020603050405020304" pitchFamily="18" charset="0"/>
                <a:cs typeface="Times New Roman" panose="02020603050405020304" pitchFamily="18" charset="0"/>
              </a:rPr>
              <a:t>обучение 107 специалистов по Президентской программе подготовки управленческих кадров, что позволило исполнить в полном </a:t>
            </a:r>
            <a:r>
              <a:rPr lang="ru-RU" sz="1200" dirty="0" smtClean="0">
                <a:latin typeface="Times New Roman" panose="02020603050405020304" pitchFamily="18" charset="0"/>
                <a:cs typeface="Times New Roman" panose="02020603050405020304" pitchFamily="18" charset="0"/>
              </a:rPr>
              <a:t>объеме </a:t>
            </a:r>
            <a:r>
              <a:rPr lang="ru-RU" sz="1200" dirty="0">
                <a:latin typeface="Times New Roman" panose="02020603050405020304" pitchFamily="18" charset="0"/>
                <a:cs typeface="Times New Roman" panose="02020603050405020304" pitchFamily="18" charset="0"/>
              </a:rPr>
              <a:t>квоту, установленную Республике Коми</a:t>
            </a:r>
            <a:r>
              <a:rPr lang="ru-RU" sz="1200"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sz="1200" dirty="0">
                <a:latin typeface="Times New Roman" panose="02020603050405020304" pitchFamily="18" charset="0"/>
                <a:cs typeface="Times New Roman" panose="02020603050405020304" pitchFamily="18" charset="0"/>
              </a:rPr>
              <a:t>Разработана и утверждена Концепция развития комплекса «Финно-угорский этнокультурный парк» на 2015-2018 годы.</a:t>
            </a:r>
          </a:p>
          <a:p>
            <a:pPr marL="0" indent="457200" algn="just">
              <a:lnSpc>
                <a:spcPct val="120000"/>
              </a:lnSpc>
              <a:spcBef>
                <a:spcPts val="0"/>
              </a:spcBef>
              <a:buNone/>
            </a:pPr>
            <a:r>
              <a:rPr lang="ru-RU" sz="1200" dirty="0">
                <a:latin typeface="Times New Roman" panose="02020603050405020304" pitchFamily="18" charset="0"/>
                <a:cs typeface="Times New Roman" panose="02020603050405020304" pitchFamily="18" charset="0"/>
              </a:rPr>
              <a:t>Подписано Соглашение между Министерством культуры Российской Федерации, Федеральным агентством по туризму, субъектами СЗФО по реализации межрегионального историко-культурного и туристского проекта «Серебряное ожерелье России».</a:t>
            </a:r>
          </a:p>
          <a:p>
            <a:pPr marL="0" indent="457200" algn="just">
              <a:lnSpc>
                <a:spcPct val="120000"/>
              </a:lnSpc>
              <a:spcBef>
                <a:spcPts val="0"/>
              </a:spcBef>
              <a:buNone/>
            </a:pPr>
            <a:r>
              <a:rPr lang="ru-RU" sz="1200" dirty="0">
                <a:latin typeface="Times New Roman" panose="02020603050405020304" pitchFamily="18" charset="0"/>
                <a:cs typeface="Times New Roman" panose="02020603050405020304" pitchFamily="18" charset="0"/>
              </a:rPr>
              <a:t>Реализованы все 264 федеральные квоты по 3 военно-патриотическим туристским маршрутам для школьников России, посвященным 70-летию Победы в Великой Отечественной войне: «За нами Москва!» (Калуга-Тула-Москва), «Партизанскими тропами» (Орел-Брянск-Смоленск) и «Дорога жизни» (Санкт-Петербург-Ленинградская область</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74</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7207014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196752"/>
            <a:ext cx="8229600" cy="5904656"/>
          </a:xfrm>
        </p:spPr>
        <p:txBody>
          <a:bodyPr/>
          <a:lstStyle/>
          <a:p>
            <a:pPr marL="0" indent="457200" algn="just">
              <a:lnSpc>
                <a:spcPct val="114000"/>
              </a:lnSpc>
              <a:spcBef>
                <a:spcPts val="0"/>
              </a:spcBef>
              <a:buNone/>
            </a:pPr>
            <a:r>
              <a:rPr lang="ru-RU" sz="1200" dirty="0" smtClean="0">
                <a:latin typeface="Times New Roman" panose="02020603050405020304" pitchFamily="18" charset="0"/>
                <a:cs typeface="Times New Roman" panose="02020603050405020304" pitchFamily="18" charset="0"/>
              </a:rPr>
              <a:t>Оказана государственная поддержка в форме предоставления налоговых льгот в рамках реализации 6 инвестиционных проектов в сферах нефтедобычи, нефтепереработки, производстве бумажных изделий и деревообработке и составила 801 млн. рублей, создано порядка 170 новых рабочих мест. Внедрено в эксплуатацию инновационное технологическое оборудование, увеличены производственные мощности предприятий, обеспечено сохранение и прирост объемов добычи углеводородного сырья за счет развития минерально-сырьевой базы. </a:t>
            </a:r>
          </a:p>
          <a:p>
            <a:pPr marL="0" indent="457200" algn="just">
              <a:lnSpc>
                <a:spcPct val="114000"/>
              </a:lnSpc>
              <a:spcBef>
                <a:spcPts val="0"/>
              </a:spcBef>
              <a:buNone/>
            </a:pP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поддержку малого и среднего предпринимательства (с учетом средств федерального и местного бюджетов) в 2015 году направлено 201,5 млн. рублей. Предоставлена государственная поддержка более 400 субъектам малого и среднего предпринимательства. Создано и сохранено более 500 рабочих мест.</a:t>
            </a:r>
          </a:p>
          <a:p>
            <a:pPr marL="0" indent="457200" algn="just">
              <a:lnSpc>
                <a:spcPct val="114000"/>
              </a:lnSpc>
              <a:spcBef>
                <a:spcPts val="0"/>
              </a:spcBef>
              <a:buNone/>
            </a:pPr>
            <a:r>
              <a:rPr lang="ru-RU" sz="1200" dirty="0">
                <a:latin typeface="Times New Roman" panose="02020603050405020304" pitchFamily="18" charset="0"/>
                <a:cs typeface="Times New Roman" panose="02020603050405020304" pitchFamily="18" charset="0"/>
              </a:rPr>
              <a:t>В целях повышения доступности заемных средств продолжена деятельность организаций инфраструктуры поддержки малого и среднего предпринимательства: ОАО «Микрофинансовая организация Республики Коми» предоставлено 57 микрозаймов субъектам малого и среднего предпринимательства на сумму 32,2 млн. рублей; ОАО «Гарантийный фонд Республики Коми» выдано 13 поручительств на сумму 30 млн. рублей, по кредитам - на сумму 74 млн. рублей. Для обеспечения доступа малых и средних предприятий и организаций инфраструктуры поддержки малого и среднего предпринимательства к финансовым ресурсам уставный капитал ОАО «Гарантийный фонд Республики Коми» был увеличен на 5 млн. рублей. Предоставленные микрозаймы и выданные поручительства обеспечили создание субъектами малого и среднего предпринимательства 74 рабочих места, позволили сохранить 921 рабочее место.</a:t>
            </a:r>
          </a:p>
          <a:p>
            <a:pPr marL="0" indent="457200" algn="just">
              <a:lnSpc>
                <a:spcPct val="114000"/>
              </a:lnSpc>
              <a:spcBef>
                <a:spcPts val="0"/>
              </a:spcBef>
              <a:buNone/>
            </a:pPr>
            <a:r>
              <a:rPr lang="ru-RU" sz="1200" dirty="0">
                <a:latin typeface="Times New Roman" panose="02020603050405020304" pitchFamily="18" charset="0"/>
                <a:cs typeface="Times New Roman" panose="02020603050405020304" pitchFamily="18" charset="0"/>
              </a:rPr>
              <a:t>В 2015 году распределены гранты субъектам туристкой индустрии на реализацию 10 малых проектов (элемент инициативного бюджетирования</a:t>
            </a:r>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области туризма на сумму 1 000,0 тыс. рублей. По результатам реализации проектов планируется в течение 2015-2016 годов создание 39 рабочих мест, создание комфортных условий для рекреации и отдыха граждан, формирование 28 новых предложений по турам выходного дня.</a:t>
            </a:r>
          </a:p>
          <a:p>
            <a:pPr marL="0" indent="457200" algn="just">
              <a:lnSpc>
                <a:spcPct val="114000"/>
              </a:lnSpc>
              <a:spcBef>
                <a:spcPts val="0"/>
              </a:spcBef>
              <a:buNone/>
            </a:pPr>
            <a:r>
              <a:rPr lang="ru-RU" sz="1200" dirty="0">
                <a:latin typeface="Times New Roman" panose="02020603050405020304" pitchFamily="18" charset="0"/>
                <a:cs typeface="Times New Roman" panose="02020603050405020304" pitchFamily="18" charset="0"/>
              </a:rPr>
              <a:t>В 2015 году предоставлена государственная поддержка по доставке товаров в труднодоступные и отдаленные сельские населенные пункты Республики Коми 90 хозяйствующим субъектам. Торговым обслуживанием охвачено 290 населенных пунктов, что составило 65,9% от общего количества населенных пунктов. Реализация социально значимых продовольственных товаров в труднодоступных и /или  малочисленных, и/или отдаленных сельских населенных пунктах обеспечена в необходимом объеме. Уровень торговой надбавки получателями поддержки на социально значимые продукты питания составил не более 30</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75</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795185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76</a:t>
            </a:fld>
            <a:endParaRPr lang="ru-RU" dirty="0"/>
          </a:p>
        </p:txBody>
      </p:sp>
      <p:sp>
        <p:nvSpPr>
          <p:cNvPr id="5" name="Прямоугольник 4"/>
          <p:cNvSpPr/>
          <p:nvPr/>
        </p:nvSpPr>
        <p:spPr>
          <a:xfrm>
            <a:off x="2123726" y="1289097"/>
            <a:ext cx="6664523" cy="1061829"/>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419.</a:t>
            </a:r>
          </a:p>
          <a:p>
            <a:pPr algn="ctr">
              <a:spcAft>
                <a:spcPts val="0"/>
              </a:spcAft>
            </a:pPr>
            <a:endParaRPr lang="ru-RU" sz="1400" dirty="0" smtClean="0">
              <a:solidFill>
                <a:schemeClr val="tx1"/>
              </a:solidFill>
              <a:latin typeface="Times New Roman" panose="02020603050405020304" pitchFamily="18" charset="0"/>
            </a:endParaRPr>
          </a:p>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развитие и эффективное использование промышленного потенциала Республики Коми</a:t>
            </a:r>
            <a:r>
              <a:rPr lang="ru-RU" sz="1400" dirty="0" smtClean="0">
                <a:solidFill>
                  <a:schemeClr val="tx1"/>
                </a:solidFill>
                <a:latin typeface="Times New Roman" panose="02020603050405020304" pitchFamily="18" charset="0"/>
              </a:rPr>
              <a:t>.</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10.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a:t>
            </a:r>
            <a:r>
              <a:rPr lang="ru-RU" sz="1600" b="1" dirty="0" smtClean="0">
                <a:solidFill>
                  <a:schemeClr val="tx1"/>
                </a:solidFill>
                <a:latin typeface="Times New Roman" panose="02020603050405020304" pitchFamily="18" charset="0"/>
                <a:cs typeface="Times New Roman" panose="02020603050405020304" pitchFamily="18" charset="0"/>
              </a:rPr>
              <a:t>ПРОМЫШЛЕННОСТИ»</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619246260"/>
              </p:ext>
            </p:extLst>
          </p:nvPr>
        </p:nvGraphicFramePr>
        <p:xfrm>
          <a:off x="462113" y="5244174"/>
          <a:ext cx="7062216" cy="1287181"/>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1899" y="5229200"/>
            <a:ext cx="1900073" cy="129614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94,4 %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20888"/>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млн.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рублей</a:t>
            </a:r>
          </a:p>
        </p:txBody>
      </p:sp>
      <p:pic>
        <p:nvPicPr>
          <p:cNvPr id="10" name="Рисунок 9"/>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2110" y="706278"/>
            <a:ext cx="1368152" cy="1282562"/>
          </a:xfrm>
          <a:prstGeom prst="rect">
            <a:avLst/>
          </a:prstGeom>
          <a:ln>
            <a:noFill/>
          </a:ln>
          <a:effectLst>
            <a:outerShdw blurRad="292100" dist="139700" dir="2700000" algn="tl" rotWithShape="0">
              <a:srgbClr val="333333">
                <a:alpha val="65000"/>
              </a:srgbClr>
            </a:outerShdw>
          </a:effectLst>
        </p:spPr>
      </p:pic>
      <p:graphicFrame>
        <p:nvGraphicFramePr>
          <p:cNvPr id="11" name="Диаграмма 10"/>
          <p:cNvGraphicFramePr/>
          <p:nvPr>
            <p:extLst>
              <p:ext uri="{D42A27DB-BD31-4B8C-83A1-F6EECF244321}">
                <p14:modId xmlns:p14="http://schemas.microsoft.com/office/powerpoint/2010/main" val="4194033009"/>
              </p:ext>
            </p:extLst>
          </p:nvPr>
        </p:nvGraphicFramePr>
        <p:xfrm>
          <a:off x="466467" y="2827674"/>
          <a:ext cx="8309862" cy="2185501"/>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3751328" y="4284880"/>
            <a:ext cx="643125"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100 %</a:t>
            </a:r>
            <a:endParaRPr lang="ru-RU" sz="1300" b="1" dirty="0"/>
          </a:p>
        </p:txBody>
      </p:sp>
      <p:sp>
        <p:nvSpPr>
          <p:cNvPr id="14" name="Прямоугольник 13"/>
          <p:cNvSpPr/>
          <p:nvPr/>
        </p:nvSpPr>
        <p:spPr>
          <a:xfrm>
            <a:off x="7487597" y="3356992"/>
            <a:ext cx="684803"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94,3 %</a:t>
            </a:r>
            <a:endParaRPr lang="ru-RU" sz="1300" b="1" dirty="0"/>
          </a:p>
        </p:txBody>
      </p:sp>
    </p:spTree>
    <p:extLst>
      <p:ext uri="{BB962C8B-B14F-4D97-AF65-F5344CB8AC3E}">
        <p14:creationId xmlns:p14="http://schemas.microsoft.com/office/powerpoint/2010/main" val="41121362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755993"/>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8" name="Прямоугольник 7"/>
          <p:cNvSpPr/>
          <p:nvPr/>
        </p:nvSpPr>
        <p:spPr>
          <a:xfrm>
            <a:off x="467544" y="357301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77</a:t>
            </a:fld>
            <a:endParaRPr lang="ru-RU" dirty="0"/>
          </a:p>
        </p:txBody>
      </p:sp>
      <p:graphicFrame>
        <p:nvGraphicFramePr>
          <p:cNvPr id="21" name="Диаграмма 20"/>
          <p:cNvGraphicFramePr/>
          <p:nvPr>
            <p:extLst>
              <p:ext uri="{D42A27DB-BD31-4B8C-83A1-F6EECF244321}">
                <p14:modId xmlns:p14="http://schemas.microsoft.com/office/powerpoint/2010/main" val="38747757"/>
              </p:ext>
            </p:extLst>
          </p:nvPr>
        </p:nvGraphicFramePr>
        <p:xfrm>
          <a:off x="467544" y="1484784"/>
          <a:ext cx="8309862"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467544" y="3933056"/>
            <a:ext cx="8309862" cy="2829236"/>
          </a:xfrm>
          <a:prstGeom prst="rect">
            <a:avLst/>
          </a:prstGeom>
          <a:noFill/>
        </p:spPr>
        <p:txBody>
          <a:bodyPr wrap="square" rtlCol="0">
            <a:spAutoFit/>
          </a:bodyPr>
          <a:lstStyle/>
          <a:p>
            <a:pPr indent="457200" algn="just">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На </a:t>
            </a:r>
            <a:r>
              <a:rPr lang="ru-RU" sz="1300" dirty="0">
                <a:solidFill>
                  <a:schemeClr val="tx1"/>
                </a:solidFill>
                <a:latin typeface="Times New Roman" panose="02020603050405020304" pitchFamily="18" charset="0"/>
                <a:cs typeface="Times New Roman" panose="02020603050405020304" pitchFamily="18" charset="0"/>
              </a:rPr>
              <a:t>протяжении нескольких последних лет в Республике Коми сохраняется положительная динамика промышленного производства.</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Индекс промышленного производства в Республике Коми в 2015 году относительно 2014 года сложился в размере 101,6 процента (в 2014 году – 100,5 процента, по России – 96,6 процента). Положительный итог сформировался в основном за счет увеличения добычи угля, нефти и газа. Фактором, сдерживающим рост, стал спад в целлюлозно-бумажном производстве, деревообработке и производстве нефтепродуктов.</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добыче полезных ископаемых в 2015 году по сравнению с 2014 годом индекс промышленного производства составил 106 процентов (по России – 100,3 процента), объем отгруженной продукции – 121,3 процента (в действовавших ценах), среднесписочная численность работников организаций, занятых в добывающих производствах, – 97,5 процента, их реальная заработная плата – 89,4 процента. За 2015 год сложился положительный сальдированный финансовый результат добывающих компаний (без субъектов малого предпринимательства) в размере 45,5 миллиарда рублей, что на 19,6 процента больше, чем за 2014 год. </a:t>
            </a:r>
          </a:p>
        </p:txBody>
      </p:sp>
      <p:sp>
        <p:nvSpPr>
          <p:cNvPr id="6" name="Прямоугольник 5"/>
          <p:cNvSpPr/>
          <p:nvPr/>
        </p:nvSpPr>
        <p:spPr>
          <a:xfrm>
            <a:off x="5153011" y="2780928"/>
            <a:ext cx="684803"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94,6 %</a:t>
            </a:r>
            <a:endParaRPr lang="ru-RU" sz="1300" b="1" dirty="0"/>
          </a:p>
        </p:txBody>
      </p:sp>
      <p:sp>
        <p:nvSpPr>
          <p:cNvPr id="7" name="Прямоугольник 6"/>
          <p:cNvSpPr/>
          <p:nvPr/>
        </p:nvSpPr>
        <p:spPr>
          <a:xfrm>
            <a:off x="7668344" y="1916832"/>
            <a:ext cx="684803"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99,3 %</a:t>
            </a:r>
            <a:endParaRPr lang="ru-RU" sz="1300" b="1" dirty="0"/>
          </a:p>
        </p:txBody>
      </p:sp>
    </p:spTree>
    <p:extLst>
      <p:ext uri="{BB962C8B-B14F-4D97-AF65-F5344CB8AC3E}">
        <p14:creationId xmlns:p14="http://schemas.microsoft.com/office/powerpoint/2010/main" val="26537680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78</a:t>
            </a:fld>
            <a:endParaRPr lang="ru-RU" dirty="0"/>
          </a:p>
        </p:txBody>
      </p:sp>
      <p:sp>
        <p:nvSpPr>
          <p:cNvPr id="4" name="TextBox 3"/>
          <p:cNvSpPr txBox="1"/>
          <p:nvPr/>
        </p:nvSpPr>
        <p:spPr>
          <a:xfrm>
            <a:off x="467544" y="1124744"/>
            <a:ext cx="8309862" cy="5566139"/>
          </a:xfrm>
          <a:prstGeom prst="rect">
            <a:avLst/>
          </a:prstGeom>
          <a:noFill/>
        </p:spPr>
        <p:txBody>
          <a:bodyPr wrap="square" rtlCol="0">
            <a:spAutoFit/>
          </a:bodyPr>
          <a:lstStyle/>
          <a:p>
            <a:pPr indent="457200" algn="just">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обрабатывающем секторе промышленного производства за 2015 год индекс промышленного производства относительно 2014 года сложился в размере 88,5 процента, объем отгруженной продукции в действовавших ценах снизился на 2,9 процента. Среднесписочная численность работников организаций, занятых в обрабатывающих производствах, в сравнении с 2014 годом сократилась на 2,5 процента, их реальная заработная плата снизилась на 7,6 процента. За 2015 год сальдированный финансовый результат (без субъектов малого предпринимательства) сформировался положительным (в размере 19,4 млрд. рублей), по сравнению с предыдущим годом возрос в 3 раза. </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2015 году оказано содействие в реализации 99 инвестиционных проектов в сфере промышленности на территории республики. </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Значимым событием в газовой промышленности стал старт строительства новой магистрали газопровода «Ухта-Торжок-2», который состоялся 27 октября 2015 года в г. Ухте. Протяжённость газопровода составит около 970 километров, в его состав войдут 8 компрессорных станций общей мощностью 689 МВт.</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августе 2015 года компанией ЗАО «СИТЕК» запущено производство высокотехнологичного реагента для глубокой очистки воды – титанового коагулянта. </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Активно развивались проекты по развитию биоэнергетики. С начала реализации программы создано 14 производств топливных брикетов и пеллет с общей производственной мощностью около 90 тыс. т в год, на которых работает более 120 человек. Не смотря на отсутствие выделения средств в 2015 году на субсидирование части затрат на приобретение необходимого оборудования за 2014 год, было создано 4 новых производства (16 рабочих мест).</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целях дальнейшего привлечения инвесторов обеспечено продвижение производства биотоплива в Республике Коми путем участия в общероссийских мероприятиях, через сеть Интернет, тренинги, семинары-выставки, буклеты и видеофильмы.</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результате модернизации и расширения производств в 2015 году увеличилось количество высокопроизводительных рабочих мест на 533 ед. по сравнению с 2014 годом. В целом количество высокопроизводительных рабочих мест в 2015 году увеличилось по сравнению с 2014 годом на 4,7 тыс. мест. </a:t>
            </a:r>
          </a:p>
        </p:txBody>
      </p:sp>
      <p:sp>
        <p:nvSpPr>
          <p:cNvPr id="6" name="Прямоугольник 5"/>
          <p:cNvSpPr/>
          <p:nvPr/>
        </p:nvSpPr>
        <p:spPr>
          <a:xfrm>
            <a:off x="467544" y="755993"/>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8673471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79</a:t>
            </a:fld>
            <a:endParaRPr lang="ru-RU" dirty="0"/>
          </a:p>
        </p:txBody>
      </p:sp>
      <p:sp>
        <p:nvSpPr>
          <p:cNvPr id="5" name="Прямоугольник 4"/>
          <p:cNvSpPr/>
          <p:nvPr/>
        </p:nvSpPr>
        <p:spPr>
          <a:xfrm>
            <a:off x="2123726" y="1289097"/>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423.</a:t>
            </a:r>
          </a:p>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формирование инфраструктуры информационного общества и электронного правительства в Республике Коми.</a:t>
            </a:r>
            <a:endParaRPr lang="ru-RU" sz="1400" dirty="0">
              <a:solidFill>
                <a:schemeClr val="tx1"/>
              </a:solidFill>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«ИНФОРМАЦИОННОЕ ОБЩЕСТВО»</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458189290"/>
              </p:ext>
            </p:extLst>
          </p:nvPr>
        </p:nvGraphicFramePr>
        <p:xfrm>
          <a:off x="466469" y="5661248"/>
          <a:ext cx="6985851" cy="927140"/>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6256" y="5661248"/>
            <a:ext cx="1900073" cy="92714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85,6 %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8117"/>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967019002"/>
              </p:ext>
            </p:extLst>
          </p:nvPr>
        </p:nvGraphicFramePr>
        <p:xfrm>
          <a:off x="455622" y="2564904"/>
          <a:ext cx="8320707" cy="295232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Рисунок 9"/>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2110" y="692696"/>
            <a:ext cx="1437869" cy="1296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82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fld id="{72851126-1FEE-4A37-9204-4B108FE19BCE}" type="slidenum">
              <a:rPr lang="ru-RU" smtClean="0"/>
              <a:pPr algn="ctr"/>
              <a:t>8</a:t>
            </a:fld>
            <a:endParaRPr lang="ru-RU" dirty="0"/>
          </a:p>
        </p:txBody>
      </p:sp>
      <p:sp>
        <p:nvSpPr>
          <p:cNvPr id="3" name="TextBox 2"/>
          <p:cNvSpPr txBox="1"/>
          <p:nvPr/>
        </p:nvSpPr>
        <p:spPr>
          <a:xfrm>
            <a:off x="3275856" y="1297085"/>
            <a:ext cx="5198106" cy="646331"/>
          </a:xfrm>
          <a:prstGeom prst="rect">
            <a:avLst/>
          </a:prstGeom>
          <a:noFill/>
          <a:ln>
            <a:solidFill>
              <a:schemeClr val="bg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b="1" dirty="0" smtClean="0">
                <a:ln/>
                <a:solidFill>
                  <a:schemeClr val="accent3">
                    <a:lumMod val="75000"/>
                  </a:schemeClr>
                </a:solidFill>
                <a:latin typeface="Times New Roman" panose="02020603050405020304" pitchFamily="18" charset="0"/>
                <a:cs typeface="Times New Roman" panose="02020603050405020304" pitchFamily="18" charset="0"/>
              </a:rPr>
              <a:t>НОРМАТИВНАЯ ОСНОВА БЮДЖЕТНОГО ПРОЦЕССА В РЕСПУБЛИКЕ КОМИ</a:t>
            </a:r>
            <a:endParaRPr lang="ru-RU" b="1" dirty="0">
              <a:ln/>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4" name="Picture 4" descr="О проект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7070"/>
            <a:ext cx="2448272" cy="18108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507881"/>
            <a:ext cx="8352928" cy="4185761"/>
          </a:xfrm>
          <a:prstGeom prst="rect">
            <a:avLst/>
          </a:prstGeom>
        </p:spPr>
        <p:txBody>
          <a:bodyPr wrap="square">
            <a:spAutoFit/>
          </a:bodyPr>
          <a:lstStyle/>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Бюджетный кодекс Российской Федерации от 31.07.1998 г. № 145-ФЗ</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Закон Республики Коми от 01.10.2007 № 88-РЗ «О бюджетной системе и бюджетном процессе в Республике Коми»</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Постановление Правительства РК от 31.05.2012 № 221 «О Порядке составления проекта республиканского бюджета Республики Коми на очередной финансовый год и плановый </a:t>
            </a:r>
            <a:r>
              <a:rPr lang="ru-RU" sz="1400" b="1" dirty="0" smtClean="0">
                <a:solidFill>
                  <a:schemeClr val="tx1"/>
                </a:solidFill>
                <a:latin typeface="Times New Roman" panose="02020603050405020304" pitchFamily="18" charset="0"/>
                <a:cs typeface="Times New Roman" panose="02020603050405020304" pitchFamily="18" charset="0"/>
              </a:rPr>
              <a:t>период»</a:t>
            </a:r>
          </a:p>
          <a:p>
            <a:pPr marL="285750" lvl="0" indent="-285750" algn="just">
              <a:buFont typeface="Arial" panose="020B0604020202020204" pitchFamily="34" charset="0"/>
              <a:buChar char="•"/>
            </a:pPr>
            <a:endParaRPr lang="ru-RU" sz="1400" b="1" dirty="0" smtClean="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Постановление Правительства РК от 19.08.2014 N 343 </a:t>
            </a:r>
            <a:r>
              <a:rPr lang="ru-RU" sz="1400" b="1" dirty="0" smtClean="0">
                <a:solidFill>
                  <a:schemeClr val="tx1"/>
                </a:solidFill>
                <a:latin typeface="Times New Roman" panose="02020603050405020304" pitchFamily="18" charset="0"/>
                <a:cs typeface="Times New Roman" panose="02020603050405020304" pitchFamily="18" charset="0"/>
              </a:rPr>
              <a:t>«Об </a:t>
            </a:r>
            <a:r>
              <a:rPr lang="ru-RU" sz="1400" b="1" dirty="0">
                <a:solidFill>
                  <a:schemeClr val="tx1"/>
                </a:solidFill>
                <a:latin typeface="Times New Roman" panose="02020603050405020304" pitchFamily="18" charset="0"/>
                <a:cs typeface="Times New Roman" panose="02020603050405020304" pitchFamily="18" charset="0"/>
              </a:rPr>
              <a:t>Основных направлениях бюджетной и налоговой политики Республики Коми на 2015 год и на плановый период 2016 и 2017 </a:t>
            </a:r>
            <a:r>
              <a:rPr lang="ru-RU" sz="1400" b="1" dirty="0" smtClean="0">
                <a:solidFill>
                  <a:schemeClr val="tx1"/>
                </a:solidFill>
                <a:latin typeface="Times New Roman" panose="02020603050405020304" pitchFamily="18" charset="0"/>
                <a:cs typeface="Times New Roman" panose="02020603050405020304" pitchFamily="18" charset="0"/>
              </a:rPr>
              <a:t>годов»</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smtClean="0">
                <a:solidFill>
                  <a:schemeClr val="tx1"/>
                </a:solidFill>
                <a:latin typeface="Times New Roman" panose="02020603050405020304" pitchFamily="18" charset="0"/>
                <a:cs typeface="Times New Roman" panose="02020603050405020304" pitchFamily="18" charset="0"/>
              </a:rPr>
              <a:t>Постановление </a:t>
            </a:r>
            <a:r>
              <a:rPr lang="ru-RU" sz="1400" b="1" dirty="0">
                <a:solidFill>
                  <a:schemeClr val="tx1"/>
                </a:solidFill>
                <a:latin typeface="Times New Roman" panose="02020603050405020304" pitchFamily="18" charset="0"/>
                <a:cs typeface="Times New Roman" panose="02020603050405020304" pitchFamily="18" charset="0"/>
              </a:rPr>
              <a:t>Правительства РК от 27.03.2006 № 45 «О Стратегии социально-экономического развития Республики Коми на период до 2020 года»</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Постановление Правительства РК от 30.06.2011 № 288 «О государственных программах Республики Коми»</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Распоряжение Правительства РК от 01.04.2014 N 87-р </a:t>
            </a:r>
            <a:r>
              <a:rPr lang="ru-RU" sz="1400" b="1" dirty="0" smtClean="0">
                <a:solidFill>
                  <a:schemeClr val="tx1"/>
                </a:solidFill>
                <a:latin typeface="Times New Roman" panose="02020603050405020304" pitchFamily="18" charset="0"/>
                <a:cs typeface="Times New Roman" panose="02020603050405020304" pitchFamily="18" charset="0"/>
              </a:rPr>
              <a:t>(О </a:t>
            </a:r>
            <a:r>
              <a:rPr lang="ru-RU" sz="1400" b="1" dirty="0">
                <a:solidFill>
                  <a:schemeClr val="tx1"/>
                </a:solidFill>
                <a:latin typeface="Times New Roman" panose="02020603050405020304" pitchFamily="18" charset="0"/>
                <a:cs typeface="Times New Roman" panose="02020603050405020304" pitchFamily="18" charset="0"/>
              </a:rPr>
              <a:t>разработке прогноза социально-экономического развития Республики Коми на 2015 год и на период до 2017 </a:t>
            </a:r>
            <a:r>
              <a:rPr lang="ru-RU" sz="1400" b="1" dirty="0" smtClean="0">
                <a:solidFill>
                  <a:schemeClr val="tx1"/>
                </a:solidFill>
                <a:latin typeface="Times New Roman" panose="02020603050405020304" pitchFamily="18" charset="0"/>
                <a:cs typeface="Times New Roman" panose="02020603050405020304" pitchFamily="18" charset="0"/>
              </a:rPr>
              <a:t>года)</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0856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80</a:t>
            </a:fld>
            <a:endParaRPr lang="ru-RU" dirty="0"/>
          </a:p>
        </p:txBody>
      </p:sp>
      <p:graphicFrame>
        <p:nvGraphicFramePr>
          <p:cNvPr id="21" name="Диаграмма 20"/>
          <p:cNvGraphicFramePr/>
          <p:nvPr>
            <p:extLst>
              <p:ext uri="{D42A27DB-BD31-4B8C-83A1-F6EECF244321}">
                <p14:modId xmlns:p14="http://schemas.microsoft.com/office/powerpoint/2010/main" val="2921078903"/>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7" name="Прямоугольник 26"/>
          <p:cNvSpPr/>
          <p:nvPr/>
        </p:nvSpPr>
        <p:spPr>
          <a:xfrm>
            <a:off x="5364087" y="1868741"/>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7" name="Прямоугольник 6"/>
          <p:cNvSpPr/>
          <p:nvPr/>
        </p:nvSpPr>
        <p:spPr>
          <a:xfrm>
            <a:off x="5471923" y="2568574"/>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8" name="Прямоугольник 7"/>
          <p:cNvSpPr/>
          <p:nvPr/>
        </p:nvSpPr>
        <p:spPr>
          <a:xfrm>
            <a:off x="6241917" y="3233771"/>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132,5 %</a:t>
            </a:r>
            <a:endParaRPr lang="ru-RU" sz="1100" b="1" dirty="0"/>
          </a:p>
        </p:txBody>
      </p:sp>
      <p:sp>
        <p:nvSpPr>
          <p:cNvPr id="9" name="Прямоугольник 8"/>
          <p:cNvSpPr/>
          <p:nvPr/>
        </p:nvSpPr>
        <p:spPr>
          <a:xfrm>
            <a:off x="6948264" y="3933056"/>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122,8 %</a:t>
            </a:r>
            <a:endParaRPr lang="ru-RU" sz="1100" b="1" dirty="0"/>
          </a:p>
        </p:txBody>
      </p:sp>
    </p:spTree>
    <p:extLst>
      <p:ext uri="{BB962C8B-B14F-4D97-AF65-F5344CB8AC3E}">
        <p14:creationId xmlns:p14="http://schemas.microsoft.com/office/powerpoint/2010/main" val="8536172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81</a:t>
            </a:fld>
            <a:endParaRPr lang="ru-RU" dirty="0"/>
          </a:p>
        </p:txBody>
      </p:sp>
      <p:graphicFrame>
        <p:nvGraphicFramePr>
          <p:cNvPr id="21" name="Диаграмма 20"/>
          <p:cNvGraphicFramePr/>
          <p:nvPr>
            <p:extLst>
              <p:ext uri="{D42A27DB-BD31-4B8C-83A1-F6EECF244321}">
                <p14:modId xmlns:p14="http://schemas.microsoft.com/office/powerpoint/2010/main" val="3851236362"/>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1821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82</a:t>
            </a:fld>
            <a:endParaRPr lang="ru-RU" dirty="0"/>
          </a:p>
        </p:txBody>
      </p:sp>
      <p:sp>
        <p:nvSpPr>
          <p:cNvPr id="4" name="TextBox 3"/>
          <p:cNvSpPr txBox="1"/>
          <p:nvPr/>
        </p:nvSpPr>
        <p:spPr>
          <a:xfrm>
            <a:off x="467544" y="1196752"/>
            <a:ext cx="8309862" cy="5102744"/>
          </a:xfrm>
          <a:prstGeom prst="rect">
            <a:avLst/>
          </a:prstGeom>
          <a:noFill/>
        </p:spPr>
        <p:txBody>
          <a:bodyPr wrap="square" rtlCol="0">
            <a:spAutoFit/>
          </a:bodyPr>
          <a:lstStyle/>
          <a:p>
            <a:pPr indent="457200" algn="just">
              <a:lnSpc>
                <a:spcPct val="14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наблюдался рост уровня удовлетворенности населения, проживающего на территории Республики Коми, качеством предоставления государственных и муниципальных услуг по отношению к 2014 году. Данный показатель составил 86 % (в 2014 году – 82 %). При этом по состоянию на 31 декабря 2015 г. 100 % граждан имели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 (в 2014 году – 67 %), а доля граждан, проживающих на территории Республики Коми, информированных о возможности получения государственных и муниципальных услуг по принципу «одного окна», в том числе посредством многофункциональных центров предоставления государственных и муниципальных услуг, в общей численности населения Республики Коми в 2015 году составила 55 % (в 2014 году – 40 %).</a:t>
            </a:r>
          </a:p>
          <a:p>
            <a:pPr indent="457200" algn="just">
              <a:lnSpc>
                <a:spcPct val="140000"/>
              </a:lnSpc>
            </a:pPr>
            <a:r>
              <a:rPr lang="ru-RU" sz="1300" dirty="0">
                <a:solidFill>
                  <a:schemeClr val="tx1"/>
                </a:solidFill>
                <a:latin typeface="Times New Roman" panose="02020603050405020304" pitchFamily="18" charset="0"/>
                <a:cs typeface="Times New Roman" panose="02020603050405020304" pitchFamily="18" charset="0"/>
              </a:rPr>
              <a:t>С 2012 года в Республике Коми создано 20 многофункциональных центров предоставления государственных и муниципальных услуг (далее – МФЦ) в муниципальных образованиях городских округов и муниципальных районов Республики Коми в целях оказания государственных и муниципальных услуг, из них 8 МФЦ создано в 2014 году, 6 МФЦ – в 2015 году. Во всех 20 муниципальных образованиях муниципальных районов и городских округов в Республике Коми созданы 235 окон обслуживания МФЦ. Центром телефонного обслуживания в 2015 году принято 121 608 обращений, при этом большой популярностью пользуется услуга «Запись на прием к врачу в электронном виде».</a:t>
            </a:r>
          </a:p>
          <a:p>
            <a:pPr indent="457200" algn="just">
              <a:lnSpc>
                <a:spcPct val="140000"/>
              </a:lnSpc>
            </a:pPr>
            <a:r>
              <a:rPr lang="ru-RU" sz="1300" dirty="0">
                <a:solidFill>
                  <a:schemeClr val="tx1"/>
                </a:solidFill>
                <a:latin typeface="Times New Roman" panose="02020603050405020304" pitchFamily="18" charset="0"/>
                <a:cs typeface="Times New Roman" panose="02020603050405020304" pitchFamily="18" charset="0"/>
              </a:rPr>
              <a:t>Увеличилась по отношению к 2014 году доля граждан, использующих механизм получения государственных и муниципальных услуг в электронной форме, и составила  53 % (в 2014 году – 28 %). </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494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83</a:t>
            </a:fld>
            <a:endParaRPr lang="ru-RU" dirty="0"/>
          </a:p>
        </p:txBody>
      </p:sp>
      <p:sp>
        <p:nvSpPr>
          <p:cNvPr id="4" name="TextBox 3"/>
          <p:cNvSpPr txBox="1"/>
          <p:nvPr/>
        </p:nvSpPr>
        <p:spPr>
          <a:xfrm>
            <a:off x="467544" y="1196752"/>
            <a:ext cx="8309862" cy="5527860"/>
          </a:xfrm>
          <a:prstGeom prst="rect">
            <a:avLst/>
          </a:prstGeom>
          <a:noFill/>
        </p:spPr>
        <p:txBody>
          <a:bodyPr wrap="square" rtlCol="0">
            <a:spAutoFit/>
          </a:bodyPr>
          <a:lstStyle/>
          <a:p>
            <a:pPr indent="457200" algn="just">
              <a:lnSpc>
                <a:spcPct val="13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увеличилось количество учреждений, подключенных к системе электронного документооборота в Республике Коми (далее – СЭД). Всего подключено 246 учреждений (по состоянию на 31 декабря 2014 г. к СЭД было подключено 212 учреждений), в том числе: 221 учреждение – в промышленной эксплуатации, 1 – в опытно-промышленной, 24 – в тестовой. СЭД позволил обеспечить 80 % межведомственного документооборота в Республике Коми между государственными органами Республики Коми (не охватывается информация, содержащая государственную тайну, информация по обращениям граждан, информация, содержащая персональные данные).</a:t>
            </a:r>
          </a:p>
          <a:p>
            <a:pPr indent="457200" algn="just">
              <a:lnSpc>
                <a:spcPct val="130000"/>
              </a:lnSpc>
            </a:pPr>
            <a:r>
              <a:rPr lang="ru-RU" sz="1300" dirty="0">
                <a:solidFill>
                  <a:schemeClr val="tx1"/>
                </a:solidFill>
                <a:latin typeface="Times New Roman" panose="02020603050405020304" pitchFamily="18" charset="0"/>
                <a:cs typeface="Times New Roman" panose="02020603050405020304" pitchFamily="18" charset="0"/>
              </a:rPr>
              <a:t>Обеспечено эффективное функционирование всех 11 государственных информационных систем и сервисов электронного правительства Республики Коми, состоящих из 37 модулей.</a:t>
            </a:r>
          </a:p>
          <a:p>
            <a:pPr indent="457200" algn="just">
              <a:lnSpc>
                <a:spcPct val="130000"/>
              </a:lnSpc>
            </a:pPr>
            <a:r>
              <a:rPr lang="ru-RU" sz="1300" dirty="0">
                <a:solidFill>
                  <a:schemeClr val="tx1"/>
                </a:solidFill>
                <a:latin typeface="Times New Roman" panose="02020603050405020304" pitchFamily="18" charset="0"/>
                <a:cs typeface="Times New Roman" panose="02020603050405020304" pitchFamily="18" charset="0"/>
              </a:rPr>
              <a:t>В 2015 году расширена зона обслуживания Основного центра обработки вызовов системы обеспечения вызова экстренных оперативных служб по единому номеру «112» до 9 муниципальных образований в Республике Коми. По состоянию на 31 декабря 2015 г.  47 % населения Республики Коми имели возможность вызова экстренных оперативных служб по номеру «112» через Основной центр обработки вызовов (в 2014 году – 30 %), обеспечена иная возможность вызова экстренных оперативных служб – по номеру «112» через головное меню IVR операторов связи. </a:t>
            </a:r>
          </a:p>
          <a:p>
            <a:pPr indent="457200" algn="just">
              <a:lnSpc>
                <a:spcPct val="130000"/>
              </a:lnSpc>
            </a:pPr>
            <a:r>
              <a:rPr lang="ru-RU" sz="1300" dirty="0">
                <a:solidFill>
                  <a:schemeClr val="tx1"/>
                </a:solidFill>
                <a:latin typeface="Times New Roman" panose="02020603050405020304" pitchFamily="18" charset="0"/>
                <a:cs typeface="Times New Roman" panose="02020603050405020304" pitchFamily="18" charset="0"/>
              </a:rPr>
              <a:t>В 2015 году 4 проекта, представленные Комитетом информатизации и связи Республики Коми (далее – Комитет) для участия во Всероссийском конкурсе проектов региональной и муниципальной информатизации «ПРОФ-IT», заняли вторые и третьи места в своих номинациях. Комитет занял III место во Всероссийском конкурсе профессионального управления проектной деятельностью «Проектный Олимп», организатором которого является Аналитический центр при Правительстве Российской Федерации, в номинации «Системы управления проектной деятельностью в органах исполнительной власти субъектов Российской Федерации».</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36821945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84</a:t>
            </a:fld>
            <a:endParaRPr lang="ru-RU" dirty="0"/>
          </a:p>
        </p:txBody>
      </p:sp>
      <p:sp>
        <p:nvSpPr>
          <p:cNvPr id="5" name="Прямоугольник 4"/>
          <p:cNvSpPr/>
          <p:nvPr/>
        </p:nvSpPr>
        <p:spPr>
          <a:xfrm>
            <a:off x="2123726" y="1289097"/>
            <a:ext cx="6664523" cy="1061829"/>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30.12.2011 № 650.</a:t>
            </a:r>
          </a:p>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обеспечение потребностей населения и экономики Республики Коми в качественных, доступных и безопасных услугах на автомобильном, железнодорожном, воздушном и водном видах транспорта.</a:t>
            </a:r>
            <a:endParaRPr lang="ru-RU" sz="1400" dirty="0">
              <a:solidFill>
                <a:schemeClr val="tx1"/>
              </a:solidFill>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12.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ТРАНСПОРТНОЙ СИСТЕМЫ»</a:t>
            </a:r>
          </a:p>
        </p:txBody>
      </p:sp>
      <p:graphicFrame>
        <p:nvGraphicFramePr>
          <p:cNvPr id="22" name="Диаграмма 21"/>
          <p:cNvGraphicFramePr/>
          <p:nvPr>
            <p:extLst>
              <p:ext uri="{D42A27DB-BD31-4B8C-83A1-F6EECF244321}">
                <p14:modId xmlns:p14="http://schemas.microsoft.com/office/powerpoint/2010/main" val="3503087673"/>
              </p:ext>
            </p:extLst>
          </p:nvPr>
        </p:nvGraphicFramePr>
        <p:xfrm>
          <a:off x="462109" y="5301208"/>
          <a:ext cx="6414147" cy="1287180"/>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6256" y="5373216"/>
            <a:ext cx="1900073" cy="121517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74,0 %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34888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pic>
        <p:nvPicPr>
          <p:cNvPr id="11" name="Рисунок 10"/>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5495" t="3292" r="9890" b="54690"/>
          <a:stretch/>
        </p:blipFill>
        <p:spPr bwMode="auto">
          <a:xfrm>
            <a:off x="472825" y="692696"/>
            <a:ext cx="1427153" cy="12961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3" name="Лента лицом вверх 12"/>
          <p:cNvSpPr/>
          <p:nvPr/>
        </p:nvSpPr>
        <p:spPr>
          <a:xfrm>
            <a:off x="467544" y="2879871"/>
            <a:ext cx="4104457" cy="1125193"/>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ru-RU" dirty="0"/>
          </a:p>
        </p:txBody>
      </p:sp>
      <p:sp>
        <p:nvSpPr>
          <p:cNvPr id="14" name="TextBox 12"/>
          <p:cNvSpPr txBox="1"/>
          <p:nvPr/>
        </p:nvSpPr>
        <p:spPr>
          <a:xfrm>
            <a:off x="1006224" y="2864113"/>
            <a:ext cx="3109172" cy="1015663"/>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1 «Развитие транспортной инфраструктуры и транспортного обслуживания населения и экономики </a:t>
            </a:r>
            <a:r>
              <a:rPr lang="ru-RU" sz="1200" dirty="0" smtClean="0">
                <a:solidFill>
                  <a:schemeClr val="tx1"/>
                </a:solidFill>
                <a:latin typeface="Times New Roman" panose="02020603050405020304" pitchFamily="18" charset="0"/>
                <a:cs typeface="Times New Roman" panose="02020603050405020304" pitchFamily="18" charset="0"/>
              </a:rPr>
              <a:t>РК»</a:t>
            </a:r>
            <a:endParaRPr lang="ru-RU" sz="1200" dirty="0">
              <a:solidFill>
                <a:schemeClr val="tx1"/>
              </a:solidFill>
              <a:latin typeface="Times New Roman" panose="02020603050405020304" pitchFamily="18" charset="0"/>
              <a:cs typeface="Times New Roman" panose="02020603050405020304" pitchFamily="18" charset="0"/>
            </a:endParaRPr>
          </a:p>
          <a:p>
            <a:pPr algn="ctr"/>
            <a:r>
              <a:rPr lang="ru-RU" sz="1200" dirty="0" smtClean="0">
                <a:solidFill>
                  <a:schemeClr val="tx1"/>
                </a:solidFill>
                <a:latin typeface="Times New Roman" panose="02020603050405020304" pitchFamily="18" charset="0"/>
                <a:cs typeface="Times New Roman" panose="02020603050405020304" pitchFamily="18" charset="0"/>
              </a:rPr>
              <a:t>2 663,1 млн. рублей (73,3 % от плановых значений).</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5" name="Лента лицом вверх 14"/>
          <p:cNvSpPr/>
          <p:nvPr/>
        </p:nvSpPr>
        <p:spPr>
          <a:xfrm>
            <a:off x="4655261" y="2876790"/>
            <a:ext cx="4104457" cy="1128274"/>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6" name="TextBox 12"/>
          <p:cNvSpPr txBox="1"/>
          <p:nvPr/>
        </p:nvSpPr>
        <p:spPr>
          <a:xfrm>
            <a:off x="5199282" y="2868480"/>
            <a:ext cx="3083516" cy="1015663"/>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2 «Повышение качества управления развитием транспортной системы»</a:t>
            </a:r>
          </a:p>
          <a:p>
            <a:pPr algn="ctr"/>
            <a:r>
              <a:rPr lang="ru-RU" sz="1200" dirty="0" smtClean="0">
                <a:solidFill>
                  <a:schemeClr val="tx1"/>
                </a:solidFill>
                <a:latin typeface="Times New Roman" panose="02020603050405020304" pitchFamily="18" charset="0"/>
                <a:cs typeface="Times New Roman" panose="02020603050405020304" pitchFamily="18" charset="0"/>
              </a:rPr>
              <a:t>584,7 млн. </a:t>
            </a:r>
            <a:r>
              <a:rPr lang="ru-RU" sz="1200" dirty="0">
                <a:solidFill>
                  <a:schemeClr val="tx1"/>
                </a:solidFill>
                <a:latin typeface="Times New Roman" panose="02020603050405020304" pitchFamily="18" charset="0"/>
                <a:cs typeface="Times New Roman" panose="02020603050405020304" pitchFamily="18" charset="0"/>
              </a:rPr>
              <a:t>рублей </a:t>
            </a:r>
            <a:r>
              <a:rPr lang="ru-RU" sz="1200" dirty="0" smtClean="0">
                <a:solidFill>
                  <a:schemeClr val="tx1"/>
                </a:solidFill>
                <a:latin typeface="Times New Roman" panose="02020603050405020304" pitchFamily="18" charset="0"/>
                <a:cs typeface="Times New Roman" panose="02020603050405020304" pitchFamily="18" charset="0"/>
              </a:rPr>
              <a:t>(79,6 </a:t>
            </a:r>
            <a:r>
              <a:rPr lang="ru-RU" sz="1200" dirty="0">
                <a:solidFill>
                  <a:schemeClr val="tx1"/>
                </a:solidFill>
                <a:latin typeface="Times New Roman" panose="02020603050405020304" pitchFamily="18" charset="0"/>
                <a:cs typeface="Times New Roman" panose="02020603050405020304" pitchFamily="18" charset="0"/>
              </a:rPr>
              <a:t>% от плановых значений).</a:t>
            </a:r>
          </a:p>
        </p:txBody>
      </p:sp>
      <p:sp>
        <p:nvSpPr>
          <p:cNvPr id="17" name="Лента лицом вверх 16"/>
          <p:cNvSpPr/>
          <p:nvPr/>
        </p:nvSpPr>
        <p:spPr>
          <a:xfrm>
            <a:off x="504929" y="4255613"/>
            <a:ext cx="4104457" cy="928219"/>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8" name="TextBox 12"/>
          <p:cNvSpPr txBox="1"/>
          <p:nvPr/>
        </p:nvSpPr>
        <p:spPr>
          <a:xfrm>
            <a:off x="1093500" y="4221088"/>
            <a:ext cx="2918502" cy="830997"/>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3 «Обеспечение реализации государственной программы»</a:t>
            </a:r>
          </a:p>
          <a:p>
            <a:pPr algn="ctr"/>
            <a:r>
              <a:rPr lang="ru-RU" sz="1200" dirty="0" smtClean="0">
                <a:solidFill>
                  <a:schemeClr val="tx1"/>
                </a:solidFill>
                <a:latin typeface="Times New Roman" panose="02020603050405020304" pitchFamily="18" charset="0"/>
                <a:cs typeface="Times New Roman" panose="02020603050405020304" pitchFamily="18" charset="0"/>
              </a:rPr>
              <a:t>75,9 млн. </a:t>
            </a:r>
            <a:r>
              <a:rPr lang="ru-RU" sz="1200" dirty="0">
                <a:solidFill>
                  <a:schemeClr val="tx1"/>
                </a:solidFill>
                <a:latin typeface="Times New Roman" panose="02020603050405020304" pitchFamily="18" charset="0"/>
                <a:cs typeface="Times New Roman" panose="02020603050405020304" pitchFamily="18" charset="0"/>
              </a:rPr>
              <a:t>рублей </a:t>
            </a:r>
            <a:r>
              <a:rPr lang="ru-RU" sz="1200" dirty="0" smtClean="0">
                <a:solidFill>
                  <a:schemeClr val="tx1"/>
                </a:solidFill>
                <a:latin typeface="Times New Roman" panose="02020603050405020304" pitchFamily="18" charset="0"/>
                <a:cs typeface="Times New Roman" panose="02020603050405020304" pitchFamily="18" charset="0"/>
              </a:rPr>
              <a:t>(94,5 </a:t>
            </a:r>
            <a:r>
              <a:rPr lang="ru-RU" sz="1200" dirty="0">
                <a:solidFill>
                  <a:schemeClr val="tx1"/>
                </a:solidFill>
                <a:latin typeface="Times New Roman" panose="02020603050405020304" pitchFamily="18" charset="0"/>
                <a:cs typeface="Times New Roman" panose="02020603050405020304" pitchFamily="18" charset="0"/>
              </a:rPr>
              <a:t>% от плановых значений)</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Лента лицом вверх 18"/>
          <p:cNvSpPr/>
          <p:nvPr/>
        </p:nvSpPr>
        <p:spPr>
          <a:xfrm>
            <a:off x="4644008" y="4255613"/>
            <a:ext cx="4104457" cy="928219"/>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0" name="TextBox 12"/>
          <p:cNvSpPr txBox="1"/>
          <p:nvPr/>
        </p:nvSpPr>
        <p:spPr>
          <a:xfrm>
            <a:off x="5172146" y="4221088"/>
            <a:ext cx="3011508" cy="830997"/>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4 «Повышение безопасности дорожного движения в </a:t>
            </a:r>
            <a:r>
              <a:rPr lang="ru-RU" sz="1200" dirty="0" smtClean="0">
                <a:solidFill>
                  <a:schemeClr val="tx1"/>
                </a:solidFill>
                <a:latin typeface="Times New Roman" panose="02020603050405020304" pitchFamily="18" charset="0"/>
                <a:cs typeface="Times New Roman" panose="02020603050405020304" pitchFamily="18" charset="0"/>
              </a:rPr>
              <a:t>РК»</a:t>
            </a:r>
            <a:endParaRPr lang="ru-RU" sz="1200" dirty="0">
              <a:solidFill>
                <a:schemeClr val="tx1"/>
              </a:solidFill>
              <a:latin typeface="Times New Roman" panose="02020603050405020304" pitchFamily="18" charset="0"/>
              <a:cs typeface="Times New Roman" panose="02020603050405020304" pitchFamily="18" charset="0"/>
            </a:endParaRPr>
          </a:p>
          <a:p>
            <a:pPr algn="ctr"/>
            <a:r>
              <a:rPr lang="ru-RU" sz="1200" dirty="0" smtClean="0">
                <a:solidFill>
                  <a:schemeClr val="tx1"/>
                </a:solidFill>
                <a:latin typeface="Times New Roman" panose="02020603050405020304" pitchFamily="18" charset="0"/>
                <a:cs typeface="Times New Roman" panose="02020603050405020304" pitchFamily="18" charset="0"/>
              </a:rPr>
              <a:t>86,6 млн. </a:t>
            </a:r>
            <a:r>
              <a:rPr lang="ru-RU" sz="1200" dirty="0">
                <a:solidFill>
                  <a:schemeClr val="tx1"/>
                </a:solidFill>
                <a:latin typeface="Times New Roman" panose="02020603050405020304" pitchFamily="18" charset="0"/>
                <a:cs typeface="Times New Roman" panose="02020603050405020304" pitchFamily="18" charset="0"/>
              </a:rPr>
              <a:t>рублей </a:t>
            </a:r>
            <a:r>
              <a:rPr lang="ru-RU" sz="1200" dirty="0" smtClean="0">
                <a:solidFill>
                  <a:schemeClr val="tx1"/>
                </a:solidFill>
                <a:latin typeface="Times New Roman" panose="02020603050405020304" pitchFamily="18" charset="0"/>
                <a:cs typeface="Times New Roman" panose="02020603050405020304" pitchFamily="18" charset="0"/>
              </a:rPr>
              <a:t>(54,9 </a:t>
            </a:r>
            <a:r>
              <a:rPr lang="ru-RU" sz="1200" dirty="0">
                <a:solidFill>
                  <a:schemeClr val="tx1"/>
                </a:solidFill>
                <a:latin typeface="Times New Roman" panose="02020603050405020304" pitchFamily="18" charset="0"/>
                <a:cs typeface="Times New Roman" panose="02020603050405020304" pitchFamily="18" charset="0"/>
              </a:rPr>
              <a:t>% от плановых значений)</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9483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467544" y="4182179"/>
            <a:ext cx="8309862" cy="830997"/>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Расходы на осуществление бюджетных инвестиций в объекты капитального строительства государственной собственности в рамках программы в 2015 году составили 548,8 млн.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в том числе по укрупненным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объектам, млн</a:t>
            </a:r>
            <a:r>
              <a:rPr lang="ru-RU" sz="1600" b="1" dirty="0">
                <a:solidFill>
                  <a:schemeClr val="accent3">
                    <a:lumMod val="75000"/>
                  </a:schemeClr>
                </a:solidFill>
                <a:latin typeface="Times New Roman" panose="02020603050405020304" pitchFamily="18" charset="0"/>
                <a:cs typeface="Times New Roman" panose="02020603050405020304" pitchFamily="18" charset="0"/>
              </a:rPr>
              <a:t>.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85</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58960947"/>
              </p:ext>
            </p:extLst>
          </p:nvPr>
        </p:nvGraphicFramePr>
        <p:xfrm>
          <a:off x="467544" y="1351308"/>
          <a:ext cx="8309862" cy="2769421"/>
        </p:xfrm>
        <a:graphic>
          <a:graphicData uri="http://schemas.openxmlformats.org/drawingml/2006/table">
            <a:tbl>
              <a:tblPr firstRow="1" firstCol="1" bandRow="1">
                <a:tableStyleId>{5C22544A-7EE6-4342-B048-85BDC9FD1C3A}</a:tableStyleId>
              </a:tblPr>
              <a:tblGrid>
                <a:gridCol w="3384376"/>
                <a:gridCol w="1728192"/>
                <a:gridCol w="1008112"/>
                <a:gridCol w="1080120"/>
                <a:gridCol w="1109062"/>
              </a:tblGrid>
              <a:tr h="277492">
                <a:tc>
                  <a:txBody>
                    <a:bodyPr/>
                    <a:lstStyle/>
                    <a:p>
                      <a:pPr>
                        <a:lnSpc>
                          <a:spcPct val="115000"/>
                        </a:lnSpc>
                        <a:spcAft>
                          <a:spcPts val="1000"/>
                        </a:spcAft>
                      </a:pPr>
                      <a:r>
                        <a:rPr lang="ru-RU" sz="1200" dirty="0">
                          <a:effectLst/>
                        </a:rPr>
                        <a:t>Наименование</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Ед. измерения</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2014 год</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2015 год план </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2015 год факт</a:t>
                      </a:r>
                      <a:endParaRPr lang="ru-RU" sz="1200" dirty="0">
                        <a:effectLst/>
                        <a:latin typeface="Calibri"/>
                        <a:ea typeface="Calibri"/>
                        <a:cs typeface="Times New Roman"/>
                      </a:endParaRPr>
                    </a:p>
                  </a:txBody>
                  <a:tcPr marL="63680" marR="63680" marT="8844" marB="0"/>
                </a:tc>
              </a:tr>
              <a:tr h="344589">
                <a:tc>
                  <a:txBody>
                    <a:bodyPr/>
                    <a:lstStyle/>
                    <a:p>
                      <a:pPr>
                        <a:lnSpc>
                          <a:spcPct val="115000"/>
                        </a:lnSpc>
                        <a:spcAft>
                          <a:spcPts val="1000"/>
                        </a:spcAft>
                      </a:pPr>
                      <a:r>
                        <a:rPr lang="ru-RU" sz="1200" dirty="0">
                          <a:effectLst/>
                        </a:rPr>
                        <a:t>Транспортоемкость </a:t>
                      </a:r>
                      <a:r>
                        <a:rPr lang="ru-RU" sz="1200" dirty="0" smtClean="0">
                          <a:effectLst/>
                        </a:rPr>
                        <a:t>ВРП</a:t>
                      </a:r>
                    </a:p>
                  </a:txBody>
                  <a:tcPr marL="63680" marR="63680" marT="8844" marB="0"/>
                </a:tc>
                <a:tc>
                  <a:txBody>
                    <a:bodyPr/>
                    <a:lstStyle/>
                    <a:p>
                      <a:pPr algn="ctr">
                        <a:lnSpc>
                          <a:spcPct val="115000"/>
                        </a:lnSpc>
                        <a:spcAft>
                          <a:spcPts val="1000"/>
                        </a:spcAft>
                      </a:pPr>
                      <a:r>
                        <a:rPr lang="ru-RU" sz="1200" dirty="0" smtClean="0">
                          <a:effectLst/>
                        </a:rPr>
                        <a:t>тыс.тонн-км/рублей</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0,022</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0,030</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0,023</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автомобильном транспорте</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70,86</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74,45</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железнодорожном транспорте </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3,46</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4,07</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воздушном транспорте </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0,46</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0,47</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водном транспорте </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0,55</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0,57</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Количество пострадавших на транспорте на 10 тысяч транспортных средств</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чел./10 тыс. </a:t>
                      </a:r>
                      <a:r>
                        <a:rPr lang="ru-RU" sz="1200" dirty="0" smtClean="0">
                          <a:effectLst/>
                        </a:rPr>
                        <a:t>транспортных средств</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62,87</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71,30</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48,50</a:t>
                      </a:r>
                      <a:endParaRPr lang="ru-RU" sz="1200" dirty="0">
                        <a:effectLst/>
                        <a:latin typeface="Calibri"/>
                        <a:ea typeface="Calibri"/>
                        <a:cs typeface="Times New Roman"/>
                      </a:endParaRPr>
                    </a:p>
                  </a:txBody>
                  <a:tcPr marL="7076" marR="7076" marT="7076" marB="0"/>
                </a:tc>
              </a:tr>
            </a:tbl>
          </a:graphicData>
        </a:graphic>
      </p:graphicFrame>
      <p:graphicFrame>
        <p:nvGraphicFramePr>
          <p:cNvPr id="16" name="Диаграмма 15"/>
          <p:cNvGraphicFramePr/>
          <p:nvPr>
            <p:extLst>
              <p:ext uri="{D42A27DB-BD31-4B8C-83A1-F6EECF244321}">
                <p14:modId xmlns:p14="http://schemas.microsoft.com/office/powerpoint/2010/main" val="845253504"/>
              </p:ext>
            </p:extLst>
          </p:nvPr>
        </p:nvGraphicFramePr>
        <p:xfrm>
          <a:off x="467544" y="5085184"/>
          <a:ext cx="8309862" cy="158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3433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86</a:t>
            </a:fld>
            <a:endParaRPr lang="ru-RU" dirty="0"/>
          </a:p>
        </p:txBody>
      </p:sp>
      <p:sp>
        <p:nvSpPr>
          <p:cNvPr id="4" name="TextBox 3"/>
          <p:cNvSpPr txBox="1"/>
          <p:nvPr/>
        </p:nvSpPr>
        <p:spPr>
          <a:xfrm>
            <a:off x="467544" y="1052736"/>
            <a:ext cx="8309862" cy="5770811"/>
          </a:xfrm>
          <a:prstGeom prst="rect">
            <a:avLst/>
          </a:prstGeom>
          <a:noFill/>
        </p:spPr>
        <p:txBody>
          <a:bodyPr wrap="square" rtlCol="0">
            <a:spAutoFit/>
          </a:bodyPr>
          <a:lstStyle/>
          <a:p>
            <a:pPr algn="ctr">
              <a:spcAft>
                <a:spcPts val="600"/>
              </a:spcAft>
            </a:pP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ТРАНСПОРТ</a:t>
            </a: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В </a:t>
            </a:r>
            <a:r>
              <a:rPr lang="ru-RU" sz="1250" dirty="0">
                <a:solidFill>
                  <a:schemeClr val="tx1"/>
                </a:solidFill>
                <a:latin typeface="Times New Roman" panose="02020603050405020304" pitchFamily="18" charset="0"/>
                <a:cs typeface="Times New Roman" panose="02020603050405020304" pitchFamily="18" charset="0"/>
              </a:rPr>
              <a:t>графике движения поездов на 2015 год сохранены все пригородные поезда и поезда дальнего следования на социально значимых для Республики Коми маршрутах. В пригородном сообщении в 2015 году на территории Республики Коми курсировало 9 пар поездов на 7 маршрутах (как и в 2014 году), а также 22 пары поездов дальнего следования (в 2014 году – 17 пар поездов).</a:t>
            </a:r>
          </a:p>
          <a:p>
            <a:pPr indent="457200" algn="just"/>
            <a:r>
              <a:rPr lang="ru-RU" sz="1250" dirty="0">
                <a:solidFill>
                  <a:schemeClr val="tx1"/>
                </a:solidFill>
                <a:latin typeface="Times New Roman" panose="02020603050405020304" pitchFamily="18" charset="0"/>
                <a:cs typeface="Times New Roman" panose="02020603050405020304" pitchFamily="18" charset="0"/>
              </a:rPr>
              <a:t>Организованы дополнительные рейсы фирменного поезда № 33/34 Сыктывкар-Москва, возобновлено выполнение дополнительных рейсов пассажирского поезда «Сыктывкар-Кослан». Всего в 2015 году поездами, курсирующими на территории Республики Коми, было перевезено 3,5 млн. человек (в 2014 году – 2,5 млн. человек).</a:t>
            </a:r>
          </a:p>
          <a:p>
            <a:pPr indent="457200" algn="just"/>
            <a:r>
              <a:rPr lang="ru-RU" sz="1250" dirty="0">
                <a:solidFill>
                  <a:schemeClr val="tx1"/>
                </a:solidFill>
                <a:latin typeface="Times New Roman" panose="02020603050405020304" pitchFamily="18" charset="0"/>
                <a:cs typeface="Times New Roman" panose="02020603050405020304" pitchFamily="18" charset="0"/>
              </a:rPr>
              <a:t>В 2015 году продолжено развитие воздушного транспорта в части увеличения регионального самолетного парка. В рамках договоров лизинга в Республику Коми поступили 3 среднемагистральных самолета «Эмбраер-145», которые заменили самолеты Л-410 на дальних внутриреспубликанских авиамаршрутах с высоким пассажиропотоком (это – Сыктывкар-Воркута, Сыктывкар-Усинск), а также позволили организовать межрегиональные авиаперевозки из Республики Коми в крупные города Российской Федерации, такие как Москва, Санкт-Петербург, Самара, Екатеринбург, Уфа, Нарьян-Мар, Киров и в летний сезон– в южные города России (Анапа, Сочи, Краснодар, Минеральные Воды). </a:t>
            </a:r>
          </a:p>
          <a:p>
            <a:pPr indent="457200" algn="just"/>
            <a:r>
              <a:rPr lang="ru-RU" sz="1250" dirty="0">
                <a:solidFill>
                  <a:schemeClr val="tx1"/>
                </a:solidFill>
                <a:latin typeface="Times New Roman" panose="02020603050405020304" pitchFamily="18" charset="0"/>
                <a:cs typeface="Times New Roman" panose="02020603050405020304" pitchFamily="18" charset="0"/>
              </a:rPr>
              <a:t>Сохранены все внутрирегиональные авиарейсы из Сыктывкара в 9 городов и районных центров республики; межмуниципальные авиаперевозки, охватывающие 5 муниципальных образований по 4 маршрутам; внутримуниципальные пассажирские перевозки в труднодоступные населенные пункты 5 муниципальных образований. Всего отправлено из аэропортов Республики Коми 401,7 тыс. человек (в 2014 году- 405,6 тыс. человек).</a:t>
            </a:r>
          </a:p>
          <a:p>
            <a:pPr indent="457200" algn="just"/>
            <a:r>
              <a:rPr lang="ru-RU" sz="1250" dirty="0">
                <a:solidFill>
                  <a:schemeClr val="tx1"/>
                </a:solidFill>
                <a:latin typeface="Times New Roman" panose="02020603050405020304" pitchFamily="18" charset="0"/>
                <a:cs typeface="Times New Roman" panose="02020603050405020304" pitchFamily="18" charset="0"/>
              </a:rPr>
              <a:t>В навигацию 2015 года были организованы социально значимые внутримуниципальные и межмуниципальные пассажирские перевозки водным транспортом на реке Печора, охватывающие 28 населенных пунктов в Вуктыльском, Усть-Цилемском и Ижемском районах и городе Печора. Всего в навигацию организациями, занимающимися перевозочной деятельностью на внутреннем водном транспорте, перевезено 492,4 тыс. человек (в 2014 году – 529,4 тыс. человек).</a:t>
            </a:r>
          </a:p>
          <a:p>
            <a:pPr indent="457200" algn="just"/>
            <a:r>
              <a:rPr lang="ru-RU" sz="1250" dirty="0">
                <a:solidFill>
                  <a:schemeClr val="tx1"/>
                </a:solidFill>
                <a:latin typeface="Times New Roman" panose="02020603050405020304" pitchFamily="18" charset="0"/>
                <a:cs typeface="Times New Roman" panose="02020603050405020304" pitchFamily="18" charset="0"/>
              </a:rPr>
              <a:t>В 2015 году организовано транспортное обслуживание населения автомобильным транспортом в межмуниципальном (пригородном и междугороднем) сообщении по 39 маршрутам с учетом оптимизации сети (в 2014 году - 41 маршрут). Открыт новый межмуниципальный регулярный автобусный маршрут № 555 «Ухта-Сосногорск-Ижма». Всего автобусами общего пользования за 2015 год перевезено 64,1 миллиона человек, что на 1,1 процента меньше, чем за предыдущий год. </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416838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87</a:t>
            </a:fld>
            <a:endParaRPr lang="ru-RU" dirty="0"/>
          </a:p>
        </p:txBody>
      </p:sp>
      <p:sp>
        <p:nvSpPr>
          <p:cNvPr id="4" name="TextBox 3"/>
          <p:cNvSpPr txBox="1"/>
          <p:nvPr/>
        </p:nvSpPr>
        <p:spPr>
          <a:xfrm>
            <a:off x="467544" y="1168943"/>
            <a:ext cx="8309862" cy="5428409"/>
          </a:xfrm>
          <a:prstGeom prst="rect">
            <a:avLst/>
          </a:prstGeom>
          <a:noFill/>
        </p:spPr>
        <p:txBody>
          <a:bodyPr wrap="square" rtlCol="0">
            <a:spAutoFit/>
          </a:bodyPr>
          <a:lstStyle/>
          <a:p>
            <a:pPr algn="ctr">
              <a:spcAft>
                <a:spcPts val="600"/>
              </a:spcAft>
            </a:pP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ДОРОЖНОЕ ХОЗЯЙСТВО</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В </a:t>
            </a:r>
            <a:r>
              <a:rPr lang="ru-RU" sz="1250" dirty="0">
                <a:solidFill>
                  <a:schemeClr val="tx1"/>
                </a:solidFill>
                <a:latin typeface="Times New Roman" panose="02020603050405020304" pitchFamily="18" charset="0"/>
                <a:cs typeface="Times New Roman" panose="02020603050405020304" pitchFamily="18" charset="0"/>
              </a:rPr>
              <a:t>2015 году обеспечено круглогодичное функционирование сети автомобильных дорог общего пользования регионального и местного значения протяженностью более 7 тысяч километров, содержание 20 ледовых переправ на региональных дорогах, а также содержание 1,5 тысячи километров зимних автодорог местного значения и 52 ледовых переправ на них.</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Выполнены работы по капитальному ремонту и ремонту автомобильных дорог общего пользования регионального значения протяженностью 43,4 километров, отремонтировано 5 мостов общей длиной 655,4 погонных метра.</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Завершено строительство объездной автомобильной дороги </a:t>
            </a:r>
            <a:r>
              <a:rPr lang="ru-RU" sz="1250" dirty="0" smtClean="0">
                <a:solidFill>
                  <a:schemeClr val="tx1"/>
                </a:solidFill>
                <a:latin typeface="Times New Roman" panose="02020603050405020304" pitchFamily="18" charset="0"/>
                <a:cs typeface="Times New Roman" panose="02020603050405020304" pitchFamily="18" charset="0"/>
              </a:rPr>
              <a:t>с. Корткерос, </a:t>
            </a:r>
            <a:r>
              <a:rPr lang="ru-RU" sz="1250" dirty="0">
                <a:solidFill>
                  <a:schemeClr val="tx1"/>
                </a:solidFill>
                <a:latin typeface="Times New Roman" panose="02020603050405020304" pitchFamily="18" charset="0"/>
                <a:cs typeface="Times New Roman" panose="02020603050405020304" pitchFamily="18" charset="0"/>
              </a:rPr>
              <a:t>введены в эксплуатацию 6,134 км с асфальтобетонным покрытием и ж/б мост через р.Кия-Ю длиной 44,2 метра.</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Завершена реконструкция участка автомобильной дороги «Куниб - Вотча - Ягдор от автомобильной дороги «Вятка» протяженностью 0,641 км.</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В рамках программы ликвидации аварийных мостов введено в эксплуатацию после реконструкции 5 мостов с металлическими пролетными строениями общей длиной 108,3 погонных метра на автодорогах в Удорском, Княжпогостском и Койгородском районах, один аварийный деревянный мост на территории Княжпогостского района переустроен на металлическую гофрированную трубу диаметром 2 метра.</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Продолжались работы по строительству моста через р. Лыжа и по реконструкции участков автомобильной дороги «Ухта-Троицко-Печорск».</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На муниципальной сети произведен ремонт 26 км автомобильных дорог общего пользования местного значения (участки Кольцевой дороги г. Воркута), завершена реконструкция моста через р. Гортъель длиной 27,6 погонных метра в Вуктыльском районе и моста через р. Палью длиной 89,2 погонных метра в Троицко-Печорском районе.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Данные меры в дорожной отрасли позволили в 2015 году по сравнению с 2014 годом увеличить долю протяженности автомобильных дорог общего пользования, отвечающих нормативным требованиям, в общей протяженности автомобильных дорог общего пользования, с 47,82 процента до 48,45 процента.</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862063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88</a:t>
            </a:fld>
            <a:endParaRPr lang="ru-RU" dirty="0"/>
          </a:p>
        </p:txBody>
      </p:sp>
      <p:sp>
        <p:nvSpPr>
          <p:cNvPr id="5" name="Прямоугольник 4"/>
          <p:cNvSpPr/>
          <p:nvPr/>
        </p:nvSpPr>
        <p:spPr>
          <a:xfrm>
            <a:off x="462110" y="1988840"/>
            <a:ext cx="8309862"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424.</a:t>
            </a:r>
          </a:p>
          <a:p>
            <a:pPr algn="ctr">
              <a:spcAft>
                <a:spcPts val="0"/>
              </a:spcAft>
            </a:pPr>
            <a:r>
              <a:rPr lang="ru-RU" sz="1400" dirty="0">
                <a:solidFill>
                  <a:schemeClr val="tx1"/>
                </a:solidFill>
                <a:latin typeface="Times New Roman" panose="02020603050405020304" pitchFamily="18" charset="0"/>
              </a:rPr>
              <a:t>Цель – создание условий для устойчивого развития агропромышленного, рыбохозяйственного комплексов и сельских территорий.</a:t>
            </a:r>
          </a:p>
        </p:txBody>
      </p:sp>
      <p:sp>
        <p:nvSpPr>
          <p:cNvPr id="12" name="Прямоугольник 11"/>
          <p:cNvSpPr/>
          <p:nvPr/>
        </p:nvSpPr>
        <p:spPr>
          <a:xfrm>
            <a:off x="2123728" y="692696"/>
            <a:ext cx="6664523"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13.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РАЗВИТИЕ РЫБОХОЗЯЙСТВЕННОГО КОМПЛЕКСА В РЕСПУБЛИКЕ КОМИ»</a:t>
            </a:r>
          </a:p>
        </p:txBody>
      </p:sp>
      <p:pic>
        <p:nvPicPr>
          <p:cNvPr id="11" name="Рисунок 10" descr="http://programs.gov.ru/Portal/img/economy_12.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125" r="6250" b="53125"/>
          <a:stretch/>
        </p:blipFill>
        <p:spPr bwMode="auto">
          <a:xfrm>
            <a:off x="462110" y="692695"/>
            <a:ext cx="1437869" cy="13234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13" name="Диаграмма 12"/>
          <p:cNvGraphicFramePr/>
          <p:nvPr>
            <p:extLst>
              <p:ext uri="{D42A27DB-BD31-4B8C-83A1-F6EECF244321}">
                <p14:modId xmlns:p14="http://schemas.microsoft.com/office/powerpoint/2010/main" val="1513362097"/>
              </p:ext>
            </p:extLst>
          </p:nvPr>
        </p:nvGraphicFramePr>
        <p:xfrm>
          <a:off x="467545" y="3212976"/>
          <a:ext cx="8304428"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14" name="Прямоугольник 13"/>
          <p:cNvSpPr/>
          <p:nvPr/>
        </p:nvSpPr>
        <p:spPr>
          <a:xfrm>
            <a:off x="462110" y="280241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spTree>
    <p:extLst>
      <p:ext uri="{BB962C8B-B14F-4D97-AF65-F5344CB8AC3E}">
        <p14:creationId xmlns:p14="http://schemas.microsoft.com/office/powerpoint/2010/main" val="14140053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89</a:t>
            </a:fld>
            <a:endParaRPr lang="ru-RU" dirty="0"/>
          </a:p>
        </p:txBody>
      </p:sp>
      <p:graphicFrame>
        <p:nvGraphicFramePr>
          <p:cNvPr id="3" name="Диаграмма 2"/>
          <p:cNvGraphicFramePr/>
          <p:nvPr>
            <p:extLst>
              <p:ext uri="{D42A27DB-BD31-4B8C-83A1-F6EECF244321}">
                <p14:modId xmlns:p14="http://schemas.microsoft.com/office/powerpoint/2010/main" val="2718771808"/>
              </p:ext>
            </p:extLst>
          </p:nvPr>
        </p:nvGraphicFramePr>
        <p:xfrm>
          <a:off x="457339" y="1196753"/>
          <a:ext cx="6342139" cy="1368151"/>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вырезанными противолежащими углами 3"/>
          <p:cNvSpPr/>
          <p:nvPr/>
        </p:nvSpPr>
        <p:spPr>
          <a:xfrm>
            <a:off x="6876256" y="1268760"/>
            <a:ext cx="1900073" cy="129614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85,3 % от плановых назначений</a:t>
            </a:r>
            <a:r>
              <a:rPr lang="ru-RU" sz="1200"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462110" y="76470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программы,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sp>
        <p:nvSpPr>
          <p:cNvPr id="16" name="Прямоугольник 15"/>
          <p:cNvSpPr/>
          <p:nvPr/>
        </p:nvSpPr>
        <p:spPr>
          <a:xfrm>
            <a:off x="467544" y="2780928"/>
            <a:ext cx="8304428" cy="584775"/>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 и структура государственной поддержки сельскохозяйственных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товаропроизводителей 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2015 году, млн.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7" name="Диаграмма 16"/>
          <p:cNvGraphicFramePr/>
          <p:nvPr>
            <p:extLst>
              <p:ext uri="{D42A27DB-BD31-4B8C-83A1-F6EECF244321}">
                <p14:modId xmlns:p14="http://schemas.microsoft.com/office/powerpoint/2010/main" val="3440413211"/>
              </p:ext>
            </p:extLst>
          </p:nvPr>
        </p:nvGraphicFramePr>
        <p:xfrm>
          <a:off x="457422" y="3429000"/>
          <a:ext cx="8304428"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8" name="Выноска со стрелкой вверх 17"/>
          <p:cNvSpPr/>
          <p:nvPr/>
        </p:nvSpPr>
        <p:spPr>
          <a:xfrm>
            <a:off x="462110" y="5517232"/>
            <a:ext cx="8309862" cy="1152128"/>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ru-RU" sz="1400" dirty="0">
                <a:latin typeface="Times New Roman" panose="02020603050405020304" pitchFamily="18" charset="0"/>
                <a:cs typeface="Times New Roman" panose="02020603050405020304" pitchFamily="18" charset="0"/>
              </a:rPr>
              <a:t>Государственную поддержку получили 75 сельскохозяйственных организаций, 468 крестьянских (фермерских) хозяйства и индивидуальных предпринимателя и около 2500 граждан, ведущих личное подсобное </a:t>
            </a:r>
            <a:r>
              <a:rPr lang="ru-RU" sz="1400" dirty="0" smtClean="0">
                <a:latin typeface="Times New Roman" panose="02020603050405020304" pitchFamily="18" charset="0"/>
                <a:cs typeface="Times New Roman" panose="02020603050405020304" pitchFamily="18" charset="0"/>
              </a:rPr>
              <a:t>хозяйство.</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86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9</a:t>
            </a:fld>
            <a:endParaRPr lang="ru-RU" dirty="0"/>
          </a:p>
        </p:txBody>
      </p:sp>
      <p:sp>
        <p:nvSpPr>
          <p:cNvPr id="6" name="Прямоугольник 5"/>
          <p:cNvSpPr/>
          <p:nvPr/>
        </p:nvSpPr>
        <p:spPr>
          <a:xfrm>
            <a:off x="1385900" y="1134036"/>
            <a:ext cx="2736304" cy="17189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Разработка прогноза социально-экономического развития РК, составление проекта республиканского бюджета, согласование прогнозных расчетов и подготовка документов и материалов к проекту закона о республиканском бюджете </a:t>
            </a:r>
            <a:r>
              <a:rPr lang="ru-RU" sz="1100" dirty="0" smtClean="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 за 8 месяцев до начала очередного финансового года</a:t>
            </a:r>
            <a:endPar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30686" y="3258748"/>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Организация исполнения и исполнение органами исполнительной власти РК  закона о республиканском бюджете – в течение года</a:t>
            </a:r>
          </a:p>
        </p:txBody>
      </p:sp>
      <p:sp>
        <p:nvSpPr>
          <p:cNvPr id="8" name="Прямоугольник 7"/>
          <p:cNvSpPr/>
          <p:nvPr/>
        </p:nvSpPr>
        <p:spPr>
          <a:xfrm>
            <a:off x="1766937" y="5163269"/>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Контроль за исполнением республиканского бюджета – в течение года</a:t>
            </a:r>
          </a:p>
        </p:txBody>
      </p:sp>
      <p:sp>
        <p:nvSpPr>
          <p:cNvPr id="9" name="Прямоугольник 8"/>
          <p:cNvSpPr/>
          <p:nvPr/>
        </p:nvSpPr>
        <p:spPr>
          <a:xfrm>
            <a:off x="5209800" y="1134036"/>
            <a:ext cx="2736304" cy="17189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Внесение Главой РК проекта закона о республиканском бюджете, документов и материалов, прилагаемых к нему, в Государственный Совет РК и Контрольно-счетную палату РК</a:t>
            </a:r>
          </a:p>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 - не позднее 1 ноября года, предшествующего очередному финансовому году</a:t>
            </a:r>
          </a:p>
        </p:txBody>
      </p:sp>
      <p:sp>
        <p:nvSpPr>
          <p:cNvPr id="10" name="Прямоугольник 9"/>
          <p:cNvSpPr/>
          <p:nvPr/>
        </p:nvSpPr>
        <p:spPr>
          <a:xfrm>
            <a:off x="6650014" y="3295686"/>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000000"/>
                </a:solidFill>
                <a:ea typeface="Times New Roman" panose="02020603050405020304" pitchFamily="18" charset="0"/>
                <a:cs typeface="Times New Roman" panose="02020603050405020304" pitchFamily="18" charset="0"/>
              </a:rPr>
              <a:t> </a:t>
            </a: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Рассмотрение Государственным Советом РК в </a:t>
            </a:r>
            <a:r>
              <a:rPr lang="en-US"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I </a:t>
            </a: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чтении проекта закона о республиканском бюджете - не позднее 1 декабря года, предшествующего очередному финансовому году</a:t>
            </a:r>
          </a:p>
        </p:txBody>
      </p:sp>
      <p:sp>
        <p:nvSpPr>
          <p:cNvPr id="11" name="Прямоугольник 10"/>
          <p:cNvSpPr/>
          <p:nvPr/>
        </p:nvSpPr>
        <p:spPr>
          <a:xfrm>
            <a:off x="3275856" y="3263928"/>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Рассмотрение Государственным Советом РК во </a:t>
            </a:r>
            <a:r>
              <a:rPr lang="en-US"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II </a:t>
            </a: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чтении проекта закона о республиканском бюджете и его утверждение - не позднее 10 декабря года, предшествующего очередному финансовому году</a:t>
            </a:r>
          </a:p>
        </p:txBody>
      </p:sp>
      <p:sp>
        <p:nvSpPr>
          <p:cNvPr id="12" name="Прямоугольник 11"/>
          <p:cNvSpPr/>
          <p:nvPr/>
        </p:nvSpPr>
        <p:spPr>
          <a:xfrm>
            <a:off x="5303712" y="5163269"/>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Представление Главой РК проекта закона об исполнении республиканского бюджета Государственному Совету РК и Контрольно-счетной палате РК - не позднее 1 июня года, следующего за отчетным</a:t>
            </a:r>
          </a:p>
        </p:txBody>
      </p:sp>
      <p:pic>
        <p:nvPicPr>
          <p:cNvPr id="286724"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407" y="1469848"/>
            <a:ext cx="1147191" cy="1142836"/>
          </a:xfrm>
          <a:prstGeom prst="rect">
            <a:avLst/>
          </a:prstGeom>
          <a:noFill/>
          <a:extLst>
            <a:ext uri="{909E8E84-426E-40DD-AFC4-6F175D3DCCD1}">
              <a14:hiddenFill xmlns:a14="http://schemas.microsoft.com/office/drawing/2010/main">
                <a:solidFill>
                  <a:srgbClr val="FFFFFF"/>
                </a:solidFill>
              </a14:hiddenFill>
            </a:ext>
          </a:extLst>
        </p:spPr>
      </p:pic>
      <p:pic>
        <p:nvPicPr>
          <p:cNvPr id="286726" name="Picture 6" descr="Стрелка Для Целевых графические заготовки Загрузить 961 clip arts (Страница 11) - ClipartLogo.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90991" y="1951372"/>
            <a:ext cx="1438821" cy="11375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599066" y="3435320"/>
            <a:ext cx="1069902" cy="10657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70448" y="3518917"/>
            <a:ext cx="1069902" cy="1065706"/>
          </a:xfrm>
          <a:prstGeom prst="rect">
            <a:avLst/>
          </a:prstGeom>
          <a:noFill/>
          <a:extLst>
            <a:ext uri="{909E8E84-426E-40DD-AFC4-6F175D3DCCD1}">
              <a14:hiddenFill xmlns:a14="http://schemas.microsoft.com/office/drawing/2010/main">
                <a:solidFill>
                  <a:srgbClr val="FFFFFF"/>
                </a:solidFill>
              </a14:hiddenFill>
            </a:ext>
          </a:extLst>
        </p:spPr>
      </p:pic>
      <p:pic>
        <p:nvPicPr>
          <p:cNvPr id="286728" name="Picture 8" descr="Стрелка, Слева и Клип Вект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232478" y="4819424"/>
            <a:ext cx="1531210" cy="12106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521" y="5438339"/>
            <a:ext cx="1147191" cy="11428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511" y="692696"/>
            <a:ext cx="918051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a:solidFill>
                  <a:schemeClr val="accent3">
                    <a:lumMod val="75000"/>
                  </a:schemeClr>
                </a:solidFill>
                <a:latin typeface="Times New Roman" panose="02020603050405020304" pitchFamily="18" charset="0"/>
                <a:cs typeface="Times New Roman" panose="02020603050405020304" pitchFamily="18" charset="0"/>
              </a:rPr>
              <a:t>ОСНОВНЫЕ ЭТАПЫ БЮДЖЕТНОГО ПРОЦЕССА В РЕСПУБЛИКЕ КОМИ</a:t>
            </a:r>
          </a:p>
        </p:txBody>
      </p:sp>
    </p:spTree>
    <p:extLst>
      <p:ext uri="{BB962C8B-B14F-4D97-AF65-F5344CB8AC3E}">
        <p14:creationId xmlns:p14="http://schemas.microsoft.com/office/powerpoint/2010/main" val="22777954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90</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val="3432649759"/>
              </p:ext>
            </p:extLst>
          </p:nvPr>
        </p:nvGraphicFramePr>
        <p:xfrm>
          <a:off x="395536" y="1556792"/>
          <a:ext cx="2736304" cy="2185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2628405141"/>
              </p:ext>
            </p:extLst>
          </p:nvPr>
        </p:nvGraphicFramePr>
        <p:xfrm>
          <a:off x="3275856" y="1556792"/>
          <a:ext cx="2736304"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772990598"/>
              </p:ext>
            </p:extLst>
          </p:nvPr>
        </p:nvGraphicFramePr>
        <p:xfrm>
          <a:off x="6156176" y="1556792"/>
          <a:ext cx="2592288"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937296060"/>
              </p:ext>
            </p:extLst>
          </p:nvPr>
        </p:nvGraphicFramePr>
        <p:xfrm>
          <a:off x="1187624" y="4005064"/>
          <a:ext cx="2880320"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996694292"/>
              </p:ext>
            </p:extLst>
          </p:nvPr>
        </p:nvGraphicFramePr>
        <p:xfrm>
          <a:off x="4860032" y="4005064"/>
          <a:ext cx="2808312" cy="2232248"/>
        </p:xfrm>
        <a:graphic>
          <a:graphicData uri="http://schemas.openxmlformats.org/drawingml/2006/chart">
            <c:chart xmlns:c="http://schemas.openxmlformats.org/drawingml/2006/chart" xmlns:r="http://schemas.openxmlformats.org/officeDocument/2006/relationships" r:id="rId6"/>
          </a:graphicData>
        </a:graphic>
      </p:graphicFrame>
      <p:sp>
        <p:nvSpPr>
          <p:cNvPr id="8" name="Прямоугольник 7"/>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Tree>
    <p:extLst>
      <p:ext uri="{BB962C8B-B14F-4D97-AF65-F5344CB8AC3E}">
        <p14:creationId xmlns:p14="http://schemas.microsoft.com/office/powerpoint/2010/main" val="31183945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91</a:t>
            </a:fld>
            <a:endParaRPr lang="ru-RU" dirty="0"/>
          </a:p>
        </p:txBody>
      </p:sp>
      <p:sp>
        <p:nvSpPr>
          <p:cNvPr id="7" name="Скругленный прямоугольник 6"/>
          <p:cNvSpPr/>
          <p:nvPr/>
        </p:nvSpPr>
        <p:spPr>
          <a:xfrm>
            <a:off x="467544" y="1231174"/>
            <a:ext cx="6984776" cy="1296144"/>
          </a:xfrm>
          <a:prstGeom prst="round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В </a:t>
            </a:r>
            <a:r>
              <a:rPr lang="ru-RU" sz="1400" dirty="0" smtClean="0">
                <a:solidFill>
                  <a:schemeClr val="tx1"/>
                </a:solidFill>
                <a:latin typeface="Times New Roman" panose="02020603050405020304" pitchFamily="18" charset="0"/>
                <a:cs typeface="Times New Roman" panose="02020603050405020304" pitchFamily="18" charset="0"/>
              </a:rPr>
              <a:t>2015 году с целью поддержки инвестиционных </a:t>
            </a:r>
            <a:r>
              <a:rPr lang="ru-RU" sz="1400" dirty="0">
                <a:solidFill>
                  <a:schemeClr val="tx1"/>
                </a:solidFill>
                <a:latin typeface="Times New Roman" panose="02020603050405020304" pitchFamily="18" charset="0"/>
                <a:cs typeface="Times New Roman" panose="02020603050405020304" pitchFamily="18" charset="0"/>
              </a:rPr>
              <a:t>проектов по строительству и реконструкции животноводческих </a:t>
            </a:r>
            <a:r>
              <a:rPr lang="ru-RU" sz="1400" dirty="0" smtClean="0">
                <a:solidFill>
                  <a:schemeClr val="tx1"/>
                </a:solidFill>
                <a:latin typeface="Times New Roman" panose="02020603050405020304" pitchFamily="18" charset="0"/>
                <a:cs typeface="Times New Roman" panose="02020603050405020304" pitchFamily="18" charset="0"/>
              </a:rPr>
              <a:t>помещений, реализуемых в </a:t>
            </a:r>
            <a:r>
              <a:rPr lang="ru-RU" sz="1400" dirty="0">
                <a:solidFill>
                  <a:schemeClr val="tx1"/>
                </a:solidFill>
                <a:latin typeface="Times New Roman" panose="02020603050405020304" pitchFamily="18" charset="0"/>
                <a:cs typeface="Times New Roman" panose="02020603050405020304" pitchFamily="18" charset="0"/>
              </a:rPr>
              <a:t>рамках подпрограммы «Развитие животноводства» </a:t>
            </a:r>
            <a:r>
              <a:rPr lang="ru-RU" sz="1400" dirty="0" smtClean="0">
                <a:solidFill>
                  <a:schemeClr val="tx1"/>
                </a:solidFill>
                <a:latin typeface="Times New Roman" panose="02020603050405020304" pitchFamily="18" charset="0"/>
                <a:cs typeface="Times New Roman" panose="02020603050405020304" pitchFamily="18" charset="0"/>
              </a:rPr>
              <a:t>из республиканского бюджета </a:t>
            </a:r>
            <a:r>
              <a:rPr lang="ru-RU" sz="1400" dirty="0">
                <a:solidFill>
                  <a:schemeClr val="tx1"/>
                </a:solidFill>
                <a:latin typeface="Times New Roman" panose="02020603050405020304" pitchFamily="18" charset="0"/>
                <a:cs typeface="Times New Roman" panose="02020603050405020304" pitchFamily="18" charset="0"/>
              </a:rPr>
              <a:t>Республики Коми </a:t>
            </a:r>
            <a:r>
              <a:rPr lang="ru-RU" sz="1400" dirty="0" smtClean="0">
                <a:solidFill>
                  <a:schemeClr val="tx1"/>
                </a:solidFill>
                <a:latin typeface="Times New Roman" panose="02020603050405020304" pitchFamily="18" charset="0"/>
                <a:cs typeface="Times New Roman" panose="02020603050405020304" pitchFamily="18" charset="0"/>
              </a:rPr>
              <a:t>выделено 40,0 </a:t>
            </a:r>
            <a:r>
              <a:rPr lang="ru-RU" sz="1400" dirty="0">
                <a:solidFill>
                  <a:schemeClr val="tx1"/>
                </a:solidFill>
                <a:latin typeface="Times New Roman" panose="02020603050405020304" pitchFamily="18" charset="0"/>
                <a:cs typeface="Times New Roman" panose="02020603050405020304" pitchFamily="18" charset="0"/>
              </a:rPr>
              <a:t>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endParaRPr lang="ru-RU" sz="1400" dirty="0">
              <a:latin typeface="Times New Roman" panose="02020603050405020304" pitchFamily="18" charset="0"/>
              <a:cs typeface="Times New Roman" panose="02020603050405020304" pitchFamily="18" charset="0"/>
            </a:endParaRPr>
          </a:p>
        </p:txBody>
      </p:sp>
      <p:sp>
        <p:nvSpPr>
          <p:cNvPr id="8" name="Выгнутая вправо стрелка 7"/>
          <p:cNvSpPr/>
          <p:nvPr/>
        </p:nvSpPr>
        <p:spPr>
          <a:xfrm>
            <a:off x="7452320" y="1853019"/>
            <a:ext cx="1296144" cy="3232166"/>
          </a:xfrm>
          <a:prstGeom prst="curved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 name="Прямоугольник 9"/>
          <p:cNvSpPr/>
          <p:nvPr/>
        </p:nvSpPr>
        <p:spPr>
          <a:xfrm>
            <a:off x="467544" y="764704"/>
            <a:ext cx="8304428"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Поддержка инвестиционных проектов</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67544" y="2699747"/>
            <a:ext cx="6984776" cy="3969613"/>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lvl="0" indent="457200" algn="just">
              <a:lnSpc>
                <a:spcPct val="114000"/>
              </a:lnSpc>
            </a:pPr>
            <a:r>
              <a:rPr lang="ru-RU" sz="1300" dirty="0">
                <a:solidFill>
                  <a:prstClr val="black"/>
                </a:solidFill>
                <a:latin typeface="Times New Roman" panose="02020603050405020304" pitchFamily="18" charset="0"/>
                <a:cs typeface="Times New Roman" panose="02020603050405020304" pitchFamily="18" charset="0"/>
              </a:rPr>
              <a:t>Субсидии на строительство и реконструкцию животноводческих помещений получили 9 хозяйствующих субъектов</a:t>
            </a:r>
            <a:r>
              <a:rPr lang="en-US" sz="1300" dirty="0">
                <a:solidFill>
                  <a:prstClr val="black"/>
                </a:solidFill>
                <a:latin typeface="Times New Roman" panose="02020603050405020304" pitchFamily="18" charset="0"/>
                <a:cs typeface="Times New Roman" panose="02020603050405020304" pitchFamily="18" charset="0"/>
              </a:rPr>
              <a:t>:</a:t>
            </a:r>
            <a:r>
              <a:rPr lang="ru-RU" sz="1300" dirty="0">
                <a:solidFill>
                  <a:prstClr val="black"/>
                </a:solidFill>
                <a:latin typeface="Times New Roman" panose="02020603050405020304" pitchFamily="18" charset="0"/>
                <a:cs typeface="Times New Roman" panose="02020603050405020304" pitchFamily="18" charset="0"/>
              </a:rPr>
              <a:t> </a:t>
            </a:r>
          </a:p>
          <a:p>
            <a:pPr marL="285750" indent="457200" algn="just">
              <a:lnSpc>
                <a:spcPct val="114000"/>
              </a:lnSpc>
              <a:buFontTx/>
              <a:buChar char="-"/>
            </a:pPr>
            <a:r>
              <a:rPr lang="ru-RU" sz="1300" dirty="0" smtClean="0">
                <a:solidFill>
                  <a:schemeClr val="tx1"/>
                </a:solidFill>
                <a:latin typeface="Times New Roman" panose="02020603050405020304" pitchFamily="18" charset="0"/>
                <a:cs typeface="Times New Roman" panose="02020603050405020304" pitchFamily="18" charset="0"/>
              </a:rPr>
              <a:t>ООО </a:t>
            </a:r>
            <a:r>
              <a:rPr lang="ru-RU" sz="1300" dirty="0">
                <a:solidFill>
                  <a:schemeClr val="tx1"/>
                </a:solidFill>
                <a:latin typeface="Times New Roman" panose="02020603050405020304" pitchFamily="18" charset="0"/>
                <a:cs typeface="Times New Roman" panose="02020603050405020304" pitchFamily="18" charset="0"/>
              </a:rPr>
              <a:t>«Северная Нива» </a:t>
            </a:r>
            <a:r>
              <a:rPr lang="ru-RU" sz="1300" dirty="0" smtClean="0">
                <a:solidFill>
                  <a:schemeClr val="tx1"/>
                </a:solidFill>
                <a:latin typeface="Times New Roman" panose="02020603050405020304" pitchFamily="18" charset="0"/>
                <a:cs typeface="Times New Roman" panose="02020603050405020304" pitchFamily="18" charset="0"/>
              </a:rPr>
              <a:t>(строительство </a:t>
            </a:r>
            <a:r>
              <a:rPr lang="ru-RU" sz="1300" dirty="0">
                <a:solidFill>
                  <a:schemeClr val="tx1"/>
                </a:solidFill>
                <a:latin typeface="Times New Roman" panose="02020603050405020304" pitchFamily="18" charset="0"/>
                <a:cs typeface="Times New Roman" panose="02020603050405020304" pitchFamily="18" charset="0"/>
              </a:rPr>
              <a:t>коровника на 297 голов с молочным блоком)</a:t>
            </a:r>
            <a:r>
              <a:rPr lang="en-US" sz="1300" dirty="0">
                <a:solidFill>
                  <a:schemeClr val="tx1"/>
                </a:solidFill>
                <a:latin typeface="Times New Roman" panose="02020603050405020304" pitchFamily="18" charset="0"/>
                <a:cs typeface="Times New Roman" panose="02020603050405020304" pitchFamily="18" charset="0"/>
              </a:rPr>
              <a:t> – 9,5 </a:t>
            </a:r>
            <a:r>
              <a:rPr lang="ru-RU" sz="1300" dirty="0">
                <a:solidFill>
                  <a:schemeClr val="tx1"/>
                </a:solidFill>
                <a:latin typeface="Times New Roman" panose="02020603050405020304" pitchFamily="18" charset="0"/>
                <a:cs typeface="Times New Roman" panose="02020603050405020304" pitchFamily="18" charset="0"/>
              </a:rPr>
              <a:t>млн. рублей</a:t>
            </a:r>
            <a:r>
              <a:rPr lang="en-US" sz="1300" dirty="0">
                <a:solidFill>
                  <a:schemeClr val="tx1"/>
                </a:solidFill>
                <a:latin typeface="Times New Roman" panose="02020603050405020304" pitchFamily="18" charset="0"/>
                <a:cs typeface="Times New Roman" panose="02020603050405020304" pitchFamily="18" charset="0"/>
              </a:rPr>
              <a:t>;</a:t>
            </a:r>
            <a:r>
              <a:rPr lang="ru-RU" sz="1300" dirty="0">
                <a:solidFill>
                  <a:schemeClr val="tx1"/>
                </a:solidFill>
                <a:latin typeface="Times New Roman" panose="02020603050405020304" pitchFamily="18" charset="0"/>
                <a:cs typeface="Times New Roman" panose="02020603050405020304" pitchFamily="18" charset="0"/>
              </a:rPr>
              <a:t>       </a:t>
            </a: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ООО «Заречье»</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smtClean="0">
                <a:solidFill>
                  <a:schemeClr val="tx1"/>
                </a:solidFill>
                <a:latin typeface="Times New Roman" panose="02020603050405020304" pitchFamily="18" charset="0"/>
                <a:cs typeface="Times New Roman" panose="02020603050405020304" pitchFamily="18" charset="0"/>
              </a:rPr>
              <a:t>(</a:t>
            </a:r>
            <a:r>
              <a:rPr lang="ru-RU" sz="1300" dirty="0" smtClean="0">
                <a:solidFill>
                  <a:schemeClr val="tx1"/>
                </a:solidFill>
                <a:latin typeface="Times New Roman" panose="02020603050405020304" pitchFamily="18" charset="0"/>
                <a:cs typeface="Times New Roman" panose="02020603050405020304" pitchFamily="18" charset="0"/>
              </a:rPr>
              <a:t>строительство </a:t>
            </a:r>
            <a:r>
              <a:rPr lang="ru-RU" sz="1300" dirty="0">
                <a:solidFill>
                  <a:schemeClr val="tx1"/>
                </a:solidFill>
                <a:latin typeface="Times New Roman" panose="02020603050405020304" pitchFamily="18" charset="0"/>
                <a:cs typeface="Times New Roman" panose="02020603050405020304" pitchFamily="18" charset="0"/>
              </a:rPr>
              <a:t>молочно-товарной фермы на 208 голов КРС</a:t>
            </a:r>
            <a:r>
              <a:rPr lang="en-US" sz="1300" dirty="0">
                <a:solidFill>
                  <a:schemeClr val="tx1"/>
                </a:solidFill>
                <a:latin typeface="Times New Roman" panose="02020603050405020304" pitchFamily="18" charset="0"/>
                <a:cs typeface="Times New Roman" panose="02020603050405020304" pitchFamily="18" charset="0"/>
              </a:rPr>
              <a:t>)</a:t>
            </a:r>
            <a:r>
              <a:rPr lang="ru-RU" sz="1300" dirty="0">
                <a:solidFill>
                  <a:schemeClr val="tx1"/>
                </a:solidFill>
                <a:latin typeface="Times New Roman" panose="02020603050405020304" pitchFamily="18" charset="0"/>
                <a:cs typeface="Times New Roman" panose="02020603050405020304" pitchFamily="18" charset="0"/>
              </a:rPr>
              <a:t> – 2,5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«Сторожевск-1» (реконструкция коровника на 200 голов КРС) – 6,0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ООО «АГРОресурс» (реконструкция телятника на 237 голов под коровник на 165 голов коров с доильно-молочным блоком) – 1,1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«Пожег» (реконструкция коровника на 200 голов КРС с молочным блоком) – 6,4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«Исток» (реконструкция свинарника под коровник на 120 голов) – 0,5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«Помоздино» (реконструкция коровника на 200 голов) – 1,5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lvl="0" indent="457200" algn="just">
              <a:lnSpc>
                <a:spcPct val="114000"/>
              </a:lnSpc>
              <a:buFontTx/>
              <a:buChar char="-"/>
            </a:pPr>
            <a:r>
              <a:rPr lang="ru-RU" sz="1300" dirty="0">
                <a:solidFill>
                  <a:prstClr val="black"/>
                </a:solidFill>
                <a:latin typeface="Times New Roman" panose="02020603050405020304" pitchFamily="18" charset="0"/>
                <a:cs typeface="Times New Roman" panose="02020603050405020304" pitchFamily="18" charset="0"/>
              </a:rPr>
              <a:t>ООО «Куратово» </a:t>
            </a:r>
            <a:r>
              <a:rPr lang="ru-RU" sz="1300" dirty="0">
                <a:solidFill>
                  <a:schemeClr val="tx1"/>
                </a:solidFill>
                <a:latin typeface="Times New Roman" panose="02020603050405020304" pitchFamily="18" charset="0"/>
                <a:cs typeface="Times New Roman" panose="02020603050405020304" pitchFamily="18" charset="0"/>
              </a:rPr>
              <a:t>(реконструкция коровника на 204 головы) </a:t>
            </a:r>
            <a:r>
              <a:rPr lang="ru-RU" sz="1300" dirty="0">
                <a:solidFill>
                  <a:prstClr val="black"/>
                </a:solidFill>
                <a:latin typeface="Times New Roman" panose="02020603050405020304" pitchFamily="18" charset="0"/>
                <a:cs typeface="Times New Roman" panose="02020603050405020304" pitchFamily="18" charset="0"/>
              </a:rPr>
              <a:t>– 5,1 млн. руб</a:t>
            </a:r>
            <a:r>
              <a:rPr lang="ru-RU" sz="1300" dirty="0">
                <a:solidFill>
                  <a:schemeClr val="tx1"/>
                </a:solidFill>
                <a:latin typeface="Times New Roman" panose="02020603050405020304" pitchFamily="18" charset="0"/>
                <a:cs typeface="Times New Roman" panose="02020603050405020304" pitchFamily="18" charset="0"/>
              </a:rPr>
              <a:t>лей</a:t>
            </a:r>
            <a:r>
              <a:rPr lang="en-US" sz="1300" dirty="0">
                <a:solidFill>
                  <a:prstClr val="black"/>
                </a:solidFill>
                <a:latin typeface="Times New Roman" panose="02020603050405020304" pitchFamily="18" charset="0"/>
                <a:cs typeface="Times New Roman" panose="02020603050405020304" pitchFamily="18" charset="0"/>
              </a:rPr>
              <a:t>;</a:t>
            </a:r>
            <a:endParaRPr lang="ru-RU" sz="1300" dirty="0">
              <a:solidFill>
                <a:prstClr val="black"/>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ООО «Койгородок» (реконструкция коровника на 200 голов) – 7,4 млн. рублей.</a:t>
            </a:r>
          </a:p>
        </p:txBody>
      </p:sp>
    </p:spTree>
    <p:extLst>
      <p:ext uri="{BB962C8B-B14F-4D97-AF65-F5344CB8AC3E}">
        <p14:creationId xmlns:p14="http://schemas.microsoft.com/office/powerpoint/2010/main" val="1894401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92</a:t>
            </a:fld>
            <a:endParaRPr lang="ru-RU" dirty="0"/>
          </a:p>
        </p:txBody>
      </p:sp>
      <p:sp>
        <p:nvSpPr>
          <p:cNvPr id="3" name="Прямоугольник 2"/>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
        <p:nvSpPr>
          <p:cNvPr id="4" name="Скругленный прямоугольник 3"/>
          <p:cNvSpPr/>
          <p:nvPr/>
        </p:nvSpPr>
        <p:spPr>
          <a:xfrm>
            <a:off x="467544" y="1196752"/>
            <a:ext cx="8309862" cy="547260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a:buFontTx/>
              <a:buChar char="-"/>
            </a:pP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улучшены </a:t>
            </a:r>
            <a:r>
              <a:rPr lang="ru-RU" sz="1400" dirty="0">
                <a:latin typeface="Times New Roman" panose="02020603050405020304" pitchFamily="18" charset="0"/>
                <a:cs typeface="Times New Roman" panose="02020603050405020304" pitchFamily="18" charset="0"/>
              </a:rPr>
              <a:t>жилищно-бытовые условия в сельской местности с использованием социальных выплат на строительство или приобретение жилья 81 </a:t>
            </a:r>
            <a:r>
              <a:rPr lang="ru-RU" sz="1400" dirty="0" smtClean="0">
                <a:latin typeface="Times New Roman" panose="02020603050405020304" pitchFamily="18" charset="0"/>
                <a:cs typeface="Times New Roman" panose="02020603050405020304" pitchFamily="18" charset="0"/>
              </a:rPr>
              <a:t>гражданина, </a:t>
            </a:r>
            <a:r>
              <a:rPr lang="ru-RU" sz="1400" dirty="0">
                <a:latin typeface="Times New Roman" panose="02020603050405020304" pitchFamily="18" charset="0"/>
                <a:cs typeface="Times New Roman" panose="02020603050405020304" pitchFamily="18" charset="0"/>
              </a:rPr>
              <a:t>молодых семей и молодых специалистов</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проживающих в сельской местности в 13 районах </a:t>
            </a:r>
            <a:r>
              <a:rPr lang="ru-RU" sz="1400" dirty="0" smtClean="0">
                <a:latin typeface="Times New Roman" panose="02020603050405020304" pitchFamily="18" charset="0"/>
                <a:cs typeface="Times New Roman" panose="02020603050405020304" pitchFamily="18" charset="0"/>
              </a:rPr>
              <a:t>республики Коми;</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20,4 тысячи квадратных метров жилых домов</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для граждан (семей), молодых семей и молодых специалистов, проживающих в сельской </a:t>
            </a:r>
            <a:r>
              <a:rPr lang="ru-RU" sz="1400" dirty="0" smtClean="0">
                <a:latin typeface="Times New Roman" panose="02020603050405020304" pitchFamily="18" charset="0"/>
                <a:cs typeface="Times New Roman" panose="02020603050405020304" pitchFamily="18" charset="0"/>
              </a:rPr>
              <a:t>местности;</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в действие 6,7 км </a:t>
            </a:r>
            <a:r>
              <a:rPr lang="ru-RU" sz="1400" dirty="0" smtClean="0">
                <a:latin typeface="Times New Roman" panose="02020603050405020304" pitchFamily="18" charset="0"/>
                <a:cs typeface="Times New Roman" panose="02020603050405020304" pitchFamily="18" charset="0"/>
              </a:rPr>
              <a:t>внутрипоселковых </a:t>
            </a:r>
            <a:r>
              <a:rPr lang="ru-RU" sz="1400" dirty="0">
                <a:latin typeface="Times New Roman" panose="02020603050405020304" pitchFamily="18" charset="0"/>
                <a:cs typeface="Times New Roman" panose="02020603050405020304" pitchFamily="18" charset="0"/>
              </a:rPr>
              <a:t>газовых сетей в сельских населенных </a:t>
            </a:r>
            <a:r>
              <a:rPr lang="ru-RU" sz="1400" dirty="0" smtClean="0">
                <a:latin typeface="Times New Roman" panose="02020603050405020304" pitchFamily="18" charset="0"/>
                <a:cs typeface="Times New Roman" panose="02020603050405020304" pitchFamily="18" charset="0"/>
              </a:rPr>
              <a:t>пунктах;</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в действие 8,94 км </a:t>
            </a:r>
            <a:r>
              <a:rPr lang="ru-RU" sz="1400" dirty="0" smtClean="0">
                <a:latin typeface="Times New Roman" panose="02020603050405020304" pitchFamily="18" charset="0"/>
                <a:cs typeface="Times New Roman" panose="02020603050405020304" pitchFamily="18" charset="0"/>
              </a:rPr>
              <a:t>водопроводных </a:t>
            </a:r>
            <a:r>
              <a:rPr lang="ru-RU" sz="1400" dirty="0">
                <a:latin typeface="Times New Roman" panose="02020603050405020304" pitchFamily="18" charset="0"/>
                <a:cs typeface="Times New Roman" panose="02020603050405020304" pitchFamily="18" charset="0"/>
              </a:rPr>
              <a:t>сетей в сельских населенных </a:t>
            </a:r>
            <a:r>
              <a:rPr lang="ru-RU" sz="1400" dirty="0" smtClean="0">
                <a:latin typeface="Times New Roman" panose="02020603050405020304" pitchFamily="18" charset="0"/>
                <a:cs typeface="Times New Roman" panose="02020603050405020304" pitchFamily="18" charset="0"/>
              </a:rPr>
              <a:t>пунктах;</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в эксплуатацию 0,64 км </a:t>
            </a:r>
            <a:r>
              <a:rPr lang="ru-RU" sz="1400" dirty="0" smtClean="0">
                <a:latin typeface="Times New Roman" panose="02020603050405020304" pitchFamily="18" charset="0"/>
                <a:cs typeface="Times New Roman" panose="02020603050405020304" pitchFamily="18" charset="0"/>
              </a:rPr>
              <a:t>автомобильных </a:t>
            </a:r>
            <a:r>
              <a:rPr lang="ru-RU" sz="1400" dirty="0">
                <a:latin typeface="Times New Roman" panose="02020603050405020304" pitchFamily="18" charset="0"/>
                <a:cs typeface="Times New Roman" panose="02020603050405020304" pitchFamily="18" charset="0"/>
              </a:rPr>
              <a:t>дорог общего пользования с твердым покрытием, ведущих от сети автомобильных дорог общего пользования к ближайшим общественно значимым объектам сельских населенных пунктов, объектам производства и переработки сельскохозяйственной </a:t>
            </a:r>
            <a:r>
              <a:rPr lang="ru-RU" sz="1400" dirty="0" smtClean="0">
                <a:latin typeface="Times New Roman" panose="02020603050405020304" pitchFamily="18" charset="0"/>
                <a:cs typeface="Times New Roman" panose="02020603050405020304" pitchFamily="18" charset="0"/>
              </a:rPr>
              <a:t>продукции </a:t>
            </a:r>
            <a:r>
              <a:rPr lang="ru-RU" sz="1400" dirty="0">
                <a:latin typeface="Times New Roman" panose="02020603050405020304" pitchFamily="18" charset="0"/>
                <a:cs typeface="Times New Roman" panose="02020603050405020304" pitchFamily="18" charset="0"/>
              </a:rPr>
              <a:t>(реконструирована автомобильная дорога Куниб-Вотча-Ягдор</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введена </a:t>
            </a:r>
            <a:r>
              <a:rPr lang="ru-RU" sz="1400" dirty="0">
                <a:latin typeface="Times New Roman" panose="02020603050405020304" pitchFamily="18" charset="0"/>
                <a:cs typeface="Times New Roman" panose="02020603050405020304" pitchFamily="18" charset="0"/>
              </a:rPr>
              <a:t>в действие общеобразовательная школа в сельском населенном пункте Летка Прилузского района на 400 ученических мест</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pP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реализовано </a:t>
            </a:r>
            <a:r>
              <a:rPr lang="ru-RU" sz="1400" dirty="0">
                <a:latin typeface="Times New Roman" panose="02020603050405020304" pitchFamily="18" charset="0"/>
                <a:cs typeface="Times New Roman" panose="02020603050405020304" pitchFamily="18" charset="0"/>
              </a:rPr>
              <a:t>13 проектов местных инициатив граждан, проживающих в сельской местности, получивших грантовую </a:t>
            </a:r>
            <a:r>
              <a:rPr lang="ru-RU" sz="1400" dirty="0" smtClean="0">
                <a:latin typeface="Times New Roman" panose="02020603050405020304" pitchFamily="18" charset="0"/>
                <a:cs typeface="Times New Roman" panose="02020603050405020304" pitchFamily="18" charset="0"/>
              </a:rPr>
              <a:t>поддержку.</a:t>
            </a:r>
            <a:endParaRPr lang="ru-RU" sz="1400" dirty="0">
              <a:latin typeface="Times New Roman" panose="02020603050405020304" pitchFamily="18" charset="0"/>
              <a:cs typeface="Times New Roman" panose="02020603050405020304" pitchFamily="18" charset="0"/>
            </a:endParaRPr>
          </a:p>
          <a:p>
            <a:pPr indent="457200" algn="just">
              <a:lnSpc>
                <a:spcPct val="114000"/>
              </a:lnSpc>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168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93</a:t>
            </a:fld>
            <a:endParaRPr lang="ru-RU" dirty="0"/>
          </a:p>
        </p:txBody>
      </p:sp>
      <p:sp>
        <p:nvSpPr>
          <p:cNvPr id="5" name="Прямоугольник 4"/>
          <p:cNvSpPr/>
          <p:nvPr/>
        </p:nvSpPr>
        <p:spPr>
          <a:xfrm>
            <a:off x="2123726" y="1502494"/>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414.</a:t>
            </a:r>
          </a:p>
          <a:p>
            <a:pPr algn="ct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повышение эффективности использования природно-ресурсного потенциала, сохранение экологического баланса и благоприятной окружающей среды</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14.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a:solidFill>
                  <a:srgbClr val="000000"/>
                </a:solidFill>
                <a:latin typeface="Times New Roman" panose="02020603050405020304" pitchFamily="18" charset="0"/>
                <a:cs typeface="Times New Roman" panose="02020603050405020304" pitchFamily="18" charset="0"/>
              </a:rPr>
              <a:t>ВОСПРОИЗВОДСТВО И </a:t>
            </a:r>
            <a:r>
              <a:rPr lang="ru-RU" sz="1600" b="1" dirty="0" smtClean="0">
                <a:solidFill>
                  <a:srgbClr val="000000"/>
                </a:solidFill>
                <a:latin typeface="Times New Roman" panose="02020603050405020304" pitchFamily="18" charset="0"/>
                <a:cs typeface="Times New Roman" panose="02020603050405020304" pitchFamily="18" charset="0"/>
              </a:rPr>
              <a:t>ИСПОЛЬЗОВАНИЕ ПРИРОДНЫХ </a:t>
            </a:r>
            <a:r>
              <a:rPr lang="ru-RU" sz="1600" b="1" dirty="0">
                <a:solidFill>
                  <a:srgbClr val="000000"/>
                </a:solidFill>
                <a:latin typeface="Times New Roman" panose="02020603050405020304" pitchFamily="18" charset="0"/>
                <a:cs typeface="Times New Roman" panose="02020603050405020304" pitchFamily="18" charset="0"/>
              </a:rPr>
              <a:t>РЕСУРСОВ </a:t>
            </a:r>
            <a:r>
              <a:rPr lang="ru-RU" sz="1600" b="1" dirty="0" smtClean="0">
                <a:solidFill>
                  <a:srgbClr val="000000"/>
                </a:solidFill>
                <a:latin typeface="Times New Roman" panose="02020603050405020304" pitchFamily="18" charset="0"/>
                <a:cs typeface="Times New Roman" panose="02020603050405020304" pitchFamily="18" charset="0"/>
              </a:rPr>
              <a:t>И ОХРАНА </a:t>
            </a:r>
            <a:r>
              <a:rPr lang="ru-RU" sz="1600" b="1" dirty="0">
                <a:solidFill>
                  <a:srgbClr val="000000"/>
                </a:solidFill>
                <a:latin typeface="Times New Roman" panose="02020603050405020304" pitchFamily="18" charset="0"/>
                <a:cs typeface="Times New Roman" panose="02020603050405020304" pitchFamily="18" charset="0"/>
              </a:rPr>
              <a:t>ОКРУЖАЮЩЕЙ СРЕДЫ</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428522462"/>
              </p:ext>
            </p:extLst>
          </p:nvPr>
        </p:nvGraphicFramePr>
        <p:xfrm>
          <a:off x="466469" y="5445224"/>
          <a:ext cx="6553803" cy="1224136"/>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6256" y="5517232"/>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83,6 %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4237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975916825"/>
              </p:ext>
            </p:extLst>
          </p:nvPr>
        </p:nvGraphicFramePr>
        <p:xfrm>
          <a:off x="455622" y="2852936"/>
          <a:ext cx="8320707" cy="252028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Рисунок 10" descr="http://programs.gov.ru/Portal/img/economy_15.png"/>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1293" t="3125" r="7500" b="56534"/>
          <a:stretch/>
        </p:blipFill>
        <p:spPr bwMode="auto">
          <a:xfrm>
            <a:off x="468510" y="692696"/>
            <a:ext cx="1415572" cy="12961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710836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94</a:t>
            </a:fld>
            <a:endParaRPr lang="ru-RU" dirty="0"/>
          </a:p>
        </p:txBody>
      </p:sp>
      <p:graphicFrame>
        <p:nvGraphicFramePr>
          <p:cNvPr id="21" name="Диаграмма 20"/>
          <p:cNvGraphicFramePr/>
          <p:nvPr>
            <p:extLst>
              <p:ext uri="{D42A27DB-BD31-4B8C-83A1-F6EECF244321}">
                <p14:modId xmlns:p14="http://schemas.microsoft.com/office/powerpoint/2010/main" val="4163679080"/>
              </p:ext>
            </p:extLst>
          </p:nvPr>
        </p:nvGraphicFramePr>
        <p:xfrm>
          <a:off x="467544" y="1340768"/>
          <a:ext cx="8309862"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6945395" y="4869160"/>
            <a:ext cx="572593"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0" name="Прямоугольник 9"/>
          <p:cNvSpPr/>
          <p:nvPr/>
        </p:nvSpPr>
        <p:spPr>
          <a:xfrm>
            <a:off x="5342136" y="3848002"/>
            <a:ext cx="572593"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1" name="Прямоугольник 10"/>
          <p:cNvSpPr/>
          <p:nvPr/>
        </p:nvSpPr>
        <p:spPr>
          <a:xfrm>
            <a:off x="5199029" y="2911955"/>
            <a:ext cx="572593"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2" name="Прямоугольник 11"/>
          <p:cNvSpPr/>
          <p:nvPr/>
        </p:nvSpPr>
        <p:spPr>
          <a:xfrm>
            <a:off x="7668343" y="5805264"/>
            <a:ext cx="607859"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91,3 %</a:t>
            </a:r>
            <a:endParaRPr lang="ru-RU" sz="1100" b="1" dirty="0"/>
          </a:p>
        </p:txBody>
      </p:sp>
      <p:pic>
        <p:nvPicPr>
          <p:cNvPr id="13" name="Picture 2" descr="C:\Users\bea007\Desktop\images71MVWJ8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340769"/>
            <a:ext cx="2261189" cy="189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208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95</a:t>
            </a:fld>
            <a:endParaRPr lang="ru-RU" dirty="0"/>
          </a:p>
        </p:txBody>
      </p:sp>
      <p:sp>
        <p:nvSpPr>
          <p:cNvPr id="4" name="TextBox 3"/>
          <p:cNvSpPr txBox="1"/>
          <p:nvPr/>
        </p:nvSpPr>
        <p:spPr>
          <a:xfrm>
            <a:off x="179512" y="1231587"/>
            <a:ext cx="8597894" cy="5293757"/>
          </a:xfrm>
          <a:prstGeom prst="rect">
            <a:avLst/>
          </a:prstGeom>
          <a:noFill/>
        </p:spPr>
        <p:txBody>
          <a:bodyPr wrap="square" rtlCol="0">
            <a:spAutoFit/>
          </a:bodyPr>
          <a:lstStyle/>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Проведены </a:t>
            </a:r>
            <a:r>
              <a:rPr lang="ru-RU" sz="1300" dirty="0">
                <a:solidFill>
                  <a:schemeClr val="tx1"/>
                </a:solidFill>
                <a:latin typeface="Times New Roman" panose="02020603050405020304" pitchFamily="18" charset="0"/>
                <a:cs typeface="Times New Roman" panose="02020603050405020304" pitchFamily="18" charset="0"/>
              </a:rPr>
              <a:t>ревизия и оценка ресурсного потенциала в районах интенсивного использования минерально-сырьевой базы общераспространенных полезных ископаемых на территории МО МР «Койгородский», оценка перспективного развития минерально-сырьевой базы углеводородного </a:t>
            </a:r>
            <a:r>
              <a:rPr lang="ru-RU" sz="1300" dirty="0" smtClean="0">
                <a:solidFill>
                  <a:schemeClr val="tx1"/>
                </a:solidFill>
                <a:latin typeface="Times New Roman" panose="02020603050405020304" pitchFamily="18" charset="0"/>
                <a:cs typeface="Times New Roman" panose="02020603050405020304" pitchFamily="18" charset="0"/>
              </a:rPr>
              <a:t>сырья.</a:t>
            </a: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Подготовлены </a:t>
            </a:r>
            <a:r>
              <a:rPr lang="ru-RU" sz="1300" dirty="0">
                <a:solidFill>
                  <a:schemeClr val="tx1"/>
                </a:solidFill>
                <a:latin typeface="Times New Roman" panose="02020603050405020304" pitchFamily="18" charset="0"/>
                <a:cs typeface="Times New Roman" panose="02020603050405020304" pitchFamily="18" charset="0"/>
              </a:rPr>
              <a:t>запасы минерально-сырьевых ресурсов для обеспечения работы строительных и горнодобывающих предприятий в количестве 128,7 млн. куб. м (в 5 раз больше, чем в 2014 году</a:t>
            </a:r>
            <a:r>
              <a:rPr lang="ru-RU" sz="1300" dirty="0" smtClean="0">
                <a:solidFill>
                  <a:schemeClr val="tx1"/>
                </a:solidFill>
                <a:latin typeface="Times New Roman" panose="02020603050405020304" pitchFamily="18" charset="0"/>
                <a:cs typeface="Times New Roman" panose="02020603050405020304" pitchFamily="18" charset="0"/>
              </a:rPr>
              <a:t>).</a:t>
            </a: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Завершено </a:t>
            </a:r>
            <a:r>
              <a:rPr lang="ru-RU" sz="1300" dirty="0">
                <a:solidFill>
                  <a:schemeClr val="tx1"/>
                </a:solidFill>
                <a:latin typeface="Times New Roman" panose="02020603050405020304" pitchFamily="18" charset="0"/>
                <a:cs typeface="Times New Roman" panose="02020603050405020304" pitchFamily="18" charset="0"/>
              </a:rPr>
              <a:t>территориальное охотустройство во всех муниципальных образованиях республики. Подготовлена и направлена на согласование в Министерство природных ресурсов и экологии Российской Федерации Схема размещения, использования и охраны охотничьих угодий Республики </a:t>
            </a:r>
            <a:r>
              <a:rPr lang="ru-RU" sz="1300" dirty="0" smtClean="0">
                <a:solidFill>
                  <a:schemeClr val="tx1"/>
                </a:solidFill>
                <a:latin typeface="Times New Roman" panose="02020603050405020304" pitchFamily="18" charset="0"/>
                <a:cs typeface="Times New Roman" panose="02020603050405020304" pitchFamily="18" charset="0"/>
              </a:rPr>
              <a:t>Коми.</a:t>
            </a: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По </a:t>
            </a:r>
            <a:r>
              <a:rPr lang="ru-RU" sz="1300" dirty="0">
                <a:solidFill>
                  <a:schemeClr val="tx1"/>
                </a:solidFill>
                <a:latin typeface="Times New Roman" panose="02020603050405020304" pitchFamily="18" charset="0"/>
                <a:cs typeface="Times New Roman" panose="02020603050405020304" pitchFamily="18" charset="0"/>
              </a:rPr>
              <a:t>результатам проведенных аукционов охотпользователям переданы в аренду 374,8 тыс. га охотугодий, что на 81 процент больше по сравнению с 2014 годом.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целях улучшения состояния водных объектов республики проведены работы по определению границ водоохранных зон и границ прибрежных защитных полос р. Вычегда на территории Сыктывдинского, Усть-Куломского и Усть-Вымского районов на 250 км прибрежной территории.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природоохранных мероприятиях и экологических акциях приняли участие около 77 тыс. человек, или на 7 процентов больше по сравнению с 2014 годом. Проведены ежегодные экологические акции и мероприятия «Марш парков», «Речная лента», «Пикник «Маевка».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Завершено </a:t>
            </a:r>
            <a:r>
              <a:rPr lang="ru-RU" sz="1300" dirty="0">
                <a:solidFill>
                  <a:schemeClr val="tx1"/>
                </a:solidFill>
                <a:latin typeface="Times New Roman" panose="02020603050405020304" pitchFamily="18" charset="0"/>
                <a:cs typeface="Times New Roman" panose="02020603050405020304" pitchFamily="18" charset="0"/>
              </a:rPr>
              <a:t>строительство площадки хранения твердых бытовых отходов в с. Сизябск Ижемского района и обустройство существующего полигона твердых бытовых отходов в г. Воркуте.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Продолжилось </a:t>
            </a:r>
            <a:r>
              <a:rPr lang="ru-RU" sz="1300" dirty="0">
                <a:solidFill>
                  <a:schemeClr val="tx1"/>
                </a:solidFill>
                <a:latin typeface="Times New Roman" panose="02020603050405020304" pitchFamily="18" charset="0"/>
                <a:cs typeface="Times New Roman" panose="02020603050405020304" pitchFamily="18" charset="0"/>
              </a:rPr>
              <a:t>строительство берегоукрепительных и противооползневых сооружений на реке Сысола на территории парка имени Кирова в г. Сыктывкаре. Завершение строительства объекта планируется в 2016 году</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022825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96</a:t>
            </a:fld>
            <a:endParaRPr lang="ru-RU" dirty="0"/>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наиболее значимых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мероприятий,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6" name="Схема 5"/>
          <p:cNvGraphicFramePr/>
          <p:nvPr>
            <p:extLst>
              <p:ext uri="{D42A27DB-BD31-4B8C-83A1-F6EECF244321}">
                <p14:modId xmlns:p14="http://schemas.microsoft.com/office/powerpoint/2010/main" val="4216681554"/>
              </p:ext>
            </p:extLst>
          </p:nvPr>
        </p:nvGraphicFramePr>
        <p:xfrm>
          <a:off x="0" y="1103258"/>
          <a:ext cx="9144000" cy="542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4754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4973805"/>
              </p:ext>
            </p:extLst>
          </p:nvPr>
        </p:nvGraphicFramePr>
        <p:xfrm>
          <a:off x="468509" y="2564904"/>
          <a:ext cx="8319741" cy="2592288"/>
        </p:xfrm>
        <a:graphic>
          <a:graphicData uri="http://schemas.openxmlformats.org/drawingml/2006/table">
            <a:tbl>
              <a:tblPr firstRow="1" bandRow="1">
                <a:tableStyleId>{22838BEF-8BB2-4498-84A7-C5851F593DF1}</a:tableStyleId>
              </a:tblPr>
              <a:tblGrid>
                <a:gridCol w="2773247"/>
                <a:gridCol w="2773247"/>
                <a:gridCol w="2773247"/>
              </a:tblGrid>
              <a:tr h="2592288">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10" y="692696"/>
            <a:ext cx="141557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97</a:t>
            </a:fld>
            <a:endParaRPr lang="ru-RU" dirty="0"/>
          </a:p>
        </p:txBody>
      </p:sp>
      <p:sp>
        <p:nvSpPr>
          <p:cNvPr id="5" name="Прямоугольник 4"/>
          <p:cNvSpPr/>
          <p:nvPr/>
        </p:nvSpPr>
        <p:spPr>
          <a:xfrm>
            <a:off x="2123726" y="1268760"/>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415.</a:t>
            </a:r>
          </a:p>
          <a:p>
            <a:pPr algn="ct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повышение доходности от использования лесов при сохранении их экологической, социальной и экономической ценности</a:t>
            </a:r>
            <a:r>
              <a:rPr lang="ru-RU" sz="1400" dirty="0" smtClean="0">
                <a:solidFill>
                  <a:schemeClr val="tx1"/>
                </a:solidFill>
                <a:latin typeface="Times New Roman" panose="02020603050405020304" pitchFamily="18" charset="0"/>
              </a:rPr>
              <a:t>.</a:t>
            </a:r>
            <a:endParaRPr lang="ru-RU" sz="1400" dirty="0">
              <a:solidFill>
                <a:schemeClr val="tx1"/>
              </a:solidFill>
              <a:latin typeface="Times New Roman" panose="02020603050405020304" pitchFamily="18" charset="0"/>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15.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«РАЗВИТИЕ ЛЕСНОГО ХОЗЯЙСТВА»</a:t>
            </a:r>
          </a:p>
        </p:txBody>
      </p:sp>
      <p:graphicFrame>
        <p:nvGraphicFramePr>
          <p:cNvPr id="22" name="Диаграмма 21"/>
          <p:cNvGraphicFramePr/>
          <p:nvPr>
            <p:extLst>
              <p:ext uri="{D42A27DB-BD31-4B8C-83A1-F6EECF244321}">
                <p14:modId xmlns:p14="http://schemas.microsoft.com/office/powerpoint/2010/main" val="1628934235"/>
              </p:ext>
            </p:extLst>
          </p:nvPr>
        </p:nvGraphicFramePr>
        <p:xfrm>
          <a:off x="558537" y="5436260"/>
          <a:ext cx="6553803" cy="1224136"/>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517232"/>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95,8 %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4342"/>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14" name="Диаграмма 13"/>
          <p:cNvGraphicFramePr/>
          <p:nvPr>
            <p:extLst>
              <p:ext uri="{D42A27DB-BD31-4B8C-83A1-F6EECF244321}">
                <p14:modId xmlns:p14="http://schemas.microsoft.com/office/powerpoint/2010/main" val="1332122699"/>
              </p:ext>
            </p:extLst>
          </p:nvPr>
        </p:nvGraphicFramePr>
        <p:xfrm>
          <a:off x="456206" y="2492896"/>
          <a:ext cx="2627134"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p:nvPr>
            <p:extLst>
              <p:ext uri="{D42A27DB-BD31-4B8C-83A1-F6EECF244321}">
                <p14:modId xmlns:p14="http://schemas.microsoft.com/office/powerpoint/2010/main" val="1506088485"/>
              </p:ext>
            </p:extLst>
          </p:nvPr>
        </p:nvGraphicFramePr>
        <p:xfrm>
          <a:off x="3347864" y="2484429"/>
          <a:ext cx="2627134" cy="2664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Диаграмма 15"/>
          <p:cNvGraphicFramePr/>
          <p:nvPr>
            <p:extLst>
              <p:ext uri="{D42A27DB-BD31-4B8C-83A1-F6EECF244321}">
                <p14:modId xmlns:p14="http://schemas.microsoft.com/office/powerpoint/2010/main" val="2099949076"/>
              </p:ext>
            </p:extLst>
          </p:nvPr>
        </p:nvGraphicFramePr>
        <p:xfrm>
          <a:off x="6144838" y="2496096"/>
          <a:ext cx="2627134"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7" name="Прямоугольник 16"/>
          <p:cNvSpPr/>
          <p:nvPr/>
        </p:nvSpPr>
        <p:spPr>
          <a:xfrm>
            <a:off x="3851920" y="4972563"/>
            <a:ext cx="144016" cy="144016"/>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18" name="Прямоугольник 17"/>
          <p:cNvSpPr/>
          <p:nvPr/>
        </p:nvSpPr>
        <p:spPr>
          <a:xfrm>
            <a:off x="4754078" y="4969476"/>
            <a:ext cx="144016" cy="14401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19" name="TextBox 18"/>
          <p:cNvSpPr txBox="1"/>
          <p:nvPr/>
        </p:nvSpPr>
        <p:spPr>
          <a:xfrm>
            <a:off x="3925986" y="4876511"/>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план</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898094" y="4869160"/>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факт</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971600" y="4945227"/>
            <a:ext cx="144016" cy="144016"/>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0" name="Прямоугольник 29"/>
          <p:cNvSpPr/>
          <p:nvPr/>
        </p:nvSpPr>
        <p:spPr>
          <a:xfrm>
            <a:off x="1873758" y="4942140"/>
            <a:ext cx="144016" cy="14401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1" name="TextBox 30"/>
          <p:cNvSpPr txBox="1"/>
          <p:nvPr/>
        </p:nvSpPr>
        <p:spPr>
          <a:xfrm>
            <a:off x="1045666" y="4849175"/>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план</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2017774" y="4841824"/>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факт</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6660232" y="4967540"/>
            <a:ext cx="144016" cy="144016"/>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4" name="Прямоугольник 33"/>
          <p:cNvSpPr/>
          <p:nvPr/>
        </p:nvSpPr>
        <p:spPr>
          <a:xfrm>
            <a:off x="7562390" y="4964453"/>
            <a:ext cx="144016" cy="14401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5" name="TextBox 34"/>
          <p:cNvSpPr txBox="1"/>
          <p:nvPr/>
        </p:nvSpPr>
        <p:spPr>
          <a:xfrm>
            <a:off x="6734298" y="4871488"/>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план</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706406" y="4864137"/>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факт</a:t>
            </a:r>
            <a:endParaRPr lang="ru-RU"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60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98</a:t>
            </a:fld>
            <a:endParaRPr lang="ru-RU" dirty="0"/>
          </a:p>
        </p:txBody>
      </p:sp>
      <p:graphicFrame>
        <p:nvGraphicFramePr>
          <p:cNvPr id="21" name="Диаграмма 20"/>
          <p:cNvGraphicFramePr/>
          <p:nvPr>
            <p:extLst>
              <p:ext uri="{D42A27DB-BD31-4B8C-83A1-F6EECF244321}">
                <p14:modId xmlns:p14="http://schemas.microsoft.com/office/powerpoint/2010/main" val="3562070568"/>
              </p:ext>
            </p:extLst>
          </p:nvPr>
        </p:nvGraphicFramePr>
        <p:xfrm>
          <a:off x="467544" y="3573016"/>
          <a:ext cx="8309862"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2376287439"/>
              </p:ext>
            </p:extLst>
          </p:nvPr>
        </p:nvGraphicFramePr>
        <p:xfrm>
          <a:off x="467544" y="1412776"/>
          <a:ext cx="830986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877213" y="1903621"/>
            <a:ext cx="574348"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2" name="Прямоугольник 11"/>
          <p:cNvSpPr/>
          <p:nvPr/>
        </p:nvSpPr>
        <p:spPr>
          <a:xfrm>
            <a:off x="5945253" y="4050650"/>
            <a:ext cx="72008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3" name="Прямоугольник 12"/>
          <p:cNvSpPr/>
          <p:nvPr/>
        </p:nvSpPr>
        <p:spPr>
          <a:xfrm>
            <a:off x="7884368" y="4999965"/>
            <a:ext cx="72008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121,2 %</a:t>
            </a:r>
            <a:endParaRPr lang="ru-RU" sz="1100" b="1" dirty="0"/>
          </a:p>
        </p:txBody>
      </p:sp>
      <p:sp>
        <p:nvSpPr>
          <p:cNvPr id="14" name="Прямоугольник 13"/>
          <p:cNvSpPr/>
          <p:nvPr/>
        </p:nvSpPr>
        <p:spPr>
          <a:xfrm>
            <a:off x="6115661" y="5898421"/>
            <a:ext cx="72008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92,0 %</a:t>
            </a:r>
            <a:endParaRPr lang="ru-RU" sz="1100" b="1" dirty="0"/>
          </a:p>
        </p:txBody>
      </p:sp>
      <p:sp>
        <p:nvSpPr>
          <p:cNvPr id="15" name="Прямоугольник 14"/>
          <p:cNvSpPr/>
          <p:nvPr/>
        </p:nvSpPr>
        <p:spPr>
          <a:xfrm>
            <a:off x="8188274" y="2754506"/>
            <a:ext cx="574348"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144 %</a:t>
            </a:r>
            <a:endParaRPr lang="ru-RU" sz="1100" b="1" dirty="0"/>
          </a:p>
        </p:txBody>
      </p:sp>
    </p:spTree>
    <p:extLst>
      <p:ext uri="{BB962C8B-B14F-4D97-AF65-F5344CB8AC3E}">
        <p14:creationId xmlns:p14="http://schemas.microsoft.com/office/powerpoint/2010/main" val="31318292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99</a:t>
            </a:fld>
            <a:endParaRPr lang="ru-RU" dirty="0"/>
          </a:p>
        </p:txBody>
      </p:sp>
      <p:graphicFrame>
        <p:nvGraphicFramePr>
          <p:cNvPr id="21" name="Диаграмма 20"/>
          <p:cNvGraphicFramePr/>
          <p:nvPr>
            <p:extLst>
              <p:ext uri="{D42A27DB-BD31-4B8C-83A1-F6EECF244321}">
                <p14:modId xmlns:p14="http://schemas.microsoft.com/office/powerpoint/2010/main" val="3939610110"/>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ttp://mpr.rkomi.ru/content/image-news/40572/DSC_1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92" y="4293096"/>
            <a:ext cx="3060340" cy="2040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30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31859B"/>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38217</TotalTime>
  <Words>19608</Words>
  <Application>Microsoft Office PowerPoint</Application>
  <PresentationFormat>Экран (4:3)</PresentationFormat>
  <Paragraphs>2091</Paragraphs>
  <Slides>117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117</vt:i4>
      </vt:variant>
    </vt:vector>
  </HeadingPairs>
  <TitlesOfParts>
    <vt:vector size="1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DERPT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prostokishina</dc:creator>
  <cp:lastModifiedBy>Butikova</cp:lastModifiedBy>
  <cp:revision>2647</cp:revision>
  <cp:lastPrinted>2012-06-17T13:32:29Z</cp:lastPrinted>
  <dcterms:created xsi:type="dcterms:W3CDTF">2012-04-24T07:54:12Z</dcterms:created>
  <dcterms:modified xsi:type="dcterms:W3CDTF">2016-07-12T06:29:10Z</dcterms:modified>
</cp:coreProperties>
</file>