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drawings/drawing5.xml" ContentType="application/vnd.openxmlformats-officedocument.drawingml.chartshapes+xml"/>
  <Override PartName="/ppt/charts/chart16.xml" ContentType="application/vnd.openxmlformats-officedocument.drawingml.chart+xml"/>
  <Override PartName="/ppt/theme/themeOverride1.xml" ContentType="application/vnd.openxmlformats-officedocument.themeOverride+xml"/>
  <Override PartName="/ppt/charts/chart17.xml" ContentType="application/vnd.openxmlformats-officedocument.drawingml.chart+xml"/>
  <Override PartName="/ppt/drawings/drawing6.xml" ContentType="application/vnd.openxmlformats-officedocument.drawingml.chartshapes+xml"/>
  <Override PartName="/ppt/charts/chart18.xml" ContentType="application/vnd.openxmlformats-officedocument.drawingml.chart+xml"/>
  <Override PartName="/ppt/drawings/drawing7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drawings/drawing8.xml" ContentType="application/vnd.openxmlformats-officedocument.drawingml.chartshapes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drawings/drawing9.xml" ContentType="application/vnd.openxmlformats-officedocument.drawingml.chartshapes+xml"/>
  <Override PartName="/ppt/charts/chart63.xml" ContentType="application/vnd.openxmlformats-officedocument.drawingml.chart+xml"/>
  <Override PartName="/ppt/drawings/drawing10.xml" ContentType="application/vnd.openxmlformats-officedocument.drawingml.chartshapes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theme/themeOverride2.xml" ContentType="application/vnd.openxmlformats-officedocument.themeOverride+xml"/>
  <Override PartName="/ppt/charts/chart70.xml" ContentType="application/vnd.openxmlformats-officedocument.drawingml.chart+xml"/>
  <Override PartName="/ppt/theme/themeOverride3.xml" ContentType="application/vnd.openxmlformats-officedocument.themeOverride+xml"/>
  <Override PartName="/ppt/charts/chart71.xml" ContentType="application/vnd.openxmlformats-officedocument.drawingml.chart+xml"/>
  <Override PartName="/ppt/theme/themeOverride4.xml" ContentType="application/vnd.openxmlformats-officedocument.themeOverride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drawings/drawing1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drawings/drawing12.xml" ContentType="application/vnd.openxmlformats-officedocument.drawingml.chartshapes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drawings/drawing13.xml" ContentType="application/vnd.openxmlformats-officedocument.drawingml.chartshapes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drawings/drawing14.xml" ContentType="application/vnd.openxmlformats-officedocument.drawingml.chartshapes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drawings/drawing15.xml" ContentType="application/vnd.openxmlformats-officedocument.drawingml.chartshapes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8">
  <p:sldMasterIdLst>
    <p:sldMasterId id="2147483648" r:id="rId1"/>
  </p:sldMasterIdLst>
  <p:notesMasterIdLst>
    <p:notesMasterId r:id="rId119"/>
  </p:notesMasterIdLst>
  <p:sldIdLst>
    <p:sldId id="754" r:id="rId2"/>
    <p:sldId id="799" r:id="rId3"/>
    <p:sldId id="696" r:id="rId4"/>
    <p:sldId id="834" r:id="rId5"/>
    <p:sldId id="697" r:id="rId6"/>
    <p:sldId id="698" r:id="rId7"/>
    <p:sldId id="715" r:id="rId8"/>
    <p:sldId id="702" r:id="rId9"/>
    <p:sldId id="703" r:id="rId10"/>
    <p:sldId id="699" r:id="rId11"/>
    <p:sldId id="700" r:id="rId12"/>
    <p:sldId id="716" r:id="rId13"/>
    <p:sldId id="720" r:id="rId14"/>
    <p:sldId id="717" r:id="rId15"/>
    <p:sldId id="718" r:id="rId16"/>
    <p:sldId id="719" r:id="rId17"/>
    <p:sldId id="809" r:id="rId18"/>
    <p:sldId id="810" r:id="rId19"/>
    <p:sldId id="704" r:id="rId20"/>
    <p:sldId id="707" r:id="rId21"/>
    <p:sldId id="708" r:id="rId22"/>
    <p:sldId id="709" r:id="rId23"/>
    <p:sldId id="710" r:id="rId24"/>
    <p:sldId id="824" r:id="rId25"/>
    <p:sldId id="711" r:id="rId26"/>
    <p:sldId id="713" r:id="rId27"/>
    <p:sldId id="714" r:id="rId28"/>
    <p:sldId id="815" r:id="rId29"/>
    <p:sldId id="817" r:id="rId30"/>
    <p:sldId id="722" r:id="rId31"/>
    <p:sldId id="818" r:id="rId32"/>
    <p:sldId id="819" r:id="rId33"/>
    <p:sldId id="800" r:id="rId34"/>
    <p:sldId id="811" r:id="rId35"/>
    <p:sldId id="813" r:id="rId36"/>
    <p:sldId id="814" r:id="rId37"/>
    <p:sldId id="793" r:id="rId38"/>
    <p:sldId id="794" r:id="rId39"/>
    <p:sldId id="795" r:id="rId40"/>
    <p:sldId id="796" r:id="rId41"/>
    <p:sldId id="797" r:id="rId42"/>
    <p:sldId id="798" r:id="rId43"/>
    <p:sldId id="786" r:id="rId44"/>
    <p:sldId id="787" r:id="rId45"/>
    <p:sldId id="788" r:id="rId46"/>
    <p:sldId id="789" r:id="rId47"/>
    <p:sldId id="779" r:id="rId48"/>
    <p:sldId id="780" r:id="rId49"/>
    <p:sldId id="781" r:id="rId50"/>
    <p:sldId id="782" r:id="rId51"/>
    <p:sldId id="783" r:id="rId52"/>
    <p:sldId id="784" r:id="rId53"/>
    <p:sldId id="785" r:id="rId54"/>
    <p:sldId id="790" r:id="rId55"/>
    <p:sldId id="791" r:id="rId56"/>
    <p:sldId id="792" r:id="rId57"/>
    <p:sldId id="775" r:id="rId58"/>
    <p:sldId id="776" r:id="rId59"/>
    <p:sldId id="778" r:id="rId60"/>
    <p:sldId id="768" r:id="rId61"/>
    <p:sldId id="769" r:id="rId62"/>
    <p:sldId id="771" r:id="rId63"/>
    <p:sldId id="772" r:id="rId64"/>
    <p:sldId id="773" r:id="rId65"/>
    <p:sldId id="774" r:id="rId66"/>
    <p:sldId id="762" r:id="rId67"/>
    <p:sldId id="763" r:id="rId68"/>
    <p:sldId id="764" r:id="rId69"/>
    <p:sldId id="765" r:id="rId70"/>
    <p:sldId id="766" r:id="rId71"/>
    <p:sldId id="767" r:id="rId72"/>
    <p:sldId id="723" r:id="rId73"/>
    <p:sldId id="724" r:id="rId74"/>
    <p:sldId id="726" r:id="rId75"/>
    <p:sldId id="727" r:id="rId76"/>
    <p:sldId id="730" r:id="rId77"/>
    <p:sldId id="731" r:id="rId78"/>
    <p:sldId id="732" r:id="rId79"/>
    <p:sldId id="733" r:id="rId80"/>
    <p:sldId id="734" r:id="rId81"/>
    <p:sldId id="735" r:id="rId82"/>
    <p:sldId id="736" r:id="rId83"/>
    <p:sldId id="737" r:id="rId84"/>
    <p:sldId id="738" r:id="rId85"/>
    <p:sldId id="739" r:id="rId86"/>
    <p:sldId id="740" r:id="rId87"/>
    <p:sldId id="741" r:id="rId88"/>
    <p:sldId id="742" r:id="rId89"/>
    <p:sldId id="743" r:id="rId90"/>
    <p:sldId id="744" r:id="rId91"/>
    <p:sldId id="745" r:id="rId92"/>
    <p:sldId id="746" r:id="rId93"/>
    <p:sldId id="747" r:id="rId94"/>
    <p:sldId id="748" r:id="rId95"/>
    <p:sldId id="749" r:id="rId96"/>
    <p:sldId id="750" r:id="rId97"/>
    <p:sldId id="751" r:id="rId98"/>
    <p:sldId id="752" r:id="rId99"/>
    <p:sldId id="753" r:id="rId100"/>
    <p:sldId id="758" r:id="rId101"/>
    <p:sldId id="755" r:id="rId102"/>
    <p:sldId id="756" r:id="rId103"/>
    <p:sldId id="757" r:id="rId104"/>
    <p:sldId id="759" r:id="rId105"/>
    <p:sldId id="760" r:id="rId106"/>
    <p:sldId id="761" r:id="rId107"/>
    <p:sldId id="827" r:id="rId108"/>
    <p:sldId id="828" r:id="rId109"/>
    <p:sldId id="829" r:id="rId110"/>
    <p:sldId id="830" r:id="rId111"/>
    <p:sldId id="831" r:id="rId112"/>
    <p:sldId id="832" r:id="rId113"/>
    <p:sldId id="820" r:id="rId114"/>
    <p:sldId id="823" r:id="rId115"/>
    <p:sldId id="826" r:id="rId116"/>
    <p:sldId id="821" r:id="rId117"/>
    <p:sldId id="680" r:id="rId118"/>
  </p:sldIdLst>
  <p:sldSz cx="9144000" cy="6858000" type="screen4x3"/>
  <p:notesSz cx="6794500" cy="99822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FFFF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FFFF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FFFF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FFFF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2C4"/>
    <a:srgbClr val="57D3FF"/>
    <a:srgbClr val="F8A764"/>
    <a:srgbClr val="FAC090"/>
    <a:srgbClr val="C55E5B"/>
    <a:srgbClr val="D5F4FF"/>
    <a:srgbClr val="FFFFFF"/>
    <a:srgbClr val="8BE1FF"/>
    <a:srgbClr val="D4650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7" autoAdjust="0"/>
    <p:restoredTop sz="99568" autoAdjust="0"/>
  </p:normalViewPr>
  <p:slideViewPr>
    <p:cSldViewPr>
      <p:cViewPr>
        <p:scale>
          <a:sx n="87" d="100"/>
          <a:sy n="87" d="100"/>
        </p:scale>
        <p:origin x="-12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kyp001\Desktop\&#1054;&#1090;&#1095;&#1077;&#1090;%20kz\6%20&#1076;&#1086;&#1083;&#1075;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kyp001\Desktop\&#1054;&#1090;&#1095;&#1077;&#1090;%20kz\6%20&#1076;&#1086;&#1083;&#1075;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\\rk.local\documents\003_&#1052;&#1080;&#1085;&#1080;&#1089;&#1090;&#1077;&#1088;&#1089;&#1090;&#1074;&#1086;_&#1101;&#1082;&#1086;&#1085;&#1086;&#1084;&#1080;&#1082;&#1080;_&#1056;&#1050;\&#1054;&#1090;&#1076;&#1077;&#1083;_&#1075;&#1086;&#1089;&#1091;&#1076;&#1072;&#1088;&#1089;&#1090;&#1074;&#1077;&#1085;&#1085;&#1099;&#1093;_&#1087;&#1088;&#1086;&#1075;&#1088;&#1072;&#1084;&#1084;\!!!&#1043;&#1054;&#1057;&#1055;&#1056;&#1054;&#1043;&#1056;&#1040;&#1052;&#1052;&#1067;\!!!&#1043;&#1054;&#1044;&#1054;&#1042;&#1067;&#1045;%20&#1054;&#1058;&#1063;&#1045;&#1058;&#1067;\&#1043;&#1086;&#1076;&#1086;&#1074;&#1099;&#1077;%20&#1086;&#1090;&#1095;&#1077;&#1090;&#1099;%20&#1087;&#1086;%20&#1043;&#1055;%20&#1056;&#1050;%20&#1079;&#1072;%202015%20&#1075;&#1086;&#1076;\!!!%20&#1042;&#1099;&#1074;&#1086;&#1076;&#1099;%20&#1086;%20&#1088;&#1077;&#1072;&#1083;&#1080;&#1079;&#1072;&#1094;&#1080;&#1080;%20&#1043;&#1055;.xlsx" TargetMode="External"/><Relationship Id="rId1" Type="http://schemas.openxmlformats.org/officeDocument/2006/relationships/themeOverride" Target="../theme/themeOverride1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rk.local\documents\003_&#1052;&#1080;&#1085;&#1080;&#1089;&#1090;&#1077;&#1088;&#1089;&#1090;&#1074;&#1086;_&#1101;&#1082;&#1086;&#1085;&#1086;&#1084;&#1080;&#1082;&#1080;_&#1056;&#1050;\&#1054;&#1090;&#1076;&#1077;&#1083;_&#1075;&#1086;&#1089;&#1091;&#1076;&#1072;&#1088;&#1089;&#1090;&#1074;&#1077;&#1085;&#1085;&#1099;&#1093;_&#1087;&#1088;&#1086;&#1075;&#1088;&#1072;&#1084;&#1084;\!!!&#1043;&#1054;&#1057;&#1055;&#1056;&#1054;&#1043;&#1056;&#1040;&#1052;&#1052;&#1067;\!!!&#1043;&#1054;&#1044;&#1054;&#1042;&#1067;&#1045;%20&#1054;&#1058;&#1063;&#1045;&#1058;&#1067;\&#1043;&#1086;&#1076;&#1086;&#1074;&#1099;&#1077;%20&#1086;&#1090;&#1095;&#1077;&#1090;&#1099;%20&#1087;&#1086;%20&#1043;&#1055;%20&#1056;&#1050;%20&#1079;&#1072;%202015%20&#1075;&#1086;&#1076;\!!!%20&#1042;&#1099;&#1074;&#1086;&#1076;&#1099;%20&#1086;%20&#1088;&#1077;&#1072;&#1083;&#1080;&#1079;&#1072;&#1094;&#1080;&#1080;%20&#1043;&#1055;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rk.local\documents\003_&#1052;&#1080;&#1085;&#1080;&#1089;&#1090;&#1077;&#1088;&#1089;&#1090;&#1074;&#1086;_&#1101;&#1082;&#1086;&#1085;&#1086;&#1084;&#1080;&#1082;&#1080;_&#1056;&#1050;\&#1054;&#1090;&#1076;&#1077;&#1083;_&#1075;&#1086;&#1089;&#1091;&#1076;&#1072;&#1088;&#1089;&#1090;&#1074;&#1077;&#1085;&#1085;&#1099;&#1093;_&#1087;&#1088;&#1086;&#1075;&#1088;&#1072;&#1084;&#1084;\!!!&#1043;&#1054;&#1057;&#1055;&#1056;&#1054;&#1043;&#1056;&#1040;&#1052;&#1052;&#1067;\!!!&#1043;&#1054;&#1044;&#1054;&#1042;&#1067;&#1045;%20&#1054;&#1058;&#1063;&#1045;&#1058;&#1067;\&#1043;&#1086;&#1076;&#1086;&#1074;&#1099;&#1077;%20&#1086;&#1090;&#1095;&#1077;&#1090;&#1099;%20&#1087;&#1086;%20&#1043;&#1055;%20&#1056;&#1050;%20&#1079;&#1072;%202015%20&#1075;&#1086;&#1076;\!!!%20&#1042;&#1099;&#1074;&#1086;&#1076;&#1099;%20&#1086;%20&#1088;&#1077;&#1072;&#1083;&#1080;&#1079;&#1072;&#1094;&#1080;&#1080;%20&#1043;&#1055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5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6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7.xlsx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38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9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0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1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2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4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5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6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7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8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9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0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1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2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4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5.xlsx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56.xlsx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57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8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9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0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1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2.xlsx"/></Relationships>
</file>

<file path=ppt/charts/_rels/chart6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3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4.xlsx"/><Relationship Id="rId1" Type="http://schemas.openxmlformats.org/officeDocument/2006/relationships/themeOverride" Target="../theme/themeOverride3.xml"/></Relationships>
</file>

<file path=ppt/charts/_rels/chart7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5.xlsx"/><Relationship Id="rId1" Type="http://schemas.openxmlformats.org/officeDocument/2006/relationships/themeOverride" Target="../theme/themeOverride4.xml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0;&#1075;&#1088;&#1086;&#1087;&#1088;&#1086;&#1084;&#1099;&#1096;&#1083;&#1077;&#1085;&#1085;&#1099;&#1081;%20&#1082;&#1086;&#1084;&#1087;&#1083;&#1077;&#1082;&#1089;\2016%20&#1075;&#1086;&#1076;\&#1057;&#1083;&#1091;&#1078;&#1077;&#1073;&#1082;&#1080;\&#1054;&#1052;&#1041;&#1055;\&#1052;&#1072;&#1090;&#1077;&#1088;&#1080;&#1072;&#1083;&#1099;%20&#1087;&#1086;%20&#1089;&#1077;&#1083;&#1100;&#1089;&#1082;&#1086;&#1084;&#1091;%20&#1093;&#1086;&#1079;&#1103;&#1081;&#1089;&#1090;&#1074;&#1091;%20&#1076;&#1080;&#1072;&#1075;&#1088;&#1072;&#1084;&#1084;&#1099;.xlsx" TargetMode="External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0;&#1075;&#1088;&#1086;&#1087;&#1088;&#1086;&#1084;&#1099;&#1096;&#1083;&#1077;&#1085;&#1085;&#1099;&#1081;%20&#1082;&#1086;&#1084;&#1087;&#1083;&#1077;&#1082;&#1089;\2016%20&#1075;&#1086;&#1076;\&#1057;&#1083;&#1091;&#1078;&#1077;&#1073;&#1082;&#1080;\&#1054;&#1052;&#1041;&#1055;\&#1052;&#1072;&#1090;&#1077;&#1088;&#1080;&#1072;&#1083;&#1099;%20&#1087;&#1086;%20&#1089;&#1077;&#1083;&#1100;&#1089;&#1082;&#1086;&#1084;&#1091;%20&#1093;&#1086;&#1079;&#1103;&#1081;&#1089;&#1090;&#1074;&#1091;%20&#1076;&#1080;&#1072;&#1075;&#1088;&#1072;&#1084;&#1084;&#1099;.xlsx" TargetMode="External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6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7.xlsx"/></Relationships>
</file>

<file path=ppt/charts/_rels/chart7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68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9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0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1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7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2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3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4.xlsx"/></Relationships>
</file>

<file path=ppt/charts/_rels/chart8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Excel75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6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7.xlsx"/></Relationships>
</file>

<file path=ppt/charts/_rels/chart8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Excel78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9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0.xlsx"/></Relationships>
</file>

<file path=ppt/charts/_rels/chart8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_____Microsoft_Excel81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8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2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3.xlsx"/></Relationships>
</file>

<file path=ppt/charts/_rels/chart9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_____Microsoft_Excel84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68864344558308"/>
          <c:y val="9.0682264260200054E-2"/>
          <c:w val="0.74361162676347692"/>
          <c:h val="0.83024571343924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Петкӧдласыс збыльвылас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воын дiнмуса валӧвӧй продукт,
млн. шайт</c:v>
                </c:pt>
                <c:pt idx="1">
                  <c:v>Уджысь мынтысян фонд,  
млн. шайт</c:v>
                </c:pt>
                <c:pt idx="2">
                  <c:v>Организацияяслӧн чуктӧс,
млн. шайт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480862.7</c:v>
                </c:pt>
                <c:pt idx="1">
                  <c:v>170747.9</c:v>
                </c:pt>
                <c:pt idx="2">
                  <c:v>81806.100000000006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Водзвыв висьталӧм петкӧдлас</c:v>
                </c:pt>
              </c:strCache>
            </c:strRef>
          </c:tx>
          <c:spPr>
            <a:solidFill>
              <a:srgbClr val="FAC090"/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воын дiнмуса валӧвӧй продукт,
млн. шайт</c:v>
                </c:pt>
                <c:pt idx="1">
                  <c:v>Уджысь мынтысян фонд,  
млн. шайт</c:v>
                </c:pt>
                <c:pt idx="2">
                  <c:v>Организацияяслӧн чуктӧс,
млн. шайт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495762.7</c:v>
                </c:pt>
                <c:pt idx="1">
                  <c:v>171585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6408960"/>
        <c:axId val="106407424"/>
      </c:barChart>
      <c:valAx>
        <c:axId val="1064074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6408960"/>
        <c:crosses val="autoZero"/>
        <c:crossBetween val="between"/>
      </c:valAx>
      <c:catAx>
        <c:axId val="1064089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 indent="-457200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6407424"/>
        <c:crosses val="autoZero"/>
        <c:auto val="1"/>
        <c:lblAlgn val="ctr"/>
        <c:lblOffset val="100"/>
        <c:noMultiLvlLbl val="0"/>
      </c:cat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69419618058310983"/>
          <c:y val="5.6568174523818328E-2"/>
          <c:w val="0.29457862816829877"/>
          <c:h val="0.24132615533139992"/>
        </c:manualLayout>
      </c:layout>
      <c:overlay val="0"/>
      <c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 indent="457200"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32903522027542"/>
          <c:y val="9.0682264260200054E-2"/>
          <c:w val="0.82835031604158038"/>
          <c:h val="0.83024571343924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Збыльмӧдӧм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Дефицит (-)</c:v>
                </c:pt>
                <c:pt idx="1">
                  <c:v>Рӧскод</c:v>
                </c:pt>
                <c:pt idx="2">
                  <c:v>Чӧжӧс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7581.5087000000003</c:v>
                </c:pt>
                <c:pt idx="1">
                  <c:v>63619.913399999998</c:v>
                </c:pt>
                <c:pt idx="2">
                  <c:v>56038.404699999999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План*</c:v>
                </c:pt>
              </c:strCache>
            </c:strRef>
          </c:tx>
          <c:spPr>
            <a:solidFill>
              <a:srgbClr val="FAC090"/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Дефицит (-)</c:v>
                </c:pt>
                <c:pt idx="1">
                  <c:v>Рӧскод</c:v>
                </c:pt>
                <c:pt idx="2">
                  <c:v>Чӧжӧс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7452.2951999999996</c:v>
                </c:pt>
                <c:pt idx="1">
                  <c:v>67587.936300000001</c:v>
                </c:pt>
                <c:pt idx="2">
                  <c:v>60097.089599999999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6480896"/>
        <c:axId val="186479360"/>
      </c:barChart>
      <c:valAx>
        <c:axId val="186479360"/>
        <c:scaling>
          <c:orientation val="minMax"/>
        </c:scaling>
        <c:delete val="0"/>
        <c:axPos val="b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6480896"/>
        <c:crosses val="autoZero"/>
        <c:crossBetween val="between"/>
      </c:valAx>
      <c:catAx>
        <c:axId val="1864808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6479360"/>
        <c:crosses val="autoZero"/>
        <c:auto val="1"/>
        <c:lblAlgn val="ctr"/>
        <c:lblOffset val="100"/>
        <c:noMultiLvlLbl val="0"/>
      </c:cat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81252552689803992"/>
          <c:y val="0.51860856456562299"/>
          <c:w val="0.12766493595200501"/>
          <c:h val="0.28997955509630624"/>
        </c:manualLayout>
      </c:layout>
      <c:overlay val="0"/>
      <c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32903522027542"/>
          <c:y val="9.0682264260200054E-2"/>
          <c:w val="0.82835031604158038"/>
          <c:h val="0.83024571343924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Збыльмӧдӧм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Дефицит (-)</c:v>
                </c:pt>
                <c:pt idx="1">
                  <c:v>Рӧскод</c:v>
                </c:pt>
                <c:pt idx="2">
                  <c:v>Чӧжӧс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8665.2157000000007</c:v>
                </c:pt>
                <c:pt idx="1">
                  <c:v>76084.891799999998</c:v>
                </c:pt>
                <c:pt idx="2">
                  <c:v>67419.676099999997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План*</c:v>
                </c:pt>
              </c:strCache>
            </c:strRef>
          </c:tx>
          <c:spPr>
            <a:solidFill>
              <a:srgbClr val="FAC090"/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Дефицит (-)</c:v>
                </c:pt>
                <c:pt idx="1">
                  <c:v>Рӧскод</c:v>
                </c:pt>
                <c:pt idx="2">
                  <c:v>Чӧжӧс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10382.298000000001</c:v>
                </c:pt>
                <c:pt idx="1">
                  <c:v>82508.301699999996</c:v>
                </c:pt>
                <c:pt idx="2">
                  <c:v>72100.315300000002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1807872"/>
        <c:axId val="186502528"/>
      </c:barChart>
      <c:valAx>
        <c:axId val="186502528"/>
        <c:scaling>
          <c:orientation val="minMax"/>
        </c:scaling>
        <c:delete val="0"/>
        <c:axPos val="b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71807872"/>
        <c:crosses val="autoZero"/>
        <c:crossBetween val="between"/>
      </c:valAx>
      <c:catAx>
        <c:axId val="1718078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6502528"/>
        <c:crosses val="autoZero"/>
        <c:auto val="1"/>
        <c:lblAlgn val="ctr"/>
        <c:lblOffset val="100"/>
        <c:noMultiLvlLbl val="0"/>
      </c:cat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8033556995290656"/>
          <c:y val="0.5248820212276607"/>
          <c:w val="0.13683476332097935"/>
          <c:h val="0.28997955509630624"/>
        </c:manualLayout>
      </c:layout>
      <c:overlay val="0"/>
      <c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32903522027542"/>
          <c:y val="2.8032937238651971E-2"/>
          <c:w val="0.82835031604158038"/>
          <c:h val="0.882781345807912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Збыльмӧдӧм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800 группа</c:v>
                </c:pt>
                <c:pt idx="1">
                  <c:v>700 группа</c:v>
                </c:pt>
                <c:pt idx="2">
                  <c:v>600 группа</c:v>
                </c:pt>
                <c:pt idx="3">
                  <c:v>500 группа</c:v>
                </c:pt>
                <c:pt idx="4">
                  <c:v>400 группа</c:v>
                </c:pt>
                <c:pt idx="5">
                  <c:v>300 группа</c:v>
                </c:pt>
                <c:pt idx="6">
                  <c:v>200 группа</c:v>
                </c:pt>
                <c:pt idx="7">
                  <c:v>100 группа</c:v>
                </c:pt>
              </c:strCache>
            </c:strRef>
          </c:cat>
          <c:val>
            <c:numRef>
              <c:f>Лист1!$B$2:$B$9</c:f>
              <c:numCache>
                <c:formatCode>#,##0.00</c:formatCode>
                <c:ptCount val="8"/>
                <c:pt idx="0">
                  <c:v>3480.9452000000001</c:v>
                </c:pt>
                <c:pt idx="1">
                  <c:v>2035.1333999999999</c:v>
                </c:pt>
                <c:pt idx="2">
                  <c:v>14694.1191</c:v>
                </c:pt>
                <c:pt idx="3">
                  <c:v>20520.865600000001</c:v>
                </c:pt>
                <c:pt idx="4">
                  <c:v>2134.6612</c:v>
                </c:pt>
                <c:pt idx="5">
                  <c:v>13680.086799999999</c:v>
                </c:pt>
                <c:pt idx="6">
                  <c:v>3248.7294999999999</c:v>
                </c:pt>
                <c:pt idx="7">
                  <c:v>3825.3726000000001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План*</c:v>
                </c:pt>
              </c:strCache>
            </c:strRef>
          </c:tx>
          <c:spPr>
            <a:solidFill>
              <a:srgbClr val="FAC090"/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800 группа</c:v>
                </c:pt>
                <c:pt idx="1">
                  <c:v>700 группа</c:v>
                </c:pt>
                <c:pt idx="2">
                  <c:v>600 группа</c:v>
                </c:pt>
                <c:pt idx="3">
                  <c:v>500 группа</c:v>
                </c:pt>
                <c:pt idx="4">
                  <c:v>400 группа</c:v>
                </c:pt>
                <c:pt idx="5">
                  <c:v>300 группа</c:v>
                </c:pt>
                <c:pt idx="6">
                  <c:v>200 группа</c:v>
                </c:pt>
                <c:pt idx="7">
                  <c:v>100 группа</c:v>
                </c:pt>
              </c:strCache>
            </c:strRef>
          </c:cat>
          <c:val>
            <c:numRef>
              <c:f>Лист1!$C$2:$C$9</c:f>
              <c:numCache>
                <c:formatCode>#,##0.00</c:formatCode>
                <c:ptCount val="8"/>
                <c:pt idx="0">
                  <c:v>4003.7505000000001</c:v>
                </c:pt>
                <c:pt idx="1">
                  <c:v>2273.0720999999999</c:v>
                </c:pt>
                <c:pt idx="2">
                  <c:v>15373.613799999999</c:v>
                </c:pt>
                <c:pt idx="3">
                  <c:v>21162.534100000001</c:v>
                </c:pt>
                <c:pt idx="4">
                  <c:v>2477.9540999999999</c:v>
                </c:pt>
                <c:pt idx="5">
                  <c:v>14071.573</c:v>
                </c:pt>
                <c:pt idx="6">
                  <c:v>4277.5982999999997</c:v>
                </c:pt>
                <c:pt idx="7">
                  <c:v>3947.8404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89258368"/>
        <c:axId val="189256832"/>
      </c:barChart>
      <c:valAx>
        <c:axId val="189256832"/>
        <c:scaling>
          <c:orientation val="minMax"/>
        </c:scaling>
        <c:delete val="0"/>
        <c:axPos val="b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9258368"/>
        <c:crosses val="autoZero"/>
        <c:crossBetween val="between"/>
      </c:valAx>
      <c:catAx>
        <c:axId val="1892583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9256832"/>
        <c:crosses val="autoZero"/>
        <c:auto val="1"/>
        <c:lblAlgn val="ctr"/>
        <c:lblOffset val="100"/>
        <c:noMultiLvlLbl val="0"/>
      </c:cat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81252552689803992"/>
          <c:y val="0.12212934964288767"/>
          <c:w val="0.12766493595200501"/>
          <c:h val="0.28997955509630624"/>
        </c:manualLayout>
      </c:layout>
      <c:overlay val="0"/>
      <c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537804179380426E-2"/>
          <c:y val="9.6968487519651536E-2"/>
          <c:w val="0.47425981950812596"/>
          <c:h val="0.7507112984402037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Lbls>
            <c:dLbl>
              <c:idx val="0"/>
              <c:layout>
                <c:manualLayout>
                  <c:x val="7.8587672898468838E-2"/>
                  <c:y val="-2.396232990854897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3129491280007818E-2"/>
                  <c:y val="8.74562263249288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098611331945711E-2"/>
                  <c:y val="0.1188649177869125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698440168605921E-2"/>
                  <c:y val="-7.861973669592268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0920088881870256E-2"/>
                  <c:y val="0.1299442423064104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7346586053324557E-3"/>
                  <c:y val="0.2508259498944561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Коми Республикаса канму органъяссӧ, Коми Республикаса олӧмӧ пӧртысь власьт органъяссӧ да Коми Республикаса торъя канму учреждениеяссӧ сьӧмӧн видзӧм да налысь уджсӧ могмӧдӧм </c:v>
                </c:pt>
                <c:pt idx="1">
                  <c:v>Коми Республикалӧн Каналан Сӧветса депутатъясӧс бӧрйӧмсӧ дасьтӧм да нуӧдӧм</c:v>
                </c:pt>
                <c:pt idx="2">
                  <c:v>
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28.4</c:v>
                </c:pt>
                <c:pt idx="1">
                  <c:v>79.2</c:v>
                </c:pt>
                <c:pt idx="2">
                  <c:v>1228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019545935219202"/>
          <c:y val="0"/>
          <c:w val="0.47980454064780792"/>
          <c:h val="0.997046508721253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30"/>
      <c:depthPercent val="80"/>
      <c:rAngAx val="1"/>
    </c:view3D>
    <c:floor>
      <c:thickness val="0"/>
      <c:spPr>
        <a:solidFill>
          <a:schemeClr val="accent3">
            <a:lumMod val="20000"/>
            <a:lumOff val="80000"/>
          </a:schemeClr>
        </a:solidFill>
      </c:spPr>
    </c:floor>
    <c:sideWall>
      <c:thickness val="0"/>
      <c:spPr>
        <a:solidFill>
          <a:schemeClr val="accent3">
            <a:lumMod val="20000"/>
            <a:lumOff val="80000"/>
          </a:schemeClr>
        </a:solidFill>
        <a:effectLst>
          <a:outerShdw blurRad="50800" dist="50800" dir="5400000" algn="ctr" rotWithShape="0">
            <a:schemeClr val="accent1">
              <a:lumMod val="20000"/>
              <a:lumOff val="80000"/>
            </a:schemeClr>
          </a:outerShdw>
        </a:effectLst>
      </c:spPr>
    </c:sideWall>
    <c:backWall>
      <c:thickness val="0"/>
      <c:spPr>
        <a:solidFill>
          <a:schemeClr val="accent3">
            <a:lumMod val="20000"/>
            <a:lumOff val="80000"/>
          </a:schemeClr>
        </a:solidFill>
        <a:effectLst>
          <a:outerShdw blurRad="50800" dist="50800" dir="5400000" algn="ctr" rotWithShape="0">
            <a:schemeClr val="accent1">
              <a:lumMod val="20000"/>
              <a:lumOff val="80000"/>
            </a:schemeClr>
          </a:outerShdw>
        </a:effectLst>
      </c:spPr>
    </c:backWall>
    <c:plotArea>
      <c:layout>
        <c:manualLayout>
          <c:layoutTarget val="inner"/>
          <c:xMode val="edge"/>
          <c:yMode val="edge"/>
          <c:x val="0.25833033768464886"/>
          <c:y val="3.059599280635485E-2"/>
          <c:w val="0.74166966231535114"/>
          <c:h val="0.7552860880041105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Лист2!$A$2</c:f>
              <c:strCache>
                <c:ptCount val="1"/>
                <c:pt idx="0">
                  <c:v>Бюджетные кредиты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Лист2!$B$1:$E$1</c:f>
              <c:strCache>
                <c:ptCount val="4"/>
                <c:pt idx="0">
                  <c:v>01.01.2015 (план)</c:v>
                </c:pt>
                <c:pt idx="1">
                  <c:v>01.01.2015 (факт)</c:v>
                </c:pt>
                <c:pt idx="2">
                  <c:v>01.01.2016 (план)</c:v>
                </c:pt>
                <c:pt idx="3">
                  <c:v>01.01.2016 (факт)</c:v>
                </c:pt>
              </c:strCache>
            </c:strRef>
          </c:cat>
          <c:val>
            <c:numRef>
              <c:f>Лист2!$B$2:$E$2</c:f>
              <c:numCache>
                <c:formatCode>0.00</c:formatCode>
                <c:ptCount val="4"/>
                <c:pt idx="0">
                  <c:v>645.89300000000003</c:v>
                </c:pt>
                <c:pt idx="1">
                  <c:v>3125.0030000000002</c:v>
                </c:pt>
                <c:pt idx="2">
                  <c:v>8102.7258185000001</c:v>
                </c:pt>
                <c:pt idx="3">
                  <c:v>8102.7258185000001</c:v>
                </c:pt>
              </c:numCache>
            </c:numRef>
          </c:val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Лист2!$B$1:$E$1</c:f>
              <c:strCache>
                <c:ptCount val="4"/>
                <c:pt idx="0">
                  <c:v>01.01.2015 (план)</c:v>
                </c:pt>
                <c:pt idx="1">
                  <c:v>01.01.2015 (факт)</c:v>
                </c:pt>
                <c:pt idx="2">
                  <c:v>01.01.2016 (план)</c:v>
                </c:pt>
                <c:pt idx="3">
                  <c:v>01.01.2016 (факт)</c:v>
                </c:pt>
              </c:strCache>
            </c:strRef>
          </c:cat>
          <c:val>
            <c:numRef>
              <c:f>Лист2!$B$3:$E$3</c:f>
              <c:numCache>
                <c:formatCode>0.00</c:formatCode>
                <c:ptCount val="4"/>
                <c:pt idx="0">
                  <c:v>13055</c:v>
                </c:pt>
                <c:pt idx="1">
                  <c:v>13055</c:v>
                </c:pt>
                <c:pt idx="2">
                  <c:v>5774.75</c:v>
                </c:pt>
                <c:pt idx="3">
                  <c:v>4280</c:v>
                </c:pt>
              </c:numCache>
            </c:numRef>
          </c:val>
        </c:ser>
        <c:ser>
          <c:idx val="2"/>
          <c:order val="2"/>
          <c:tx>
            <c:strRef>
              <c:f>Лист2!$A$4</c:f>
              <c:strCache>
                <c:ptCount val="1"/>
                <c:pt idx="0">
                  <c:v>Государственные гарантии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Лист2!$B$1:$E$1</c:f>
              <c:strCache>
                <c:ptCount val="4"/>
                <c:pt idx="0">
                  <c:v>01.01.2015 (план)</c:v>
                </c:pt>
                <c:pt idx="1">
                  <c:v>01.01.2015 (факт)</c:v>
                </c:pt>
                <c:pt idx="2">
                  <c:v>01.01.2016 (план)</c:v>
                </c:pt>
                <c:pt idx="3">
                  <c:v>01.01.2016 (факт)</c:v>
                </c:pt>
              </c:strCache>
            </c:strRef>
          </c:cat>
          <c:val>
            <c:numRef>
              <c:f>Лист2!$B$4:$E$4</c:f>
              <c:numCache>
                <c:formatCode>0.00</c:formatCode>
                <c:ptCount val="4"/>
                <c:pt idx="0">
                  <c:v>674.24709999999993</c:v>
                </c:pt>
                <c:pt idx="1">
                  <c:v>700.27629999999999</c:v>
                </c:pt>
                <c:pt idx="2">
                  <c:v>662.36901</c:v>
                </c:pt>
                <c:pt idx="3">
                  <c:v>660.86088586999995</c:v>
                </c:pt>
              </c:numCache>
            </c:numRef>
          </c:val>
        </c:ser>
        <c:ser>
          <c:idx val="3"/>
          <c:order val="3"/>
          <c:tx>
            <c:strRef>
              <c:f>Лист2!$A$5</c:f>
              <c:strCache>
                <c:ptCount val="1"/>
                <c:pt idx="0">
                  <c:v>Ценные бумаги</c:v>
                </c:pt>
              </c:strCache>
            </c:strRef>
          </c:tx>
          <c:spPr>
            <a:effectLst>
              <a:innerShdw blurRad="63500" dist="50800" dir="16200000">
                <a:prstClr val="black">
                  <a:alpha val="50000"/>
                </a:prst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Лист2!$B$1:$E$1</c:f>
              <c:strCache>
                <c:ptCount val="4"/>
                <c:pt idx="0">
                  <c:v>01.01.2015 (план)</c:v>
                </c:pt>
                <c:pt idx="1">
                  <c:v>01.01.2015 (факт)</c:v>
                </c:pt>
                <c:pt idx="2">
                  <c:v>01.01.2016 (план)</c:v>
                </c:pt>
                <c:pt idx="3">
                  <c:v>01.01.2016 (факт)</c:v>
                </c:pt>
              </c:strCache>
            </c:strRef>
          </c:cat>
          <c:val>
            <c:numRef>
              <c:f>Лист2!$B$5:$E$5</c:f>
              <c:numCache>
                <c:formatCode>0.00</c:formatCode>
                <c:ptCount val="4"/>
                <c:pt idx="0">
                  <c:v>11860</c:v>
                </c:pt>
                <c:pt idx="1">
                  <c:v>11860</c:v>
                </c:pt>
                <c:pt idx="2">
                  <c:v>20730</c:v>
                </c:pt>
                <c:pt idx="3">
                  <c:v>20730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gapDepth val="30"/>
        <c:shape val="box"/>
        <c:axId val="93291648"/>
        <c:axId val="93293184"/>
        <c:axId val="0"/>
      </c:bar3DChart>
      <c:catAx>
        <c:axId val="9329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3293184"/>
        <c:crosses val="autoZero"/>
        <c:auto val="1"/>
        <c:lblAlgn val="ctr"/>
        <c:lblOffset val="100"/>
        <c:noMultiLvlLbl val="0"/>
      </c:catAx>
      <c:valAx>
        <c:axId val="93293184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32916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/>
            </a:pPr>
            <a:endParaRPr lang="ru-RU"/>
          </a:p>
        </c:txPr>
      </c:dTable>
      <c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accent3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30"/>
      <c:depthPercent val="80"/>
      <c:rAngAx val="1"/>
    </c:view3D>
    <c:floor>
      <c:thickness val="0"/>
      <c:spPr>
        <a:solidFill>
          <a:schemeClr val="accent3">
            <a:lumMod val="20000"/>
            <a:lumOff val="80000"/>
          </a:schemeClr>
        </a:solidFill>
      </c:spPr>
    </c:floor>
    <c:sideWall>
      <c:thickness val="0"/>
      <c:spPr>
        <a:solidFill>
          <a:schemeClr val="accent3">
            <a:lumMod val="20000"/>
            <a:lumOff val="80000"/>
          </a:schemeClr>
        </a:solidFill>
      </c:spPr>
    </c:sideWall>
    <c:backWall>
      <c:thickness val="0"/>
      <c:spPr>
        <a:solidFill>
          <a:schemeClr val="accent3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6092188906024404"/>
          <c:y val="5.2601959570629714E-2"/>
          <c:w val="0.76470632204028999"/>
          <c:h val="0.7476588562231822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'[6 долг.xlsx]Лист2'!$A$2</c:f>
              <c:strCache>
                <c:ptCount val="1"/>
                <c:pt idx="0">
                  <c:v>Бюджетные кредиты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'[6 долг.xlsx]Лист2'!$F$1:$H$1</c:f>
              <c:numCache>
                <c:formatCode>m/d/yyyy</c:formatCode>
                <c:ptCount val="3"/>
                <c:pt idx="0">
                  <c:v>42736</c:v>
                </c:pt>
                <c:pt idx="1">
                  <c:v>43101</c:v>
                </c:pt>
                <c:pt idx="2">
                  <c:v>43466</c:v>
                </c:pt>
              </c:numCache>
            </c:numRef>
          </c:cat>
          <c:val>
            <c:numRef>
              <c:f>'[6 долг.xlsx]Лист2'!$F$2:$H$2</c:f>
              <c:numCache>
                <c:formatCode>0.00</c:formatCode>
                <c:ptCount val="3"/>
                <c:pt idx="0">
                  <c:v>12814.555</c:v>
                </c:pt>
                <c:pt idx="1">
                  <c:v>7324.2120000000004</c:v>
                </c:pt>
                <c:pt idx="2">
                  <c:v>1949.3203999999998</c:v>
                </c:pt>
              </c:numCache>
            </c:numRef>
          </c:val>
        </c:ser>
        <c:ser>
          <c:idx val="1"/>
          <c:order val="1"/>
          <c:tx>
            <c:strRef>
              <c:f>'[6 долг.xlsx]Лист2'!$A$3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'[6 долг.xlsx]Лист2'!$F$1:$H$1</c:f>
              <c:numCache>
                <c:formatCode>m/d/yyyy</c:formatCode>
                <c:ptCount val="3"/>
                <c:pt idx="0">
                  <c:v>42736</c:v>
                </c:pt>
                <c:pt idx="1">
                  <c:v>43101</c:v>
                </c:pt>
                <c:pt idx="2">
                  <c:v>43466</c:v>
                </c:pt>
              </c:numCache>
            </c:numRef>
          </c:cat>
          <c:val>
            <c:numRef>
              <c:f>'[6 долг.xlsx]Лист2'!$F$3:$H$3</c:f>
              <c:numCache>
                <c:formatCode>0.00</c:formatCode>
                <c:ptCount val="3"/>
                <c:pt idx="0">
                  <c:v>10000</c:v>
                </c:pt>
                <c:pt idx="1">
                  <c:v>24725</c:v>
                </c:pt>
                <c:pt idx="2">
                  <c:v>32100</c:v>
                </c:pt>
              </c:numCache>
            </c:numRef>
          </c:val>
        </c:ser>
        <c:ser>
          <c:idx val="2"/>
          <c:order val="2"/>
          <c:tx>
            <c:strRef>
              <c:f>'[6 долг.xlsx]Лист2'!$A$4</c:f>
              <c:strCache>
                <c:ptCount val="1"/>
                <c:pt idx="0">
                  <c:v>Государственные гарантии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'[6 долг.xlsx]Лист2'!$F$1:$H$1</c:f>
              <c:numCache>
                <c:formatCode>m/d/yyyy</c:formatCode>
                <c:ptCount val="3"/>
                <c:pt idx="0">
                  <c:v>42736</c:v>
                </c:pt>
                <c:pt idx="1">
                  <c:v>43101</c:v>
                </c:pt>
                <c:pt idx="2">
                  <c:v>43466</c:v>
                </c:pt>
              </c:numCache>
            </c:numRef>
          </c:cat>
          <c:val>
            <c:numRef>
              <c:f>'[6 долг.xlsx]Лист2'!$F$4:$H$4</c:f>
              <c:numCache>
                <c:formatCode>0.00</c:formatCode>
                <c:ptCount val="3"/>
                <c:pt idx="0">
                  <c:v>601.67600000000004</c:v>
                </c:pt>
                <c:pt idx="1">
                  <c:v>563.01059999999995</c:v>
                </c:pt>
                <c:pt idx="2">
                  <c:v>388.96040000000005</c:v>
                </c:pt>
              </c:numCache>
            </c:numRef>
          </c:val>
        </c:ser>
        <c:ser>
          <c:idx val="3"/>
          <c:order val="3"/>
          <c:tx>
            <c:strRef>
              <c:f>'[6 долг.xlsx]Лист2'!$A$5</c:f>
              <c:strCache>
                <c:ptCount val="1"/>
                <c:pt idx="0">
                  <c:v>Ценные бумаги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'[6 долг.xlsx]Лист2'!$F$1:$H$1</c:f>
              <c:numCache>
                <c:formatCode>m/d/yyyy</c:formatCode>
                <c:ptCount val="3"/>
                <c:pt idx="0">
                  <c:v>42736</c:v>
                </c:pt>
                <c:pt idx="1">
                  <c:v>43101</c:v>
                </c:pt>
                <c:pt idx="2">
                  <c:v>43466</c:v>
                </c:pt>
              </c:numCache>
            </c:numRef>
          </c:cat>
          <c:val>
            <c:numRef>
              <c:f>'[6 долг.xlsx]Лист2'!$F$5:$H$5</c:f>
              <c:numCache>
                <c:formatCode>0.00</c:formatCode>
                <c:ptCount val="3"/>
                <c:pt idx="0">
                  <c:v>17035</c:v>
                </c:pt>
                <c:pt idx="1">
                  <c:v>16150</c:v>
                </c:pt>
                <c:pt idx="2">
                  <c:v>20950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30"/>
        <c:shape val="box"/>
        <c:axId val="134418816"/>
        <c:axId val="134420352"/>
        <c:axId val="0"/>
      </c:bar3DChart>
      <c:dateAx>
        <c:axId val="13441881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4420352"/>
        <c:crosses val="autoZero"/>
        <c:auto val="1"/>
        <c:lblOffset val="100"/>
        <c:baseTimeUnit val="years"/>
      </c:dateAx>
      <c:valAx>
        <c:axId val="13442035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4418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650880132094561"/>
          <c:y val="0.863408194885253"/>
          <c:w val="0.81682295991736376"/>
          <c:h val="0.136591805114747"/>
        </c:manualLayout>
      </c:layout>
      <c:overlay val="0"/>
      <c:txPr>
        <a:bodyPr/>
        <a:lstStyle/>
        <a:p>
          <a:pPr>
            <a:defRPr sz="1400" b="0"/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accent3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12"/>
          <c:dPt>
            <c:idx val="0"/>
            <c:bubble3D val="0"/>
            <c:spPr>
              <a:solidFill>
                <a:srgbClr val="F57E1B"/>
              </a:solidFill>
            </c:spPr>
          </c:dPt>
          <c:dPt>
            <c:idx val="1"/>
            <c:bubble3D val="0"/>
            <c:spPr>
              <a:solidFill>
                <a:srgbClr val="378EA6"/>
              </a:solidFill>
            </c:spPr>
          </c:dPt>
          <c:dPt>
            <c:idx val="2"/>
            <c:bubble3D val="0"/>
            <c:spPr>
              <a:solidFill>
                <a:srgbClr val="FFF259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3.4045492230886307E-2"/>
                  <c:y val="-1.6279301484811277E-2"/>
                </c:manualLayout>
              </c:layout>
              <c:tx>
                <c:rich>
                  <a:bodyPr/>
                  <a:lstStyle/>
                  <a:p>
                    <a:r>
                      <a:rPr lang="ru-RU" sz="1050" dirty="0" smtClean="0"/>
                      <a:t>«</a:t>
                    </a:r>
                    <a:r>
                      <a:rPr lang="ru-RU" sz="1050" dirty="0" err="1" smtClean="0"/>
                      <a:t>Велӧдӧм</a:t>
                    </a:r>
                    <a:r>
                      <a:rPr lang="ru-RU" sz="1050" dirty="0" smtClean="0"/>
                      <a:t> </a:t>
                    </a:r>
                    <a:r>
                      <a:rPr lang="ru-RU" sz="1050" dirty="0" err="1" smtClean="0"/>
                      <a:t>сӧвмӧдӧм</a:t>
                    </a:r>
                    <a:r>
                      <a:rPr lang="ru-RU" sz="1050" dirty="0" smtClean="0"/>
                      <a:t>»</a:t>
                    </a:r>
                  </a:p>
                  <a:p>
                    <a:r>
                      <a:rPr lang="ru-RU" sz="1050" dirty="0" smtClean="0"/>
                      <a:t>30,5%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7258998284045406E-2"/>
                  <c:y val="-8.203435209540891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«</a:t>
                    </a:r>
                    <a:r>
                      <a:rPr lang="ru-RU" b="0" dirty="0" err="1" smtClean="0"/>
                      <a:t>Й</a:t>
                    </a:r>
                    <a:r>
                      <a:rPr lang="ru-RU" sz="1050" b="0" i="0" u="none" strike="noStrike" baseline="0" dirty="0" err="1" smtClean="0">
                        <a:effectLst/>
                      </a:rPr>
                      <a:t>ӧзӧс</a:t>
                    </a:r>
                    <a:r>
                      <a:rPr lang="ru-RU" sz="1050" b="0" i="0" u="none" strike="noStrike" baseline="0" dirty="0" smtClean="0">
                        <a:effectLst/>
                      </a:rPr>
                      <a:t> </a:t>
                    </a:r>
                    <a:r>
                      <a:rPr lang="ru-RU" sz="1050" b="0" i="0" u="none" strike="noStrike" baseline="0" dirty="0" err="1" smtClean="0">
                        <a:effectLst/>
                      </a:rPr>
                      <a:t>социальнӧя</a:t>
                    </a:r>
                    <a:r>
                      <a:rPr lang="ru-RU" sz="1050" b="0" i="0" u="none" strike="noStrike" baseline="0" dirty="0" smtClean="0">
                        <a:effectLst/>
                      </a:rPr>
                      <a:t> </a:t>
                    </a:r>
                    <a:r>
                      <a:rPr lang="ru-RU" sz="1050" b="0" i="0" u="none" strike="noStrike" baseline="0" dirty="0" err="1" smtClean="0">
                        <a:effectLst/>
                      </a:rPr>
                      <a:t>дорйӧм</a:t>
                    </a:r>
                    <a:r>
                      <a:rPr lang="ru-RU" dirty="0" smtClean="0"/>
                      <a:t>»</a:t>
                    </a:r>
                  </a:p>
                  <a:p>
                    <a:r>
                      <a:rPr lang="ru-RU" dirty="0" smtClean="0"/>
                      <a:t>16,1%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605325146713656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050" dirty="0" smtClean="0"/>
                      <a:t>«</a:t>
                    </a:r>
                    <a:r>
                      <a:rPr lang="ru-RU" sz="1050" b="0" i="0" u="none" strike="noStrike" kern="1200" baseline="0" dirty="0" err="1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Йӧзлысь</a:t>
                    </a:r>
                    <a:r>
                      <a:rPr lang="ru-RU" sz="1050" b="0" i="0" u="none" strike="noStrike" kern="1200" baseline="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 </a:t>
                    </a:r>
                    <a:r>
                      <a:rPr lang="ru-RU" sz="1050" b="0" i="0" u="none" strike="noStrike" kern="1200" baseline="0" dirty="0" err="1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дзоньвидзалун</a:t>
                    </a:r>
                    <a:r>
                      <a:rPr lang="ru-RU" sz="1050" b="0" i="0" u="none" strike="noStrike" kern="1200" baseline="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 </a:t>
                    </a:r>
                    <a:r>
                      <a:rPr lang="ru-RU" sz="1050" b="0" i="0" u="none" strike="noStrike" kern="1200" baseline="0" dirty="0" err="1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видзӧм</a:t>
                    </a:r>
                    <a:r>
                      <a:rPr lang="ru-RU" sz="1050" b="0" i="0" u="none" strike="noStrike" kern="1200" baseline="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 </a:t>
                    </a:r>
                    <a:r>
                      <a:rPr lang="ru-RU" sz="1050" dirty="0" err="1" smtClean="0"/>
                      <a:t>сӧвмӧдӧм</a:t>
                    </a:r>
                    <a:r>
                      <a:rPr lang="ru-RU" sz="1050" dirty="0" smtClean="0"/>
                      <a:t>»</a:t>
                    </a:r>
                  </a:p>
                  <a:p>
                    <a:r>
                      <a:rPr lang="ru-RU" sz="1050" dirty="0" smtClean="0"/>
                      <a:t>22,4%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409402025144124E-2"/>
                  <c:y val="-2.9753869211336756E-2"/>
                </c:manualLayout>
              </c:layout>
              <c:tx>
                <c:rich>
                  <a:bodyPr/>
                  <a:lstStyle/>
                  <a:p>
                    <a:r>
                      <a:rPr lang="ru-RU" sz="1050" dirty="0" err="1" smtClean="0"/>
                      <a:t>Мукӧд</a:t>
                    </a:r>
                    <a:endParaRPr lang="ru-RU" sz="1050" dirty="0" smtClean="0"/>
                  </a:p>
                  <a:p>
                    <a:r>
                      <a:rPr lang="ru-RU" sz="1050" dirty="0" err="1" smtClean="0"/>
                      <a:t>уджтас</a:t>
                    </a:r>
                    <a:endParaRPr lang="ru-RU" sz="1050" dirty="0" smtClean="0"/>
                  </a:p>
                  <a:p>
                    <a:r>
                      <a:rPr lang="ru-RU" sz="1050" dirty="0" smtClean="0"/>
                      <a:t>31%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'5'!$B$28:$B$31</c:f>
              <c:strCache>
                <c:ptCount val="4"/>
                <c:pt idx="0">
                  <c:v> "Развитие образования"</c:v>
                </c:pt>
                <c:pt idx="1">
                  <c:v>"Социальная защита населения"</c:v>
                </c:pt>
                <c:pt idx="2">
                  <c:v> "Развитие здравоохранения"</c:v>
                </c:pt>
                <c:pt idx="3">
                  <c:v>Другие программы</c:v>
                </c:pt>
              </c:strCache>
            </c:strRef>
          </c:cat>
          <c:val>
            <c:numRef>
              <c:f>'5'!$C$28:$C$31</c:f>
              <c:numCache>
                <c:formatCode>#,##0.00</c:formatCode>
                <c:ptCount val="4"/>
                <c:pt idx="0">
                  <c:v>18285813.300000001</c:v>
                </c:pt>
                <c:pt idx="1">
                  <c:v>9631321.2200000007</c:v>
                </c:pt>
                <c:pt idx="2">
                  <c:v>13165182.1</c:v>
                </c:pt>
                <c:pt idx="3">
                  <c:v>18556678.220000003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ln>
          <a:noFill/>
        </a:ln>
      </c:spPr>
    </c:plotArea>
    <c:plotVisOnly val="1"/>
    <c:dispBlanksAs val="zero"/>
    <c:showDLblsOverMax val="0"/>
  </c:chart>
  <c:spPr>
    <a:gradFill rotWithShape="1">
      <a:gsLst>
        <a:gs pos="0">
          <a:srgbClr val="4BACC6">
            <a:tint val="50000"/>
            <a:satMod val="300000"/>
          </a:srgbClr>
        </a:gs>
        <a:gs pos="35000">
          <a:srgbClr val="4BACC6">
            <a:tint val="37000"/>
            <a:satMod val="300000"/>
          </a:srgbClr>
        </a:gs>
        <a:gs pos="100000">
          <a:srgbClr val="4BACC6">
            <a:tint val="15000"/>
            <a:satMod val="350000"/>
          </a:srgbClr>
        </a:gs>
      </a:gsLst>
      <a:lin ang="16200000" scaled="1"/>
    </a:gradFill>
    <a:ln w="9525" cap="flat" cmpd="sng" algn="ctr">
      <a:solidFill>
        <a:srgbClr val="4BACC6">
          <a:shade val="95000"/>
          <a:satMod val="105000"/>
        </a:srgb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21379408233916"/>
          <c:y val="7.6033103790345516E-2"/>
          <c:w val="0.56147172512526844"/>
          <c:h val="0.8805159282873193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elete val="1"/>
          </c:dLbls>
          <c:cat>
            <c:strRef>
              <c:f>('1'!$A$3,'1'!$A$5:$A$6)</c:f>
              <c:strCache>
                <c:ptCount val="3"/>
                <c:pt idx="0">
                  <c:v>Республиканский бюджет Республики Коми</c:v>
                </c:pt>
                <c:pt idx="1">
                  <c:v>Государственные внебюджетные фонды</c:v>
                </c:pt>
                <c:pt idx="2">
                  <c:v>Иные источники</c:v>
                </c:pt>
              </c:strCache>
            </c:strRef>
          </c:cat>
          <c:val>
            <c:numRef>
              <c:f>('1'!$B$3,'1'!$B$5:$B$6)</c:f>
              <c:numCache>
                <c:formatCode>#,##0.00</c:formatCode>
                <c:ptCount val="3"/>
                <c:pt idx="0">
                  <c:v>51656501.32</c:v>
                </c:pt>
                <c:pt idx="1">
                  <c:v>14227596.300000001</c:v>
                </c:pt>
                <c:pt idx="2">
                  <c:v>2165123.79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79"/>
        <c:holeSize val="5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16307452609711"/>
          <c:y val="0.21925039712148389"/>
          <c:w val="0.52661646325629707"/>
          <c:h val="0.5506380667933750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Lbls>
            <c:delete val="1"/>
          </c:dLbls>
          <c:cat>
            <c:strRef>
              <c:f>'1'!$A$3:$A$4</c:f>
              <c:strCache>
                <c:ptCount val="2"/>
                <c:pt idx="0">
                  <c:v>Республиканский бюджет Республики Коми</c:v>
                </c:pt>
                <c:pt idx="1">
                  <c:v>Федеральный бюджет</c:v>
                </c:pt>
              </c:strCache>
            </c:strRef>
          </c:cat>
          <c:val>
            <c:numRef>
              <c:f>'1'!$B$3:$B$4</c:f>
              <c:numCache>
                <c:formatCode>#,##0.00</c:formatCode>
                <c:ptCount val="2"/>
                <c:pt idx="0">
                  <c:v>55567226.300000004</c:v>
                </c:pt>
                <c:pt idx="1">
                  <c:v>4356050.9000000004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83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168024544068187E-3"/>
          <c:y val="9.1755966508771755E-2"/>
          <c:w val="0.37047056217698809"/>
          <c:h val="0.7783420529032127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6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2.2782799586621667E-2"/>
                  <c:y val="-8.6364898849622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172127560795015E-2"/>
                  <c:y val="-0.1457507246669562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5499026705302805E-2"/>
                  <c:y val="-0.1378712971286019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9524036839657976E-2"/>
                  <c:y val="-5.01610932118653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Висьӧмъясысь ӧлӧдӧм да дзоньвидза оласног лӧсьӧдӧм. Медводдза медико-санитарнӧй отсӧг сӧвмӧдӧм</c:v>
                </c:pt>
                <c:pt idx="1">
                  <c:v>Специализируйтӧм, сы лыдын вылыс технологияа, медицина отсӧг, регыдъя, сы лыдын регыдъя специализируйтӧм, медицина отсӧг сетӧмсӧ, медицинскӧй эвакуация нуӧдӧмсӧ бурмӧдӧм</c:v>
                </c:pt>
                <c:pt idx="2">
                  <c:v>Мамлысь да кагалаысь дзоньвидзалун видзӧм</c:v>
                </c:pt>
                <c:pt idx="3">
                  <c:v>Медицинскӧя реабилитируйтӧмсӧ да санаторно-курортнӧя бурдӧдӧмсӧ, сы лыдын челядьлы, сӧвмӧдӧм</c:v>
                </c:pt>
                <c:pt idx="4">
                  <c:v>Паллиативнӧй отсӧг сетӧм, сы лыдын челядьлы</c:v>
                </c:pt>
                <c:pt idx="5">
                  <c:v>Йӧзлысь дзоньвидзалун видзан система кадръясӧн могмӧдӧм</c:v>
                </c:pt>
                <c:pt idx="6">
                  <c:v>Лекарствоясӧн могмӧдан система бурмӧдӧм, сы лыдын амбулаторнӧя</c:v>
                </c:pt>
                <c:pt idx="7">
                  <c:v>Канму уджтас збыльмӧдӧмсӧ могмӧдӧм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793.8</c:v>
                </c:pt>
                <c:pt idx="1">
                  <c:v>2559</c:v>
                </c:pt>
                <c:pt idx="2">
                  <c:v>671.2</c:v>
                </c:pt>
                <c:pt idx="3">
                  <c:v>1225.3</c:v>
                </c:pt>
                <c:pt idx="4">
                  <c:v>198.2</c:v>
                </c:pt>
                <c:pt idx="5">
                  <c:v>66.8</c:v>
                </c:pt>
                <c:pt idx="6">
                  <c:v>1314.5</c:v>
                </c:pt>
                <c:pt idx="7">
                  <c:v>7233.4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4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4998507939289295"/>
          <c:y val="1.7243791093918853E-2"/>
          <c:w val="0.55001492060710711"/>
          <c:h val="0.964177717627334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68864344558308"/>
          <c:y val="9.0682264260200054E-2"/>
          <c:w val="0.74361162676347692"/>
          <c:h val="0.83024571343924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Петкӧдласыс збыльвылас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Олысь лыд
(вонас шӧркодя),
сюрс морт
</c:v>
                </c:pt>
                <c:pt idx="1">
                  <c:v>Потребительскӧй донъяслӧн индекс
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860.6</c:v>
                </c:pt>
                <c:pt idx="1">
                  <c:v>113.2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Водзвыв висьталӧм петкӧдлас</c:v>
                </c:pt>
              </c:strCache>
            </c:strRef>
          </c:tx>
          <c:spPr>
            <a:solidFill>
              <a:srgbClr val="FAC090"/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Олысь лыд
(вонас шӧркодя),
сюрс морт
</c:v>
                </c:pt>
                <c:pt idx="1">
                  <c:v>Потребительскӧй донъяслӧн индекс
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 formatCode="General">
                  <c:v>860.4</c:v>
                </c:pt>
                <c:pt idx="1">
                  <c:v>115.4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1383680"/>
        <c:axId val="91382144"/>
      </c:barChart>
      <c:valAx>
        <c:axId val="913821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1383680"/>
        <c:crosses val="autoZero"/>
        <c:crossBetween val="between"/>
      </c:valAx>
      <c:catAx>
        <c:axId val="91383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 indent="-457200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1382144"/>
        <c:crosses val="autoZero"/>
        <c:auto val="1"/>
        <c:lblAlgn val="ctr"/>
        <c:lblOffset val="100"/>
        <c:noMultiLvlLbl val="0"/>
      </c:cat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68632259035670262"/>
          <c:y val="3.207258580464236E-2"/>
          <c:w val="0.30402706940956592"/>
          <c:h val="0.35634989832047648"/>
        </c:manualLayout>
      </c:layout>
      <c:overlay val="0"/>
      <c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 indent="457200"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542912024291135"/>
          <c:y val="4.7249272044708212E-4"/>
          <c:w val="0.49610896065422028"/>
          <c:h val="0.902045444563007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Збыль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Туй вылын лоӧмторъясысь кувсьӧм, 100 сюрс морт олысь вылӧ случай лыд</c:v>
                </c:pt>
                <c:pt idx="1">
                  <c:v>Туберкулёзысь кувсьӧм, 100 сюрс морт олысь вылӧ случай лыд</c:v>
                </c:pt>
                <c:pt idx="2">
                  <c:v>Быдсяма помкаысь кувсьӧм (кувсьӧм коэффициент), 1 сюрс морт олысь вылӧ кувсьӧм лыд</c:v>
                </c:pt>
                <c:pt idx="3">
                  <c:v>Пузчужӧм кага кувсьӧм, ловъяӧн 1000 чужӧм вылӧ случай лыд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14.9</c:v>
                </c:pt>
                <c:pt idx="1">
                  <c:v>10.8</c:v>
                </c:pt>
                <c:pt idx="2">
                  <c:v>12.3</c:v>
                </c:pt>
                <c:pt idx="3">
                  <c:v>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AC090"/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Туй вылын лоӧмторъясысь кувсьӧм, 100 сюрс морт олысь вылӧ случай лыд</c:v>
                </c:pt>
                <c:pt idx="1">
                  <c:v>Туберкулёзысь кувсьӧм, 100 сюрс морт олысь вылӧ случай лыд</c:v>
                </c:pt>
                <c:pt idx="2">
                  <c:v>Быдсяма помкаысь кувсьӧм (кувсьӧм коэффициент), 1 сюрс морт олысь вылӧ кувсьӧм лыд</c:v>
                </c:pt>
                <c:pt idx="3">
                  <c:v>Пузчужӧм кага кувсьӧм, ловъяӧн 1000 чужӧм вылӧ случай лыд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12.3</c:v>
                </c:pt>
                <c:pt idx="1">
                  <c:v>12.9</c:v>
                </c:pt>
                <c:pt idx="2">
                  <c:v>11.9</c:v>
                </c:pt>
                <c:pt idx="3">
                  <c:v>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0125568"/>
        <c:axId val="190124032"/>
      </c:barChart>
      <c:valAx>
        <c:axId val="1901240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0125568"/>
        <c:crosses val="autoZero"/>
        <c:crossBetween val="between"/>
      </c:valAx>
      <c:catAx>
        <c:axId val="1901255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0124032"/>
        <c:crosses val="autoZero"/>
        <c:auto val="1"/>
        <c:lblAlgn val="ctr"/>
        <c:lblOffset val="100"/>
        <c:noMultiLvlLbl val="0"/>
      </c:cat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86601618655039037"/>
          <c:y val="2.9208841660235955E-2"/>
          <c:w val="0.1117359108971966"/>
          <c:h val="0.19015595489390066"/>
        </c:manualLayout>
      </c:layout>
      <c:overlay val="0"/>
      <c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0"/>
      <c:rotY val="20"/>
      <c:rAngAx val="1"/>
    </c:view3D>
    <c:floor>
      <c:thickness val="0"/>
      <c:spPr>
        <a:noFill/>
        <a:ln w="25400">
          <a:noFill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25864987522294"/>
          <c:y val="0"/>
          <c:w val="0.88774709022772857"/>
          <c:h val="0.99863763923961679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'Лист1 (2)'!$A$4</c:f>
              <c:strCache>
                <c:ptCount val="1"/>
                <c:pt idx="0">
                  <c:v>средства республиканского бюджета Республики Коми</c:v>
                </c:pt>
              </c:strCache>
            </c:strRef>
          </c:tx>
          <c:spPr>
            <a:pattFill prst="dashUpDiag">
              <a:fgClr>
                <a:schemeClr val="accent3">
                  <a:lumMod val="20000"/>
                  <a:lumOff val="80000"/>
                </a:schemeClr>
              </a:fgClr>
              <a:bgClr>
                <a:schemeClr val="accent3">
                  <a:lumMod val="60000"/>
                  <a:lumOff val="40000"/>
                </a:schemeClr>
              </a:bgClr>
            </a:patt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2.0890722226106412E-2"/>
                  <c:y val="3.1230779228040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004062861715103E-2"/>
                  <c:y val="-7.2545899392340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42686154241120355"/>
                  <c:y val="-7.8384886050259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 (2)'!$B$3:$C$3</c:f>
              <c:strCache>
                <c:ptCount val="2"/>
                <c:pt idx="0">
                  <c:v>вӧчӧма</c:v>
                </c:pt>
                <c:pt idx="1">
                  <c:v>план</c:v>
                </c:pt>
              </c:strCache>
            </c:strRef>
          </c:cat>
          <c:val>
            <c:numRef>
              <c:f>'Лист1 (2)'!$B$4:$C$4</c:f>
              <c:numCache>
                <c:formatCode>0.0</c:formatCode>
                <c:ptCount val="2"/>
                <c:pt idx="0" formatCode="General">
                  <c:v>13449.8</c:v>
                </c:pt>
                <c:pt idx="1">
                  <c:v>14062.2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gapDepth val="500"/>
        <c:shape val="cylinder"/>
        <c:axId val="190159872"/>
        <c:axId val="190169856"/>
        <c:axId val="0"/>
      </c:bar3DChart>
      <c:catAx>
        <c:axId val="1901598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25400" cap="flat" cmpd="sng" algn="ctr">
            <a:solidFill>
              <a:schemeClr val="accent3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169856"/>
        <c:crosses val="autoZero"/>
        <c:auto val="1"/>
        <c:lblAlgn val="ctr"/>
        <c:lblOffset val="100"/>
        <c:noMultiLvlLbl val="0"/>
      </c:catAx>
      <c:valAx>
        <c:axId val="190169856"/>
        <c:scaling>
          <c:orientation val="minMax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crossAx val="19015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55435625766108"/>
          <c:y val="4.7249272044708212E-4"/>
          <c:w val="0.49134835211463201"/>
          <c:h val="0.902045444563007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Збыль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Вир ветлан системаын висьӧмъясысь кувсьӧм, 100 сюрс морт олысь вылӧ случай лыд</c:v>
                </c:pt>
                <c:pt idx="1">
                  <c:v>Выль пыкӧсъясысь кувсьӧм (сы лыдын лёк пыкӧсъясысь), 100 сюрс морт олысь вылӧ случай лыд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575.9</c:v>
                </c:pt>
                <c:pt idx="1">
                  <c:v>205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AC090"/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Вир ветлан системаын висьӧмъясысь кувсьӧм, 100 сюрс морт олысь вылӧ случай лыд</c:v>
                </c:pt>
                <c:pt idx="1">
                  <c:v>Выль пыкӧсъясысь кувсьӧм (сы лыдын лёк пыкӧсъясысь), 100 сюрс морт олысь вылӧ случай лыд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509</c:v>
                </c:pt>
                <c:pt idx="1">
                  <c:v>189.4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0790656"/>
        <c:axId val="190789120"/>
      </c:barChart>
      <c:valAx>
        <c:axId val="1907891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0790656"/>
        <c:crosses val="autoZero"/>
        <c:crossBetween val="between"/>
      </c:valAx>
      <c:catAx>
        <c:axId val="1907906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0789120"/>
        <c:crosses val="autoZero"/>
        <c:auto val="1"/>
        <c:lblAlgn val="ctr"/>
        <c:lblOffset val="100"/>
        <c:noMultiLvlLbl val="0"/>
      </c:cat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86601618655039037"/>
          <c:y val="2.9208841660235955E-2"/>
          <c:w val="0.1117359108971966"/>
          <c:h val="0.34911164424565527"/>
        </c:manualLayout>
      </c:layout>
      <c:overlay val="0"/>
      <c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0"/>
      <c:rotY val="20"/>
      <c:rAngAx val="1"/>
    </c:view3D>
    <c:floor>
      <c:thickness val="0"/>
      <c:spPr>
        <a:noFill/>
        <a:ln w="25400">
          <a:noFill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25864987522294"/>
          <c:y val="0"/>
          <c:w val="0.88774709022772857"/>
          <c:h val="0.99863763923961679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'Лист1 (2)'!$A$4</c:f>
              <c:strCache>
                <c:ptCount val="1"/>
                <c:pt idx="0">
                  <c:v>средства республиканского бюджета Республики Коми</c:v>
                </c:pt>
              </c:strCache>
            </c:strRef>
          </c:tx>
          <c:spPr>
            <a:pattFill prst="dashUpDiag">
              <a:fgClr>
                <a:schemeClr val="accent3">
                  <a:lumMod val="20000"/>
                  <a:lumOff val="80000"/>
                </a:schemeClr>
              </a:fgClr>
              <a:bgClr>
                <a:schemeClr val="accent3">
                  <a:lumMod val="60000"/>
                  <a:lumOff val="40000"/>
                </a:schemeClr>
              </a:bgClr>
            </a:patt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2.0890722226106412E-2"/>
                  <c:y val="3.1230779228040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004062861715103E-2"/>
                  <c:y val="-7.2545899392340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42686154241120355"/>
                  <c:y val="-7.8384886050259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 (2)'!$B$3:$C$3</c:f>
              <c:strCache>
                <c:ptCount val="2"/>
                <c:pt idx="0">
                  <c:v>вӧчӧма</c:v>
                </c:pt>
                <c:pt idx="1">
                  <c:v>план</c:v>
                </c:pt>
              </c:strCache>
            </c:strRef>
          </c:cat>
          <c:val>
            <c:numRef>
              <c:f>'Лист1 (2)'!$B$4:$C$4</c:f>
              <c:numCache>
                <c:formatCode>0.0</c:formatCode>
                <c:ptCount val="2"/>
                <c:pt idx="0" formatCode="General">
                  <c:v>18285.8</c:v>
                </c:pt>
                <c:pt idx="1">
                  <c:v>18514.2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gapDepth val="500"/>
        <c:shape val="cylinder"/>
        <c:axId val="190759296"/>
        <c:axId val="190760832"/>
        <c:axId val="0"/>
      </c:bar3DChart>
      <c:catAx>
        <c:axId val="1907592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25400" cap="flat" cmpd="sng" algn="ctr">
            <a:solidFill>
              <a:schemeClr val="accent3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760832"/>
        <c:crosses val="autoZero"/>
        <c:auto val="1"/>
        <c:lblAlgn val="ctr"/>
        <c:lblOffset val="100"/>
        <c:noMultiLvlLbl val="0"/>
      </c:catAx>
      <c:valAx>
        <c:axId val="190760832"/>
        <c:scaling>
          <c:orientation val="minMax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crossAx val="19075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537804179380426E-2"/>
          <c:y val="2.1208348123921191E-2"/>
          <c:w val="0.33689168480514936"/>
          <c:h val="0.949480206806289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Lbls>
            <c:dLbl>
              <c:idx val="2"/>
              <c:layout>
                <c:manualLayout>
                  <c:x val="1.2098611331945711E-2"/>
                  <c:y val="0.1188649177869125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698440168605921E-2"/>
                  <c:y val="-7.861973669592268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0920088881870256E-2"/>
                  <c:y val="0.1299442423064104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7346586053324557E-3"/>
                  <c:y val="0.2508259498944561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Коми Республикаын школаӧдз да ӧтув велӧдан система сӧвмӧдӧм</c:v>
                </c:pt>
                <c:pt idx="1">
                  <c:v>Коми Республикаын уджсикасӧ велӧдан система сӧвмӧдӧм</c:v>
                </c:pt>
                <c:pt idx="2">
                  <c:v>Коми Республикаса челядь да том йӧз</c:v>
                </c:pt>
                <c:pt idx="3">
                  <c:v>Коми Республикаын олысь челядьлысь дзоньвидзалун бурмӧдӧм да найӧс шойччӧдӧм</c:v>
                </c:pt>
                <c:pt idx="4">
                  <c:v>Коми Республикаын Россия Федерацияса гражданаӧс военнӧй служба кежлӧ призывӧдз дасьтӧм</c:v>
                </c:pt>
                <c:pt idx="5">
                  <c:v>Канму уджтас збыльмӧдӧмсӧ могмӧдӧм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13702.4</c:v>
                </c:pt>
                <c:pt idx="1">
                  <c:v>2090.5</c:v>
                </c:pt>
                <c:pt idx="2">
                  <c:v>2269.8000000000002</c:v>
                </c:pt>
                <c:pt idx="3">
                  <c:v>338</c:v>
                </c:pt>
                <c:pt idx="4">
                  <c:v>3</c:v>
                </c:pt>
                <c:pt idx="5">
                  <c:v>110.5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6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2556407766791932"/>
          <c:y val="7.175785377852073E-2"/>
          <c:w val="0.57443592233208063"/>
          <c:h val="0.90004339795578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661868753055107"/>
          <c:y val="4.7249272044708212E-4"/>
          <c:w val="0.48724034165669661"/>
          <c:h val="0.902045444563007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Вӧчӧма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5-18 арлыда ӧтув велӧдӧм йӧзлӧн удельнӧй сьӧкта 5-18 арлыда йӧзлӧн ӧтувъя лыдын, %</c:v>
                </c:pt>
                <c:pt idx="1">
                  <c:v>Уджсикасӧ велӧдан канму организацияясса очнӧя велӧдчӧм выпускникъяслӧн удельнӧй сьӧкта, кодъяс пырисны удж вылӧ босьтӧм специальносьт (уджсикас) серти велӧдчӧмсӧ помалӧм бӧрын ӧти во чӧжӧн, налӧн ӧтувъя лыдын, % </c:v>
                </c:pt>
                <c:pt idx="2">
                  <c:v>Школаӧдз, ӧтув велӧдан да содтӧд тӧдӧмлун сетан организацияяса юрнуӧдысьяслӧн да педагогика уджалысьяслӧн удельнӧй сьӧкта, кодъяс кыпӧдiсны квалификациясӧ либӧ бурмӧдiсны уджсикасын тӧдӧмлун, ӧтувъя лыд серти, %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78.75</c:v>
                </c:pt>
                <c:pt idx="1">
                  <c:v>54</c:v>
                </c:pt>
                <c:pt idx="2">
                  <c:v>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AC090"/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5-18 арлыда ӧтув велӧдӧм йӧзлӧн удельнӧй сьӧкта 5-18 арлыда йӧзлӧн ӧтувъя лыдын, %</c:v>
                </c:pt>
                <c:pt idx="1">
                  <c:v>Уджсикасӧ велӧдан канму организацияясса очнӧя велӧдчӧм выпускникъяслӧн удельнӧй сьӧкта, кодъяс пырисны удж вылӧ босьтӧм специальносьт (уджсикас) серти велӧдчӧмсӧ помалӧм бӧрын ӧти во чӧжӧн, налӧн ӧтувъя лыдын, % </c:v>
                </c:pt>
                <c:pt idx="2">
                  <c:v>Школаӧдз, ӧтув велӧдан да содтӧд тӧдӧмлун сетан организацияяса юрнуӧдысьяслӧн да педагогика уджалысьяслӧн удельнӧй сьӧкта, кодъяс кыпӧдiсны квалификациясӧ либӧ бурмӧдiсны уджсикасын тӧдӧмлун, ӧтувъя лыд серти, %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77.849999999999994</c:v>
                </c:pt>
                <c:pt idx="1">
                  <c:v>54</c:v>
                </c:pt>
                <c:pt idx="2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1425152"/>
        <c:axId val="191423616"/>
      </c:barChart>
      <c:valAx>
        <c:axId val="1914236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1425152"/>
        <c:crosses val="autoZero"/>
        <c:crossBetween val="between"/>
      </c:valAx>
      <c:catAx>
        <c:axId val="1914251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1423616"/>
        <c:crosses val="autoZero"/>
        <c:auto val="1"/>
        <c:lblAlgn val="ctr"/>
        <c:lblOffset val="100"/>
        <c:noMultiLvlLbl val="0"/>
      </c:cat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86601618655039037"/>
          <c:y val="2.9208841660235955E-2"/>
          <c:w val="0.1117359108971966"/>
          <c:h val="0.14055205987213543"/>
        </c:manualLayout>
      </c:layout>
      <c:overlay val="0"/>
      <c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0"/>
      <c:rotY val="20"/>
      <c:rAngAx val="1"/>
    </c:view3D>
    <c:floor>
      <c:thickness val="0"/>
      <c:spPr>
        <a:noFill/>
        <a:ln w="25400">
          <a:noFill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25864987522294"/>
          <c:y val="0"/>
          <c:w val="0.88774709022772857"/>
          <c:h val="0.99863763923961679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'Лист1 (2)'!$A$4</c:f>
              <c:strCache>
                <c:ptCount val="1"/>
                <c:pt idx="0">
                  <c:v>средства республиканского бюджета Республики Коми</c:v>
                </c:pt>
              </c:strCache>
            </c:strRef>
          </c:tx>
          <c:spPr>
            <a:pattFill prst="dashUpDiag">
              <a:fgClr>
                <a:schemeClr val="accent3">
                  <a:lumMod val="20000"/>
                  <a:lumOff val="80000"/>
                </a:schemeClr>
              </a:fgClr>
              <a:bgClr>
                <a:schemeClr val="accent3">
                  <a:lumMod val="60000"/>
                  <a:lumOff val="40000"/>
                </a:schemeClr>
              </a:bgClr>
            </a:patt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2.0890722226106412E-2"/>
                  <c:y val="3.1230779228040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004062861715103E-2"/>
                  <c:y val="-7.2545899392340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42686154241120355"/>
                  <c:y val="-7.8384886050259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 (2)'!$B$3:$C$3</c:f>
              <c:strCache>
                <c:ptCount val="2"/>
                <c:pt idx="0">
                  <c:v>вӧчӧма</c:v>
                </c:pt>
                <c:pt idx="1">
                  <c:v>план</c:v>
                </c:pt>
              </c:strCache>
            </c:strRef>
          </c:cat>
          <c:val>
            <c:numRef>
              <c:f>'Лист1 (2)'!$B$4:$C$4</c:f>
              <c:numCache>
                <c:formatCode>0.0</c:formatCode>
                <c:ptCount val="2"/>
                <c:pt idx="0" formatCode="General">
                  <c:v>9631.2999999999993</c:v>
                </c:pt>
                <c:pt idx="1">
                  <c:v>9921.2999999999993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gapDepth val="500"/>
        <c:shape val="cylinder"/>
        <c:axId val="191763584"/>
        <c:axId val="191765120"/>
        <c:axId val="0"/>
      </c:bar3DChart>
      <c:catAx>
        <c:axId val="1917635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25400" cap="flat" cmpd="sng" algn="ctr">
            <a:solidFill>
              <a:schemeClr val="accent3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765120"/>
        <c:crosses val="autoZero"/>
        <c:auto val="1"/>
        <c:lblAlgn val="ctr"/>
        <c:lblOffset val="100"/>
        <c:noMultiLvlLbl val="0"/>
      </c:catAx>
      <c:valAx>
        <c:axId val="191765120"/>
        <c:scaling>
          <c:orientation val="minMax"/>
          <c:max val="11000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crossAx val="19176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537804179380426E-2"/>
          <c:y val="2.1208348123921191E-2"/>
          <c:w val="0.33689168480514936"/>
          <c:h val="0.949480206806289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Lbls>
            <c:dLbl>
              <c:idx val="2"/>
              <c:layout>
                <c:manualLayout>
                  <c:x val="2.2782799586621667E-2"/>
                  <c:y val="-0.1192336268192423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5593129285768625E-2"/>
                  <c:y val="7.15042078657926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Олысьясӧс социальнӧя доръян юкӧнын канму социальнӧй кӧсйысьӧмъяс</c:v>
                </c:pt>
                <c:pt idx="1">
                  <c:v>Олысьясӧс социальнӧя могмӧдан система</c:v>
                </c:pt>
                <c:pt idx="2">
                  <c:v>Канму уджтас збыльмӧдӧмсӧ могмӧдӧм</c:v>
                </c:pt>
                <c:pt idx="3">
                  <c:v>Социальнӧй туйвизя абу коммерческӧй организацияяслы отсӧг сетӧм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7160</c:v>
                </c:pt>
                <c:pt idx="1">
                  <c:v>2575.3000000000002</c:v>
                </c:pt>
                <c:pt idx="2">
                  <c:v>153.80000000000001</c:v>
                </c:pt>
                <c:pt idx="3">
                  <c:v>32.200000000000003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5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2556407766791932"/>
          <c:y val="7.175785377852073E-2"/>
          <c:w val="0.57443592233208063"/>
          <c:h val="0.833905082897765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371754990186275"/>
          <c:y val="9.0682264260200054E-2"/>
          <c:w val="0.5939747435470133"/>
          <c:h val="0.83024571343924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Вӧчӧма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Республиканскӧй сьӧмкуд</c:v>
                </c:pt>
                <c:pt idx="1">
                  <c:v>Федеральнӧй сьӧмкуд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8095.2</c:v>
                </c:pt>
                <c:pt idx="1">
                  <c:v>1536.1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AC090"/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Республиканскӧй сьӧмкуд</c:v>
                </c:pt>
                <c:pt idx="1">
                  <c:v>Федеральнӧй сьӧмкуд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8323.1</c:v>
                </c:pt>
                <c:pt idx="1">
                  <c:v>1598.2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2028032"/>
        <c:axId val="192026496"/>
      </c:barChart>
      <c:valAx>
        <c:axId val="1920264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2028032"/>
        <c:crosses val="autoZero"/>
        <c:crossBetween val="between"/>
      </c:valAx>
      <c:catAx>
        <c:axId val="1920280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2026496"/>
        <c:crosses val="autoZero"/>
        <c:auto val="1"/>
        <c:lblAlgn val="ctr"/>
        <c:lblOffset val="100"/>
        <c:noMultiLvlLbl val="0"/>
      </c:cat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85378973043399209"/>
          <c:y val="4.7963465091191503E-2"/>
          <c:w val="8.6400695539435482E-2"/>
          <c:h val="0.28997955509630624"/>
        </c:manualLayout>
      </c:layout>
      <c:overlay val="0"/>
      <c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540493211559949"/>
          <c:y val="4.7249272044708212E-4"/>
          <c:w val="0.46127444715688415"/>
          <c:h val="0.902045444563007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Вӧчӧма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Торъя категория гражданалӧн пай, кодъяслы сетӧма социальнӧй отсӧгсӧ, гражданалӧн ӧтувъя лыд серти, кодъяс шыӧдчисны да кодъяслӧн эм инӧд босьтны тайӧ отсӧгсӧ, %</c:v>
                </c:pt>
                <c:pt idx="1">
                  <c:v>Граждана пай, кодъясӧс социальнӧя могмӧдӧны гортаныс, татшӧм могмӧдӧм вылӧ шыӧдчысь гражданалӧн ӧтувъя лыд серти, %</c:v>
                </c:pt>
                <c:pt idx="2">
                  <c:v>Граждана пай, кодъяс босьтiсны социальнӧй услугаяссӧ олысьясӧс социальнӧя могмӧдан страционарнӧй учреждениясын, граждана ӧтувъя лыдын, кодъяс шыӧдчисны социальнӧй услугаяс босьтӧм могысь олысьясӧс социальнӧя могмӧдан страционарнӧй учреждениясӧ, %</c:v>
                </c:pt>
                <c:pt idx="3">
                  <c:v>Мунан кадколастӧ пасйӧм социальнӧй туйвизя абу коммерческӧй организация лыд, канму да муниципальнӧй учреждениеяс кындзи, кодъяс нуӧдӧны гражданалы социальнӧй отсӧг сетан да найӧс доръян удж, единица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97.4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AC090"/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Торъя категория гражданалӧн пай, кодъяслы сетӧма социальнӧй отсӧгсӧ, гражданалӧн ӧтувъя лыд серти, кодъяс шыӧдчисны да кодъяслӧн эм инӧд босьтны тайӧ отсӧгсӧ, %</c:v>
                </c:pt>
                <c:pt idx="1">
                  <c:v>Граждана пай, кодъясӧс социальнӧя могмӧдӧны гортаныс, татшӧм могмӧдӧм вылӧ шыӧдчысь гражданалӧн ӧтувъя лыд серти, %</c:v>
                </c:pt>
                <c:pt idx="2">
                  <c:v>Граждана пай, кодъяс босьтiсны социальнӧй услугаяссӧ олысьясӧс социальнӧя могмӧдан страционарнӧй учреждениясын, граждана ӧтувъя лыдын, кодъяс шыӧдчисны социальнӧй услугаяс босьтӧм могысь олысьясӧс социальнӧя могмӧдан страционарнӧй учреждениясӧ, %</c:v>
                </c:pt>
                <c:pt idx="3">
                  <c:v>Мунан кадколастӧ пасйӧм социальнӧй туйвизя абу коммерческӧй организация лыд, канму да муниципальнӧй учреждениеяс кындзи, кодъяс нуӧдӧны гражданалы социальнӧй отсӧг сетан да найӧс доръян удж, единица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94.6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2068608"/>
        <c:axId val="192067072"/>
      </c:barChart>
      <c:valAx>
        <c:axId val="1920670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2068608"/>
        <c:crosses val="autoZero"/>
        <c:crossBetween val="between"/>
      </c:valAx>
      <c:catAx>
        <c:axId val="1920686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2067072"/>
        <c:crosses val="autoZero"/>
        <c:auto val="1"/>
        <c:lblAlgn val="ctr"/>
        <c:lblOffset val="100"/>
        <c:noMultiLvlLbl val="0"/>
      </c:cat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86601618655039037"/>
          <c:y val="2.9208841660235955E-2"/>
          <c:w val="0.1117359108971966"/>
          <c:h val="0.11991723141873126"/>
        </c:manualLayout>
      </c:layout>
      <c:overlay val="0"/>
      <c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76703509046677"/>
          <c:y val="9.0682264260200054E-2"/>
          <c:w val="0.69243636961513577"/>
          <c:h val="0.83024571343924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Збыльмӧдӧма 2015 воын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Вотысь да вотысь ӧтдор чӧжӧс, млн. шайт
(збыльмӧдӧма 92,8 % вылӧ)
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49507.4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во вылӧ план
</c:v>
                </c:pt>
              </c:strCache>
            </c:strRef>
          </c:tx>
          <c:spPr>
            <a:solidFill>
              <a:srgbClr val="FAC090"/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Вотысь да вотысь ӧтдор чӧжӧс, млн. шайт
(збыльмӧдӧма 92,8 % вылӧ)
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53347.199999999997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1861888"/>
        <c:axId val="131860352"/>
      </c:barChart>
      <c:valAx>
        <c:axId val="131860352"/>
        <c:scaling>
          <c:orientation val="minMax"/>
        </c:scaling>
        <c:delete val="0"/>
        <c:axPos val="b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1861888"/>
        <c:crosses val="autoZero"/>
        <c:crossBetween val="between"/>
      </c:valAx>
      <c:catAx>
        <c:axId val="1318618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 indent="-457200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1860352"/>
        <c:crosses val="autoZero"/>
        <c:auto val="1"/>
        <c:lblAlgn val="ctr"/>
        <c:lblOffset val="100"/>
        <c:noMultiLvlLbl val="0"/>
      </c:cat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58623283996773956"/>
          <c:y val="0.39547101604095269"/>
          <c:w val="0.41223885547076472"/>
          <c:h val="0.22465666208028168"/>
        </c:manualLayout>
      </c:layout>
      <c:overlay val="0"/>
      <c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 indent="457200"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0"/>
      <c:rotY val="20"/>
      <c:rAngAx val="1"/>
    </c:view3D>
    <c:floor>
      <c:thickness val="0"/>
      <c:spPr>
        <a:noFill/>
        <a:ln w="25400">
          <a:noFill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25864987522294"/>
          <c:y val="0"/>
          <c:w val="0.88774709022772857"/>
          <c:h val="0.99863763923961679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'Лист1 (2)'!$A$4</c:f>
              <c:strCache>
                <c:ptCount val="1"/>
                <c:pt idx="0">
                  <c:v>средства республиканского бюджета Республики Коми</c:v>
                </c:pt>
              </c:strCache>
            </c:strRef>
          </c:tx>
          <c:spPr>
            <a:pattFill prst="dashUpDiag">
              <a:fgClr>
                <a:schemeClr val="accent3">
                  <a:lumMod val="20000"/>
                  <a:lumOff val="80000"/>
                </a:schemeClr>
              </a:fgClr>
              <a:bgClr>
                <a:schemeClr val="accent3">
                  <a:lumMod val="60000"/>
                  <a:lumOff val="40000"/>
                </a:schemeClr>
              </a:bgClr>
            </a:patt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2.0890722226106412E-2"/>
                  <c:y val="3.1230779228040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004062861715103E-2"/>
                  <c:y val="-7.2545899392340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42686154241120355"/>
                  <c:y val="-7.8384886050259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 (2)'!$B$3:$C$3</c:f>
              <c:strCache>
                <c:ptCount val="2"/>
                <c:pt idx="0">
                  <c:v>вӧчӧма</c:v>
                </c:pt>
                <c:pt idx="1">
                  <c:v>план</c:v>
                </c:pt>
              </c:strCache>
            </c:strRef>
          </c:cat>
          <c:val>
            <c:numRef>
              <c:f>'Лист1 (2)'!$B$4:$C$4</c:f>
              <c:numCache>
                <c:formatCode>0.0</c:formatCode>
                <c:ptCount val="2"/>
                <c:pt idx="0" formatCode="General">
                  <c:v>3206.6</c:v>
                </c:pt>
                <c:pt idx="1">
                  <c:v>3483.6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gapDepth val="500"/>
        <c:shape val="cylinder"/>
        <c:axId val="192134144"/>
        <c:axId val="189735680"/>
        <c:axId val="0"/>
      </c:bar3DChart>
      <c:catAx>
        <c:axId val="1921341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25400" cap="flat" cmpd="sng" algn="ctr">
            <a:solidFill>
              <a:schemeClr val="accent3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735680"/>
        <c:crosses val="autoZero"/>
        <c:auto val="1"/>
        <c:lblAlgn val="ctr"/>
        <c:lblOffset val="100"/>
        <c:noMultiLvlLbl val="0"/>
      </c:catAx>
      <c:valAx>
        <c:axId val="189735680"/>
        <c:scaling>
          <c:orientation val="minMax"/>
          <c:max val="3600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crossAx val="192134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537804179380426E-2"/>
          <c:y val="2.1208348123921191E-2"/>
          <c:w val="0.33689168480514936"/>
          <c:h val="0.949480206806289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Коми Республикаса олысьясӧс судзсяна да бур оланiнӧн могмӧдан условиеяс лӧсьӧдӧм</c:v>
                </c:pt>
                <c:pt idx="1">
                  <c:v>Коми Республикаса олысьясӧс бур оланiн да коммунальнӧй услугаясӧн могмӧдан условиеяс лӧсьӧдӧм</c:v>
                </c:pt>
                <c:pt idx="2">
                  <c:v>Коми Республика мутасын энергия видзтӧм да энергетическӧй окталун кыпӧдӧм</c:v>
                </c:pt>
                <c:pt idx="3">
                  <c:v>Канму уджтас збыльмӧдӧмсӧ могмӧдӧм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1068.2</c:v>
                </c:pt>
                <c:pt idx="1">
                  <c:v>1975.02</c:v>
                </c:pt>
                <c:pt idx="2" formatCode="0.0">
                  <c:v>29.28</c:v>
                </c:pt>
                <c:pt idx="3" formatCode="General">
                  <c:v>134.1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4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0724832637418912"/>
          <c:y val="7.175785377852073E-2"/>
          <c:w val="0.59275167362581094"/>
          <c:h val="0.833905082897765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 err="1" smtClean="0"/>
              <a:t>Олан</a:t>
            </a:r>
            <a:r>
              <a:rPr lang="en-US" sz="1400" b="1" i="0" u="none" strike="noStrike" baseline="0" dirty="0" err="1" smtClean="0">
                <a:effectLst/>
              </a:rPr>
              <a:t>i</a:t>
            </a:r>
            <a:r>
              <a:rPr lang="ru-RU" sz="1400" b="1" i="0" u="none" strike="noStrike" baseline="0" dirty="0" smtClean="0">
                <a:effectLst/>
              </a:rPr>
              <a:t>н </a:t>
            </a:r>
            <a:r>
              <a:rPr lang="ru-RU" sz="1400" b="1" i="0" u="none" strike="noStrike" baseline="0" dirty="0" err="1" smtClean="0">
                <a:effectLst/>
              </a:rPr>
              <a:t>уджӧ</a:t>
            </a:r>
            <a:r>
              <a:rPr lang="ru-RU" sz="1400" b="1" i="0" u="none" strike="noStrike" baseline="0" dirty="0" smtClean="0">
                <a:effectLst/>
              </a:rPr>
              <a:t> </a:t>
            </a:r>
            <a:r>
              <a:rPr lang="ru-RU" sz="1400" b="1" i="0" u="none" strike="noStrike" baseline="0" dirty="0" err="1" smtClean="0">
                <a:effectLst/>
              </a:rPr>
              <a:t>пыртӧм</a:t>
            </a:r>
            <a:endParaRPr lang="ru-RU" sz="1400" dirty="0" smtClean="0"/>
          </a:p>
        </c:rich>
      </c:tx>
      <c:overlay val="0"/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0693334055581956"/>
          <c:y val="0.19284722332439255"/>
          <c:w val="0.84815494202723696"/>
          <c:h val="0.6204449505610487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сюрс кв. м., вонас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9679301169926506E-2"/>
                  <c:y val="-1.5117367911501896E-2"/>
                </c:manualLayout>
              </c:layout>
              <c:spPr/>
              <c:txPr>
                <a:bodyPr anchor="ctr" anchorCtr="0"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3700681091931406E-2"/>
                  <c:y val="-1.5117367911501896E-2"/>
                </c:manualLayout>
              </c:layout>
              <c:spPr/>
              <c:txPr>
                <a:bodyPr anchor="ctr" anchorCtr="0"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вӧчӧма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180</c:v>
                </c:pt>
                <c:pt idx="1">
                  <c:v>207.5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3372160"/>
        <c:axId val="193373696"/>
        <c:axId val="0"/>
      </c:bar3DChart>
      <c:catAx>
        <c:axId val="193372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93373696"/>
        <c:crosses val="autoZero"/>
        <c:auto val="1"/>
        <c:lblAlgn val="ctr"/>
        <c:lblOffset val="100"/>
        <c:noMultiLvlLbl val="0"/>
      </c:catAx>
      <c:valAx>
        <c:axId val="193373696"/>
        <c:scaling>
          <c:orientation val="minMax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93372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90391345406065993"/>
          <c:w val="1"/>
          <c:h val="8.6082895551287952E-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3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Коми </a:t>
            </a:r>
            <a:r>
              <a:rPr lang="ru-RU" sz="1400" dirty="0" err="1" smtClean="0"/>
              <a:t>Республикаса</a:t>
            </a:r>
            <a:r>
              <a:rPr lang="ru-RU" sz="1400" dirty="0" smtClean="0"/>
              <a:t> </a:t>
            </a:r>
            <a:r>
              <a:rPr lang="ru-RU" sz="1400" b="1" i="0" u="none" strike="noStrike" baseline="0" dirty="0" smtClean="0">
                <a:effectLst/>
              </a:rPr>
              <a:t>д</a:t>
            </a:r>
            <a:r>
              <a:rPr lang="en-US" sz="1400" b="1" i="0" u="none" strike="noStrike" baseline="0" dirty="0" smtClean="0">
                <a:effectLst/>
              </a:rPr>
              <a:t>i</a:t>
            </a:r>
            <a:r>
              <a:rPr lang="ru-RU" sz="1400" b="1" i="0" u="none" strike="noStrike" baseline="0" dirty="0" err="1" smtClean="0">
                <a:effectLst/>
              </a:rPr>
              <a:t>нмуса</a:t>
            </a:r>
            <a:r>
              <a:rPr lang="ru-RU" sz="1400" b="1" i="0" u="none" strike="noStrike" baseline="0" dirty="0" smtClean="0">
                <a:effectLst/>
              </a:rPr>
              <a:t> </a:t>
            </a:r>
            <a:r>
              <a:rPr lang="ru-RU" sz="1400" dirty="0" err="1" smtClean="0"/>
              <a:t>валӧв</a:t>
            </a:r>
            <a:r>
              <a:rPr lang="ru-RU" sz="1400" b="1" i="0" u="none" strike="noStrike" baseline="0" dirty="0" err="1" smtClean="0">
                <a:effectLst/>
              </a:rPr>
              <a:t>ӧй</a:t>
            </a:r>
            <a:r>
              <a:rPr lang="ru-RU" sz="1400" b="1" i="0" u="none" strike="noStrike" baseline="0" dirty="0" smtClean="0">
                <a:effectLst/>
              </a:rPr>
              <a:t> </a:t>
            </a:r>
            <a:r>
              <a:rPr lang="ru-RU" sz="1400" b="1" i="0" u="none" strike="noStrike" baseline="0" dirty="0" err="1" smtClean="0">
                <a:effectLst/>
              </a:rPr>
              <a:t>продуктлӧн</a:t>
            </a:r>
            <a:r>
              <a:rPr lang="ru-RU" sz="1400" b="1" i="0" u="none" strike="noStrike" baseline="0" dirty="0" smtClean="0">
                <a:effectLst/>
              </a:rPr>
              <a:t> </a:t>
            </a:r>
            <a:r>
              <a:rPr lang="ru-RU" sz="1400" b="1" i="0" u="none" strike="noStrike" baseline="0" dirty="0" err="1" smtClean="0">
                <a:effectLst/>
              </a:rPr>
              <a:t>энерг</a:t>
            </a:r>
            <a:r>
              <a:rPr lang="ru-RU" sz="1400" dirty="0" err="1" smtClean="0"/>
              <a:t>оёмкосьт</a:t>
            </a:r>
            <a:endParaRPr lang="ru-RU" sz="1400" dirty="0" smtClean="0"/>
          </a:p>
        </c:rich>
      </c:tx>
      <c:layout>
        <c:manualLayout>
          <c:xMode val="edge"/>
          <c:yMode val="edge"/>
          <c:x val="0.1586634132649167"/>
          <c:y val="8.5665084831844082E-2"/>
        </c:manualLayout>
      </c:layout>
      <c:overlay val="0"/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2889774190609618"/>
          <c:y val="0.34402090243941147"/>
          <c:w val="0.82799804992871895"/>
          <c:h val="0.4591930261716952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кг у.т./сюрс шайт, вонас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9679301169926506E-2"/>
                  <c:y val="-1.5117367911501896E-2"/>
                </c:manualLayout>
              </c:layout>
              <c:spPr/>
              <c:txPr>
                <a:bodyPr anchor="ctr" anchorCtr="0"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3700681091931406E-2"/>
                  <c:y val="-1.5117367911501896E-2"/>
                </c:manualLayout>
              </c:layout>
              <c:spPr/>
              <c:txPr>
                <a:bodyPr anchor="ctr" anchorCtr="0"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вӧчӧм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30.67</c:v>
                </c:pt>
                <c:pt idx="1">
                  <c:v>30.67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9860864"/>
        <c:axId val="189895424"/>
        <c:axId val="0"/>
      </c:bar3DChart>
      <c:catAx>
        <c:axId val="1898608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89895424"/>
        <c:crosses val="autoZero"/>
        <c:auto val="1"/>
        <c:lblAlgn val="ctr"/>
        <c:lblOffset val="100"/>
        <c:noMultiLvlLbl val="0"/>
      </c:catAx>
      <c:valAx>
        <c:axId val="189895424"/>
        <c:scaling>
          <c:orientation val="minMax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89860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91399169933499458"/>
          <c:w val="0.99137659766730102"/>
          <c:h val="8.6008300665005477E-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3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 err="1" smtClean="0"/>
              <a:t>Олан</a:t>
            </a:r>
            <a:r>
              <a:rPr lang="en-US" sz="1400" dirty="0" err="1" smtClean="0"/>
              <a:t>i</a:t>
            </a:r>
            <a:r>
              <a:rPr lang="ru-RU" sz="1400" dirty="0" smtClean="0"/>
              <a:t>н </a:t>
            </a:r>
            <a:r>
              <a:rPr lang="ru-RU" sz="1400" dirty="0" err="1" smtClean="0"/>
              <a:t>фондын</a:t>
            </a:r>
            <a:r>
              <a:rPr lang="ru-RU" sz="1400" dirty="0" smtClean="0"/>
              <a:t> </a:t>
            </a:r>
            <a:r>
              <a:rPr lang="ru-RU" sz="1400" b="1" i="0" u="none" strike="noStrike" baseline="0" dirty="0" err="1" smtClean="0">
                <a:effectLst/>
              </a:rPr>
              <a:t>ӧтувъя</a:t>
            </a:r>
            <a:r>
              <a:rPr lang="ru-RU" sz="1400" b="1" i="0" u="none" strike="noStrike" baseline="0" dirty="0" smtClean="0">
                <a:effectLst/>
              </a:rPr>
              <a:t> площадь </a:t>
            </a:r>
            <a:r>
              <a:rPr lang="ru-RU" sz="1400" b="1" i="0" u="none" strike="noStrike" baseline="0" dirty="0" err="1" smtClean="0">
                <a:effectLst/>
              </a:rPr>
              <a:t>серти</a:t>
            </a:r>
            <a:r>
              <a:rPr lang="ru-RU" sz="1400" b="1" i="0" u="none" strike="noStrike" baseline="0" dirty="0" smtClean="0">
                <a:effectLst/>
              </a:rPr>
              <a:t> </a:t>
            </a:r>
            <a:r>
              <a:rPr lang="ru-RU" sz="1400" b="1" i="0" u="none" strike="noStrike" baseline="0" dirty="0" err="1" smtClean="0">
                <a:effectLst/>
              </a:rPr>
              <a:t>олан</a:t>
            </a:r>
            <a:r>
              <a:rPr lang="ru-RU" sz="1400" b="1" i="0" u="none" strike="noStrike" baseline="0" dirty="0" smtClean="0">
                <a:effectLst/>
              </a:rPr>
              <a:t> </a:t>
            </a:r>
            <a:r>
              <a:rPr lang="ru-RU" sz="1400" b="1" i="0" u="none" strike="noStrike" baseline="0" dirty="0" err="1" smtClean="0">
                <a:effectLst/>
              </a:rPr>
              <a:t>керкаяслӧн</a:t>
            </a:r>
            <a:r>
              <a:rPr lang="ru-RU" sz="1400" b="1" i="0" u="none" strike="noStrike" baseline="0" dirty="0" smtClean="0">
                <a:effectLst/>
              </a:rPr>
              <a:t> </a:t>
            </a:r>
            <a:r>
              <a:rPr lang="ru-RU" sz="1400" b="1" i="0" u="none" strike="noStrike" baseline="0" dirty="0" err="1" smtClean="0">
                <a:effectLst/>
              </a:rPr>
              <a:t>уджӧ</a:t>
            </a:r>
            <a:r>
              <a:rPr lang="ru-RU" sz="1400" b="1" i="0" u="none" strike="noStrike" baseline="0" dirty="0" smtClean="0">
                <a:effectLst/>
              </a:rPr>
              <a:t> </a:t>
            </a:r>
            <a:r>
              <a:rPr lang="ru-RU" sz="1400" b="1" i="0" u="none" strike="noStrike" baseline="0" dirty="0" err="1" smtClean="0">
                <a:effectLst/>
              </a:rPr>
              <a:t>пыртӧм</a:t>
            </a:r>
            <a:r>
              <a:rPr lang="ru-RU" sz="1400" b="1" i="0" u="none" strike="noStrike" baseline="0" dirty="0" smtClean="0">
                <a:effectLst/>
              </a:rPr>
              <a:t> </a:t>
            </a:r>
            <a:r>
              <a:rPr lang="ru-RU" sz="1400" b="1" i="0" u="none" strike="noStrike" baseline="0" dirty="0" err="1" smtClean="0">
                <a:effectLst/>
              </a:rPr>
              <a:t>ӧтувъя</a:t>
            </a:r>
            <a:r>
              <a:rPr lang="ru-RU" sz="1400" b="1" i="0" u="none" strike="noStrike" baseline="0" dirty="0" smtClean="0">
                <a:effectLst/>
              </a:rPr>
              <a:t> </a:t>
            </a:r>
            <a:r>
              <a:rPr lang="ru-RU" sz="1400" b="1" i="0" u="none" strike="noStrike" baseline="0" dirty="0" err="1" smtClean="0">
                <a:effectLst/>
              </a:rPr>
              <a:t>площадьлӧн</a:t>
            </a:r>
            <a:r>
              <a:rPr lang="ru-RU" sz="1400" b="1" i="0" u="none" strike="noStrike" baseline="0" dirty="0" smtClean="0">
                <a:effectLst/>
              </a:rPr>
              <a:t> </a:t>
            </a:r>
            <a:r>
              <a:rPr lang="ru-RU" sz="1400" b="1" i="0" u="none" strike="noStrike" baseline="0" dirty="0" err="1" smtClean="0">
                <a:effectLst/>
              </a:rPr>
              <a:t>удельнӧй</a:t>
            </a:r>
            <a:r>
              <a:rPr lang="ru-RU" sz="1400" b="1" i="0" u="none" strike="noStrike" baseline="0" dirty="0" smtClean="0">
                <a:effectLst/>
              </a:rPr>
              <a:t> </a:t>
            </a:r>
            <a:r>
              <a:rPr lang="ru-RU" sz="1400" b="1" i="0" u="none" strike="noStrike" baseline="0" dirty="0" err="1" smtClean="0">
                <a:effectLst/>
              </a:rPr>
              <a:t>сьӧкта</a:t>
            </a:r>
            <a:endParaRPr lang="ru-RU" sz="1400" dirty="0"/>
          </a:p>
        </c:rich>
      </c:tx>
      <c:overlay val="0"/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4453278311120085"/>
          <c:y val="0.35913827035091339"/>
          <c:w val="0.82798869352610804"/>
          <c:h val="0.4541539035345278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%, вонас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9679301169926506E-2"/>
                  <c:y val="-1.5117367911501896E-2"/>
                </c:manualLayout>
              </c:layout>
              <c:spPr/>
              <c:txPr>
                <a:bodyPr anchor="ctr" anchorCtr="0"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3700681091931406E-2"/>
                  <c:y val="-1.5117367911501896E-2"/>
                </c:manualLayout>
              </c:layout>
              <c:spPr/>
              <c:txPr>
                <a:bodyPr anchor="ctr" anchorCtr="0"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вӧчӧма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0.79</c:v>
                </c:pt>
                <c:pt idx="1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3304832"/>
        <c:axId val="193314816"/>
        <c:axId val="0"/>
      </c:bar3DChart>
      <c:catAx>
        <c:axId val="1933048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93314816"/>
        <c:crosses val="autoZero"/>
        <c:auto val="1"/>
        <c:lblAlgn val="ctr"/>
        <c:lblOffset val="100"/>
        <c:noMultiLvlLbl val="0"/>
      </c:catAx>
      <c:valAx>
        <c:axId val="193314816"/>
        <c:scaling>
          <c:orientation val="minMax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93304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91399169933499458"/>
          <c:w val="0.99763061414934284"/>
          <c:h val="8.6008300665005477E-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3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39562028827914"/>
          <c:y val="4.1309599233718769E-2"/>
          <c:w val="0.48873519199235799"/>
          <c:h val="0.729565648230526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Вӧчӧма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Семья лыд, кодъяс асшӧрысь бырӧдӧны оланiнкӧд йитчӧм ассьыныс мытшӧдъясӧ асланыс сьӧм тшӧт весьтӧ, кредитнӧй организацияяслӧн ресурсъяс да Коми Республикаса республиканскӧй сьӧкудйысь компенсацияӧн социальнӧй мынтӧмъяс отсӧгӧн (семья лыд, содан бӧртасӧн)</c:v>
                </c:pt>
                <c:pt idx="1">
                  <c:v>Аварийнӧй оланiн фондысь мӧдлаӧ овны вуджӧдӧм граждана лыд (морт вонас)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3839</c:v>
                </c:pt>
                <c:pt idx="1">
                  <c:v>2049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AC090"/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Семья лыд, кодъяс асшӧрысь бырӧдӧны оланiнкӧд йитчӧм ассьыныс мытшӧдъясӧ асланыс сьӧм тшӧт весьтӧ, кредитнӧй организацияяслӧн ресурсъяс да Коми Республикаса республиканскӧй сьӧкудйысь компенсацияӧн социальнӧй мынтӧмъяс отсӧгӧн (семья лыд, содан бӧртасӧн)</c:v>
                </c:pt>
                <c:pt idx="1">
                  <c:v>Аварийнӧй оланiн фондысь мӧдлаӧ овны вуджӧдӧм граждана лыд (морт вонас)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3710</c:v>
                </c:pt>
                <c:pt idx="1">
                  <c:v>1670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3171840"/>
        <c:axId val="193165952"/>
      </c:barChart>
      <c:valAx>
        <c:axId val="1931659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3171840"/>
        <c:crosses val="autoZero"/>
        <c:crossBetween val="between"/>
      </c:valAx>
      <c:catAx>
        <c:axId val="1931718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3165952"/>
        <c:crosses val="autoZero"/>
        <c:auto val="1"/>
        <c:lblAlgn val="ctr"/>
        <c:lblOffset val="100"/>
        <c:noMultiLvlLbl val="0"/>
      </c:cat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86601618655039037"/>
          <c:y val="2.9208841660235955E-2"/>
          <c:w val="0.1117359108971966"/>
          <c:h val="0.2904541108729865"/>
        </c:manualLayout>
      </c:layout>
      <c:overlay val="0"/>
      <c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39562028827914"/>
          <c:y val="4.1309599233718769E-2"/>
          <c:w val="0.48873519199235799"/>
          <c:h val="0.866443627475735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Вӧчӧма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Газомоторнӧй ломтасӧн да мукӧд сикас альтернативнӧй ломтасӧн вӧдитчысь ӧтйӧза транспорт лыдӧ пырысь транспорт средствояс лыд, кутшӧмъяс вылын новлӧдлан услугаяс вылӧ тарифъяссӧ ладмӧдӧ Коми Республика (ед., вонас)</c:v>
                </c:pt>
                <c:pt idx="1">
                  <c:v>Посёлокпыштса стрӧитӧм биару провод кузьта (км, содан бӧртасӧн)
</c:v>
                </c:pt>
                <c:pt idx="2">
                  <c:v>Граждана лыд, кодъяслысь олан условиеяссӧ бурмӧдӧма уна патераа керкаяс капитальнӧя дзоньталан мероприятиеяс нуӧдӧм бӧрын (сюрс морт, содан бӧртасӧн)
</c:v>
                </c:pt>
                <c:pt idx="3">
                  <c:v>Бырӧдан олан пунктъясысь мӧдлаӧ овмӧдӧм семья лыд (семья лыд, вонас)
</c:v>
                </c:pt>
                <c:pt idx="4">
                  <c:v>Семья лыд, кодъяс бурмӧдicны олан условиеяссӧ оланiн стрӧитӧм либӧ ньӧбӧм вылӧ социальнӧй мынтӧмъяс отсӧгӧн (семья лыд, вонас)
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49</c:v>
                </c:pt>
                <c:pt idx="1">
                  <c:v>24.4</c:v>
                </c:pt>
                <c:pt idx="2">
                  <c:v>19.899999999999999</c:v>
                </c:pt>
                <c:pt idx="3">
                  <c:v>11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AC090"/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Газомоторнӧй ломтасӧн да мукӧд сикас альтернативнӧй ломтасӧн вӧдитчысь ӧтйӧза транспорт лыдӧ пырысь транспорт средствояс лыд, кутшӧмъяс вылын новлӧдлан услугаяс вылӧ тарифъяссӧ ладмӧдӧ Коми Республика (ед., вонас)</c:v>
                </c:pt>
                <c:pt idx="1">
                  <c:v>Посёлокпыштса стрӧитӧм биару провод кузьта (км, содан бӧртасӧн)
</c:v>
                </c:pt>
                <c:pt idx="2">
                  <c:v>Граждана лыд, кодъяслысь олан условиеяссӧ бурмӧдӧма уна патераа керкаяс капитальнӧя дзоньталан мероприятиеяс нуӧдӧм бӧрын (сюрс морт, содан бӧртасӧн)
</c:v>
                </c:pt>
                <c:pt idx="3">
                  <c:v>Бырӧдан олан пунктъясысь мӧдлаӧ овмӧдӧм семья лыд (семья лыд, вонас)
</c:v>
                </c:pt>
                <c:pt idx="4">
                  <c:v>Семья лыд, кодъяс бурмӧдicны олан условиеяссӧ оланiн стрӧитӧм либӧ ньӧбӧм вылӧ социальнӧй мынтӧмъяс отсӧгӧн (семья лыд, вонас)
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40</c:v>
                </c:pt>
                <c:pt idx="1">
                  <c:v>24.4</c:v>
                </c:pt>
                <c:pt idx="2">
                  <c:v>19.7</c:v>
                </c:pt>
                <c:pt idx="3">
                  <c:v>11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3797120"/>
        <c:axId val="193795584"/>
      </c:barChart>
      <c:valAx>
        <c:axId val="1937955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3797120"/>
        <c:crosses val="autoZero"/>
        <c:crossBetween val="between"/>
      </c:valAx>
      <c:catAx>
        <c:axId val="1937971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3795584"/>
        <c:crosses val="autoZero"/>
        <c:auto val="1"/>
        <c:lblAlgn val="ctr"/>
        <c:lblOffset val="100"/>
        <c:noMultiLvlLbl val="0"/>
      </c:cat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86601618655039037"/>
          <c:y val="2.9208841660235955E-2"/>
          <c:w val="0.1117359108971966"/>
          <c:h val="0.16156885346072658"/>
        </c:manualLayout>
      </c:layout>
      <c:overlay val="0"/>
      <c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018629671587801"/>
          <c:y val="1.9308856750121434E-3"/>
          <c:w val="0.52670573831430656"/>
          <c:h val="0.902045418376937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Вӧчӧма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Семья лыд, кодъяс бурмӧдiсны олан условиеяссӧ федеральнӧй сьӧмкудйысь сьӧм тшӧт весьтӧ, мый гражданалы сетӧны канмусянь отсӧг вылӧ "Оланiн" федеральнӧй торъя мога уджтаслӧн "Федеральнӧй оланпастэчасӧн урчитӧм категория гражданаӧс оланiнӧн могмӧдӧм серти к</c:v>
                </c:pt>
                <c:pt idx="1">
                  <c:v>Уна патераа керка лыд, кӧнi вӧчӧма капитальнӧя дзоньталан уджъяс
(ед., содан бӧртасӧн) 
</c:v>
                </c:pt>
                <c:pt idx="2">
                  <c:v>Мӧдлаӧ овмӧдӧм уна патераа аварийнӧй керка лыд (ед., вонас)
</c:v>
                </c:pt>
                <c:pt idx="3">
                  <c:v>Уна патераа керкаясын олан жыръяс да ӧтув вӧдитчан местаяс площадьлӧн удельнӧй сьӧкта, кутшӧмъясӧс видлалӧма гражданалы коммунальнӧй услугаяс сетан пӧрадоклы да качество стандартъяслы коммунальнӧй услугаяслысь лӧсялӧмсӧ урчитан оланiн бӧрся канму дӧзьӧр н</c:v>
                </c:pt>
                <c:pt idx="4">
                  <c:v>Том семья лыд, кодъяс бурмӧдiсны олан условиеяссӧ социальнӧй мынтӧмъяс отсӧгӧн (семья лыд, вонас)
</c:v>
                </c:pt>
                <c:pt idx="5">
                  <c:v>Мунан воын ваӧн могмӧдан, ва нуӧдан да ортсӧ лэдзан ва весалан юкӧнын уджӧ пыртӧм стрӧитан (выльмӧдан) объектъяслӧн пай, уджӧ пыртны индӧм татшӧм объектъяслӧн ӧтувъя лыд серти  (%, вонас)
</c:v>
                </c:pt>
                <c:pt idx="6">
                  <c:v>Эконом-класс стандартъяс серти оланiн уджӧ пыртан ыджда (сюрс кв.м, вонас)
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410</c:v>
                </c:pt>
                <c:pt idx="1">
                  <c:v>208</c:v>
                </c:pt>
                <c:pt idx="2">
                  <c:v>175</c:v>
                </c:pt>
                <c:pt idx="3">
                  <c:v>116</c:v>
                </c:pt>
                <c:pt idx="4">
                  <c:v>91</c:v>
                </c:pt>
                <c:pt idx="5">
                  <c:v>83</c:v>
                </c:pt>
                <c:pt idx="6">
                  <c:v>83.2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AC090"/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Семья лыд, кодъяс бурмӧдiсны олан условиеяссӧ федеральнӧй сьӧмкудйысь сьӧм тшӧт весьтӧ, мый гражданалы сетӧны канмусянь отсӧг вылӧ "Оланiн" федеральнӧй торъя мога уджтаслӧн "Федеральнӧй оланпастэчасӧн урчитӧм категория гражданаӧс оланiнӧн могмӧдӧм серти к</c:v>
                </c:pt>
                <c:pt idx="1">
                  <c:v>Уна патераа керка лыд, кӧнi вӧчӧма капитальнӧя дзоньталан уджъяс
(ед., содан бӧртасӧн) 
</c:v>
                </c:pt>
                <c:pt idx="2">
                  <c:v>Мӧдлаӧ овмӧдӧм уна патераа аварийнӧй керка лыд (ед., вонас)
</c:v>
                </c:pt>
                <c:pt idx="3">
                  <c:v>Уна патераа керкаясын олан жыръяс да ӧтув вӧдитчан местаяс площадьлӧн удельнӧй сьӧкта, кутшӧмъясӧс видлалӧма гражданалы коммунальнӧй услугаяс сетан пӧрадоклы да качество стандартъяслы коммунальнӧй услугаяслысь лӧсялӧмсӧ урчитан оланiн бӧрся канму дӧзьӧр н</c:v>
                </c:pt>
                <c:pt idx="4">
                  <c:v>Том семья лыд, кодъяс бурмӧдiсны олан условиеяссӧ социальнӧй мынтӧмъяс отсӧгӧн (семья лыд, вонас)
</c:v>
                </c:pt>
                <c:pt idx="5">
                  <c:v>Мунан воын ваӧн могмӧдан, ва нуӧдан да ортсӧ лэдзан ва весалан юкӧнын уджӧ пыртӧм стрӧитан (выльмӧдан) объектъяслӧн пай, уджӧ пыртны индӧм татшӧм объектъяслӧн ӧтувъя лыд серти  (%, вонас)
</c:v>
                </c:pt>
                <c:pt idx="6">
                  <c:v>Эконом-класс стандартъяс серти оланiн уджӧ пыртан ыджда (сюрс кв.м, вонас)
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380</c:v>
                </c:pt>
                <c:pt idx="1">
                  <c:v>210</c:v>
                </c:pt>
                <c:pt idx="2">
                  <c:v>142</c:v>
                </c:pt>
                <c:pt idx="3">
                  <c:v>80</c:v>
                </c:pt>
                <c:pt idx="4">
                  <c:v>90</c:v>
                </c:pt>
                <c:pt idx="5">
                  <c:v>100</c:v>
                </c:pt>
                <c:pt idx="6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3661568"/>
        <c:axId val="193660032"/>
      </c:barChart>
      <c:valAx>
        <c:axId val="1936600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3661568"/>
        <c:crosses val="autoZero"/>
        <c:crossBetween val="between"/>
      </c:valAx>
      <c:catAx>
        <c:axId val="1936615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3660032"/>
        <c:crosses val="autoZero"/>
        <c:auto val="1"/>
        <c:lblAlgn val="ctr"/>
        <c:lblOffset val="100"/>
        <c:tickLblSkip val="1"/>
        <c:noMultiLvlLbl val="0"/>
      </c:cat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86601618655039037"/>
          <c:y val="2.9208841660235955E-2"/>
          <c:w val="0.1117359108971966"/>
          <c:h val="0.11991723141873126"/>
        </c:manualLayout>
      </c:layout>
      <c:overlay val="0"/>
      <c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0"/>
      <c:rotY val="20"/>
      <c:rAngAx val="1"/>
    </c:view3D>
    <c:floor>
      <c:thickness val="0"/>
      <c:spPr>
        <a:noFill/>
        <a:ln w="25400">
          <a:noFill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25864987522294"/>
          <c:y val="0"/>
          <c:w val="0.88774709022772857"/>
          <c:h val="0.99863763923961679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'Лист1 (2)'!$A$4</c:f>
              <c:strCache>
                <c:ptCount val="1"/>
                <c:pt idx="0">
                  <c:v>средства республиканского бюджета Республики Коми</c:v>
                </c:pt>
              </c:strCache>
            </c:strRef>
          </c:tx>
          <c:spPr>
            <a:pattFill prst="dashUpDiag">
              <a:fgClr>
                <a:schemeClr val="accent3">
                  <a:lumMod val="20000"/>
                  <a:lumOff val="80000"/>
                </a:schemeClr>
              </a:fgClr>
              <a:bgClr>
                <a:schemeClr val="accent3">
                  <a:lumMod val="60000"/>
                  <a:lumOff val="40000"/>
                </a:schemeClr>
              </a:bgClr>
            </a:patt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2.0890722226106412E-2"/>
                  <c:y val="3.1230779228040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004062861715103E-2"/>
                  <c:y val="-7.2545899392340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42686154241120355"/>
                  <c:y val="-7.8384886050259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 (2)'!$B$3:$C$3</c:f>
              <c:strCache>
                <c:ptCount val="2"/>
                <c:pt idx="0">
                  <c:v>вӧчӧма</c:v>
                </c:pt>
                <c:pt idx="1">
                  <c:v>план</c:v>
                </c:pt>
              </c:strCache>
            </c:strRef>
          </c:cat>
          <c:val>
            <c:numRef>
              <c:f>'Лист1 (2)'!$B$4:$C$4</c:f>
              <c:numCache>
                <c:formatCode>0.0</c:formatCode>
                <c:ptCount val="2"/>
                <c:pt idx="0" formatCode="General">
                  <c:v>639.9085</c:v>
                </c:pt>
                <c:pt idx="1">
                  <c:v>761.43910000000005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gapDepth val="500"/>
        <c:shape val="cylinder"/>
        <c:axId val="193726336"/>
        <c:axId val="193727872"/>
        <c:axId val="0"/>
      </c:bar3DChart>
      <c:catAx>
        <c:axId val="193726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25400" cap="flat" cmpd="sng" algn="ctr">
            <a:solidFill>
              <a:schemeClr val="accent3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727872"/>
        <c:crosses val="autoZero"/>
        <c:auto val="1"/>
        <c:lblAlgn val="ctr"/>
        <c:lblOffset val="100"/>
        <c:noMultiLvlLbl val="0"/>
      </c:catAx>
      <c:valAx>
        <c:axId val="193727872"/>
        <c:scaling>
          <c:orientation val="minMax"/>
          <c:max val="800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crossAx val="19372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800990709082776E-2"/>
          <c:y val="3.4113418292276466E-2"/>
          <c:w val="0.33383905958952764"/>
          <c:h val="0.9408768266940529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Lbls>
            <c:dLbl>
              <c:idx val="1"/>
              <c:layout>
                <c:manualLayout>
                  <c:x val="-1.0957602521035773E-3"/>
                  <c:y val="-0.1268460008508539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Дiнмуса удж рынокӧн веськӧдлӧм, удж ресурсъяс артмӧдан да наӧн вӧдитчан удж ладмӧдӧм</c:v>
                </c:pt>
                <c:pt idx="1">
                  <c:v>Вермытӧмъяслы оборудуйтӧм (лӧсьӧдӧм) уджалан местаяс вылӧ уджтӧм вермытӧмъяслы уджавны пырны отсалӧм</c:v>
                </c:pt>
                <c:pt idx="2">
                  <c:v>Канму уджтас збыльмӧдӧмсӧ могмӧдӧм </c:v>
                </c:pt>
                <c:pt idx="3">
                  <c:v>Йӧзӧс уджӧн могмӧдан юкӧнын содтӧд мероприятиеяс, кутшӧмъясӧс веськӧдӧма Коми Республикаса удж рынокын ёсьлунсӧ чинтӧм вылӧ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594.02149999999995</c:v>
                </c:pt>
                <c:pt idx="1">
                  <c:v>6.5420999999999996</c:v>
                </c:pt>
                <c:pt idx="2">
                  <c:v>28.642499999999998</c:v>
                </c:pt>
                <c:pt idx="3">
                  <c:v>132.233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4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9961676333513485"/>
          <c:y val="7.175785377852073E-2"/>
          <c:w val="0.60038323666486515"/>
          <c:h val="0.833905082897765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республиканскӧй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сьӧмкудлӧн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вотысь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вотысь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ӧтдор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чӧжӧслӧн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тэчас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1"/>
    </c:title>
    <c:autoTitleDeleted val="0"/>
    <c:view3D>
      <c:rotX val="90"/>
      <c:rotY val="267"/>
      <c:depthPercent val="1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44735114279066E-2"/>
          <c:y val="9.1732616292452232E-2"/>
          <c:w val="0.63370564272522123"/>
          <c:h val="0.88828768126556323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dkEdge">
              <a:bevelT w="133350" h="139700" prst="artDeco"/>
              <a:bevelB w="139700" h="139700" prst="divot"/>
            </a:sp3d>
          </c:spPr>
          <c:explosion val="2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dkEdge">
                <a:bevelT w="133350" h="139700" prst="artDeco"/>
                <a:bevelB w="139700" h="139700" prst="divot"/>
              </a:sp3d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 prstMaterial="dkEdge">
                <a:bevelT w="133350" h="139700" prst="artDeco"/>
                <a:bevelB w="139700" h="139700" prst="divot"/>
              </a:sp3d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 prstMaterial="dkEdge">
                <a:bevelT w="133350" h="139700" prst="artDeco"/>
                <a:bevelB w="139700" h="139700" prst="divot"/>
              </a:sp3d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 prstMaterial="dkEdge">
                <a:bevelT w="133350" h="139700" prst="artDeco"/>
                <a:bevelB w="139700" h="139700" prst="divot"/>
              </a:sp3d>
            </c:spPr>
          </c:dPt>
          <c:dPt>
            <c:idx val="4"/>
            <c:bubble3D val="0"/>
            <c:spPr>
              <a:solidFill>
                <a:srgbClr val="00FFCC"/>
              </a:solidFill>
              <a:scene3d>
                <a:camera prst="orthographicFront"/>
                <a:lightRig rig="threePt" dir="t"/>
              </a:scene3d>
              <a:sp3d prstMaterial="dkEdge">
                <a:bevelT w="133350" h="139700" prst="artDeco"/>
                <a:bevelB w="139700" h="139700" prst="divot"/>
              </a:sp3d>
            </c:spPr>
          </c:dPt>
          <c:dPt>
            <c:idx val="5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dkEdge">
                <a:bevelT w="133350" h="139700" prst="artDeco"/>
                <a:bevelB w="139700" h="139700" prst="divot"/>
              </a:sp3d>
            </c:spPr>
          </c:dPt>
          <c:dPt>
            <c:idx val="6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 prstMaterial="dkEdge">
                <a:bevelT w="133350" h="139700" prst="artDeco"/>
                <a:bevelB w="139700" h="139700" prst="divot"/>
              </a:sp3d>
            </c:spPr>
          </c:dPt>
          <c:dPt>
            <c:idx val="7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 prstMaterial="dkEdge">
                <a:bevelT w="133350" h="139700" prst="artDeco"/>
                <a:bevelB w="139700" h="139700" prst="divot"/>
              </a:sp3d>
            </c:spPr>
          </c:dPt>
          <c:dLbls>
            <c:dLbl>
              <c:idx val="0"/>
              <c:layout>
                <c:manualLayout>
                  <c:x val="0.10777595896112378"/>
                  <c:y val="0.120515657484050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3075135714257266"/>
                  <c:y val="1.9980677637956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18826345492853E-2"/>
                  <c:y val="-0.199343402372560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0367860314880974"/>
                  <c:y val="-7.1706053854940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РБ РК '!$C$3:$C$10</c:f>
              <c:strCache>
                <c:ptCount val="8"/>
                <c:pt idx="0">
                  <c:v>Организацияяслӧн чӧжӧс вылӧ вот</c:v>
                </c:pt>
                <c:pt idx="1">
                  <c:v>Торъя йӧзлӧн чӧжӧс вылӧ вот</c:v>
                </c:pt>
                <c:pt idx="2">
                  <c:v>Эмбур вылӧ вот</c:v>
                </c:pt>
                <c:pt idx="3">
                  <c:v>Акцизъяс</c:v>
                </c:pt>
                <c:pt idx="4">
                  <c:v>Ӧтувъя чӧжӧс вылӧ вот</c:v>
                </c:pt>
                <c:pt idx="5">
                  <c:v>Вӧр-ва озырлунӧн вӧдитчӧмысь мынтысьӧмъяс </c:v>
                </c:pt>
                <c:pt idx="6">
                  <c:v>Штрапъяс</c:v>
                </c:pt>
                <c:pt idx="7">
                  <c:v>Мукӧд чӧжӧс</c:v>
                </c:pt>
              </c:strCache>
            </c:strRef>
          </c:cat>
          <c:val>
            <c:numRef>
              <c:f>'Структура РБ РК '!$D$3:$D$10</c:f>
              <c:numCache>
                <c:formatCode>0.0%</c:formatCode>
                <c:ptCount val="8"/>
                <c:pt idx="0">
                  <c:v>0.33069487347255266</c:v>
                </c:pt>
                <c:pt idx="1">
                  <c:v>0.30672352668196068</c:v>
                </c:pt>
                <c:pt idx="2">
                  <c:v>0.25817029227492611</c:v>
                </c:pt>
                <c:pt idx="3">
                  <c:v>4.7306768309041916E-2</c:v>
                </c:pt>
                <c:pt idx="4">
                  <c:v>1.8060788806948298E-2</c:v>
                </c:pt>
                <c:pt idx="5">
                  <c:v>1.3534750884166655E-2</c:v>
                </c:pt>
                <c:pt idx="6">
                  <c:v>1.0223364348212154E-2</c:v>
                </c:pt>
                <c:pt idx="7">
                  <c:v>1.5285635222191432E-2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628856097678788"/>
          <c:y val="0.18185984222310572"/>
          <c:w val="0.34446357665082233"/>
          <c:h val="0.79838875054928959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accent3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  <a:scene3d>
      <a:camera prst="orthographicFront"/>
      <a:lightRig rig="threePt" dir="t"/>
    </a:scene3d>
    <a:sp3d>
      <a:bevelT/>
      <a:bevelB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26812984379284"/>
          <c:y val="4.7249272044708212E-4"/>
          <c:w val="0.71691599692028585"/>
          <c:h val="0.902045444563007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Вӧчӧма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Пасйӧм уджтӧмалан тшупӧд (вонас шӧркодя), %</c:v>
                </c:pt>
                <c:pt idx="1">
                  <c:v>Ӧтувъя уджтӧмалан тшупӧд (вонас шӧркодя), 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1.5</c:v>
                </c:pt>
                <c:pt idx="1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AC090"/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Пасйӧм уджтӧмалан тшупӧд (вонас шӧркодя), %</c:v>
                </c:pt>
                <c:pt idx="1">
                  <c:v>Ӧтувъя уджтӧмалан тшупӧд (вонас шӧркодя), %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1.7</c:v>
                </c:pt>
                <c:pt idx="1">
                  <c:v>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6385280"/>
        <c:axId val="156559616"/>
      </c:barChart>
      <c:valAx>
        <c:axId val="1565596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6385280"/>
        <c:crosses val="autoZero"/>
        <c:crossBetween val="between"/>
      </c:valAx>
      <c:catAx>
        <c:axId val="1563852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6559616"/>
        <c:crosses val="autoZero"/>
        <c:auto val="1"/>
        <c:lblAlgn val="ctr"/>
        <c:lblOffset val="100"/>
        <c:noMultiLvlLbl val="0"/>
      </c:cat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86601618655039037"/>
          <c:y val="0.46549067647454379"/>
          <c:w val="0.1117359108971966"/>
          <c:h val="0.26843874072471485"/>
        </c:manualLayout>
      </c:layout>
      <c:overlay val="0"/>
      <c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26812984379284"/>
          <c:y val="0.19575447841354096"/>
          <c:w val="0.71691599692028585"/>
          <c:h val="0.513467272298140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Вӧчӧма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Йӧзӧс уджӧн могмӧдан тшупӧд (вонас шӧркодя), 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66.2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AC090"/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Йӧзӧс уджӧн могмӧдан тшупӧд (вонас шӧркодя), 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6424832"/>
        <c:axId val="156423296"/>
      </c:barChart>
      <c:valAx>
        <c:axId val="1564232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6424832"/>
        <c:crosses val="autoZero"/>
        <c:crossBetween val="between"/>
      </c:valAx>
      <c:catAx>
        <c:axId val="1564248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6423296"/>
        <c:crosses val="autoZero"/>
        <c:auto val="1"/>
        <c:lblAlgn val="ctr"/>
        <c:lblOffset val="100"/>
        <c:noMultiLvlLbl val="0"/>
      </c:cat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87518601391936468"/>
          <c:y val="5.3678344179146173E-2"/>
          <c:w val="0.1117359108971966"/>
          <c:h val="0.37684471140183134"/>
        </c:manualLayout>
      </c:layout>
      <c:overlay val="0"/>
      <c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0"/>
      <c:rotY val="20"/>
      <c:rAngAx val="1"/>
    </c:view3D>
    <c:floor>
      <c:thickness val="0"/>
      <c:spPr>
        <a:noFill/>
        <a:ln w="25400">
          <a:noFill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25864987522294"/>
          <c:y val="0"/>
          <c:w val="0.88774709022772857"/>
          <c:h val="0.99863763923961679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'Лист1 (2)'!$A$4</c:f>
              <c:strCache>
                <c:ptCount val="1"/>
                <c:pt idx="0">
                  <c:v>средства республиканского бюджета Республики Коми</c:v>
                </c:pt>
              </c:strCache>
            </c:strRef>
          </c:tx>
          <c:spPr>
            <a:pattFill prst="dashUpDiag">
              <a:fgClr>
                <a:schemeClr val="accent3">
                  <a:lumMod val="20000"/>
                  <a:lumOff val="80000"/>
                </a:schemeClr>
              </a:fgClr>
              <a:bgClr>
                <a:schemeClr val="accent3">
                  <a:lumMod val="60000"/>
                  <a:lumOff val="40000"/>
                </a:schemeClr>
              </a:bgClr>
            </a:patt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2.0890722226106412E-2"/>
                  <c:y val="3.1230779228040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004062861715103E-2"/>
                  <c:y val="-7.2545899392340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42686154241120355"/>
                  <c:y val="-7.8384886050259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 (2)'!$B$3:$C$3</c:f>
              <c:strCache>
                <c:ptCount val="2"/>
                <c:pt idx="0">
                  <c:v>вӧчӧма</c:v>
                </c:pt>
                <c:pt idx="1">
                  <c:v>план</c:v>
                </c:pt>
              </c:strCache>
            </c:strRef>
          </c:cat>
          <c:val>
            <c:numRef>
              <c:f>'Лист1 (2)'!$B$4:$C$4</c:f>
              <c:numCache>
                <c:formatCode>0.0</c:formatCode>
                <c:ptCount val="2"/>
                <c:pt idx="0" formatCode="General">
                  <c:v>1368.1</c:v>
                </c:pt>
                <c:pt idx="1">
                  <c:v>1499.5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gapDepth val="500"/>
        <c:shape val="cylinder"/>
        <c:axId val="156913664"/>
        <c:axId val="156915200"/>
        <c:axId val="0"/>
      </c:bar3DChart>
      <c:catAx>
        <c:axId val="1569136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25400" cap="flat" cmpd="sng" algn="ctr">
            <a:solidFill>
              <a:schemeClr val="accent3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915200"/>
        <c:crosses val="autoZero"/>
        <c:auto val="1"/>
        <c:lblAlgn val="ctr"/>
        <c:lblOffset val="100"/>
        <c:noMultiLvlLbl val="0"/>
      </c:catAx>
      <c:valAx>
        <c:axId val="156915200"/>
        <c:scaling>
          <c:orientation val="minMax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crossAx val="156913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537804179380426E-2"/>
          <c:y val="2.1208348123921191E-2"/>
          <c:w val="0.33689168480514936"/>
          <c:h val="0.949480206806289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Lbls>
            <c:dLbl>
              <c:idx val="0"/>
              <c:layout>
                <c:manualLayout>
                  <c:x val="6.1701607808086499E-2"/>
                  <c:y val="-0.370344174031341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3890733083138249E-2"/>
                  <c:y val="-0.1141390575566851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646509725675955"/>
                  <c:y val="0.2637966722018177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Коми Республикаын терроризмысь да экстремизмысь ӧлӧдӧм</c:v>
                </c:pt>
                <c:pt idx="1">
                  <c:v>Канму уджтас збыльмӧдӧмсӧ могмӧдӧм</c:v>
                </c:pt>
                <c:pt idx="2">
                  <c:v>Коми Республикаын мирнӧй да военнӧй кад дырйи вӧр-ва да техногеннӧй сяма виччысьтӧмторъяслысь рискъяс чинтӧм да колясъяслысь тӧдчӧмсӧ кокньӧдӧм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1.3</c:v>
                </c:pt>
                <c:pt idx="1">
                  <c:v>15.4</c:v>
                </c:pt>
                <c:pt idx="2">
                  <c:v>1351.4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2556407766791932"/>
          <c:y val="7.175785377852073E-2"/>
          <c:w val="0.57443592233208063"/>
          <c:h val="0.833905082897765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141259144857037"/>
          <c:y val="0.11412130678290647"/>
          <c:w val="0.53762541423672261"/>
          <c:h val="0.639306416934066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Вӧчӧма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Виччысьтӧмторъясысь ӧлӧдан да найӧс бырӧдан ӧтувъя канму системалӧн Коми республиканскӧй системаувса вынъяслӧн да средствояслӧн виччысьтӧмторъясысь да терроризм петкӧдчӧмъясысь ӧлӧдан да найӧс бырӧдан дасьлун тшупӧд (баллъяс)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AC090"/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Виччысьтӧмторъясысь ӧлӧдан да найӧс бырӧдан ӧтувъя канму системалӧн Коми республиканскӧй системаувса вынъяслӧн да средствояслӧн виччысьтӧмторъясысь да терроризм петкӧдчӧмъясысь ӧлӧдан да найӧс бырӧдан дасьлун тшупӧд (баллъяс)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7096192"/>
        <c:axId val="157094656"/>
      </c:barChart>
      <c:valAx>
        <c:axId val="157094656"/>
        <c:scaling>
          <c:orientation val="minMax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7096192"/>
        <c:crosses val="autoZero"/>
        <c:crossBetween val="between"/>
      </c:valAx>
      <c:catAx>
        <c:axId val="1570961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7094656"/>
        <c:crosses val="autoZero"/>
        <c:auto val="1"/>
        <c:lblAlgn val="ctr"/>
        <c:lblOffset val="100"/>
        <c:noMultiLvlLbl val="0"/>
      </c:cat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8996388869032963"/>
          <c:y val="4.8380206432089547E-2"/>
          <c:w val="9.339625615924789E-2"/>
          <c:h val="0.40373863688348355"/>
        </c:manualLayout>
      </c:layout>
      <c:overlay val="0"/>
      <c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58843239514687"/>
          <c:y val="1.9308856750121434E-3"/>
          <c:w val="0.48072290490503933"/>
          <c:h val="0.902045418376937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Вӧчӧма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Коми Республикаса пӧжарысь видзан да мездан мутас юкӧдувъяс лӧсьӧдӧм да сьӧмӧн видзӧм</c:v>
                </c:pt>
                <c:pt idx="1">
                  <c:v>Коми Республикаса пӧжарысь видзан да мездан юкӧдувъяслысь материально-техническӧй подув зумыдмӧдӧм да ӧнъяӧдӧм </c:v>
                </c:pt>
                <c:pt idx="2">
                  <c:v>Коми Республикаса пӧжарысь видзан да мездан службаяслысь зданиеяс стрӧитӧм, выльмӧдӧм да дзоньталӧм </c:v>
                </c:pt>
                <c:pt idx="3">
                  <c:v>Тувсовъя ытва дырйи виччысьтӧмторъясысь ӧлӧдӧм, виччысьтӧмторъяс бырӧдӧм могысь авиация корӧм </c:v>
                </c:pt>
                <c:pt idx="4">
                  <c:v>Коми Республикаса йӧзӧс юӧртан система уджӧдан да сьӧмӧн видзан уджъяс нуӧдӧм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1187.1982</c:v>
                </c:pt>
                <c:pt idx="1">
                  <c:v>130.18689999999998</c:v>
                </c:pt>
                <c:pt idx="2">
                  <c:v>2.391</c:v>
                </c:pt>
                <c:pt idx="3">
                  <c:v>4.8860000000000001</c:v>
                </c:pt>
                <c:pt idx="4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AC090"/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Коми Республикаса пӧжарысь видзан да мездан мутас юкӧдувъяс лӧсьӧдӧм да сьӧмӧн видзӧм</c:v>
                </c:pt>
                <c:pt idx="1">
                  <c:v>Коми Республикаса пӧжарысь видзан да мездан юкӧдувъяслысь материально-техническӧй подув зумыдмӧдӧм да ӧнъяӧдӧм </c:v>
                </c:pt>
                <c:pt idx="2">
                  <c:v>Коми Республикаса пӧжарысь видзан да мездан службаяслысь зданиеяс стрӧитӧм, выльмӧдӧм да дзоньталӧм </c:v>
                </c:pt>
                <c:pt idx="3">
                  <c:v>Тувсовъя ытва дырйи виччысьтӧмторъясысь ӧлӧдӧм, виччысьтӧмторъяс бырӧдӧм могысь авиация корӧм </c:v>
                </c:pt>
                <c:pt idx="4">
                  <c:v>Коми Республикаса йӧзӧс юӧртан система уджӧдан да сьӧмӧн видзан уджъяс нуӧдӧм 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1279.6505</c:v>
                </c:pt>
                <c:pt idx="1">
                  <c:v>142.649</c:v>
                </c:pt>
                <c:pt idx="2">
                  <c:v>17.850999999999999</c:v>
                </c:pt>
                <c:pt idx="3">
                  <c:v>8.7799999999999994</c:v>
                </c:pt>
                <c:pt idx="4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7394432"/>
        <c:axId val="157392896"/>
      </c:barChart>
      <c:valAx>
        <c:axId val="157392896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7394432"/>
        <c:crosses val="autoZero"/>
        <c:crossBetween val="between"/>
      </c:valAx>
      <c:catAx>
        <c:axId val="1573944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7392896"/>
        <c:crosses val="autoZero"/>
        <c:auto val="1"/>
        <c:lblAlgn val="ctr"/>
        <c:lblOffset val="100"/>
        <c:noMultiLvlLbl val="0"/>
      </c:cat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86601618655039037"/>
          <c:y val="2.9208841660235955E-2"/>
          <c:w val="8.6136809492143196E-2"/>
          <c:h val="0.17042273080768802"/>
        </c:manualLayout>
      </c:layout>
      <c:overlay val="0"/>
      <c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0"/>
      <c:rotY val="20"/>
      <c:rAngAx val="1"/>
    </c:view3D>
    <c:floor>
      <c:thickness val="0"/>
      <c:spPr>
        <a:noFill/>
        <a:ln w="25400">
          <a:noFill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25864987522294"/>
          <c:y val="0"/>
          <c:w val="0.88774709022772857"/>
          <c:h val="0.99863763923961679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'Лист1 (2)'!$A$4</c:f>
              <c:strCache>
                <c:ptCount val="1"/>
                <c:pt idx="0">
                  <c:v>средства республиканского бюджета Республики Коми</c:v>
                </c:pt>
              </c:strCache>
            </c:strRef>
          </c:tx>
          <c:spPr>
            <a:pattFill prst="dashUpDiag">
              <a:fgClr>
                <a:schemeClr val="accent3">
                  <a:lumMod val="20000"/>
                  <a:lumOff val="80000"/>
                </a:schemeClr>
              </a:fgClr>
              <a:bgClr>
                <a:schemeClr val="accent3">
                  <a:lumMod val="60000"/>
                  <a:lumOff val="40000"/>
                </a:schemeClr>
              </a:bgClr>
            </a:patt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2.0890722226106412E-2"/>
                  <c:y val="3.1230779228040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004062861715103E-2"/>
                  <c:y val="-7.2545899392340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42686154241120355"/>
                  <c:y val="-7.8384886050259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 (2)'!$B$3:$C$3</c:f>
              <c:strCache>
                <c:ptCount val="2"/>
                <c:pt idx="0">
                  <c:v>вӧчӧма</c:v>
                </c:pt>
                <c:pt idx="1">
                  <c:v>план</c:v>
                </c:pt>
              </c:strCache>
            </c:strRef>
          </c:cat>
          <c:val>
            <c:numRef>
              <c:f>'Лист1 (2)'!$B$4:$C$4</c:f>
              <c:numCache>
                <c:formatCode>0.0</c:formatCode>
                <c:ptCount val="2"/>
                <c:pt idx="0" formatCode="General">
                  <c:v>1095.5999999999999</c:v>
                </c:pt>
                <c:pt idx="1">
                  <c:v>1147.2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gapDepth val="500"/>
        <c:shape val="cylinder"/>
        <c:axId val="192863616"/>
        <c:axId val="192865408"/>
        <c:axId val="0"/>
      </c:bar3DChart>
      <c:catAx>
        <c:axId val="1928636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25400" cap="flat" cmpd="sng" algn="ctr">
            <a:solidFill>
              <a:schemeClr val="accent3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865408"/>
        <c:crosses val="autoZero"/>
        <c:auto val="1"/>
        <c:lblAlgn val="ctr"/>
        <c:lblOffset val="100"/>
        <c:noMultiLvlLbl val="0"/>
      </c:catAx>
      <c:valAx>
        <c:axId val="192865408"/>
        <c:scaling>
          <c:orientation val="minMax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crossAx val="19286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537804179380426E-2"/>
          <c:y val="2.1208348123921191E-2"/>
          <c:w val="0.33689168480514936"/>
          <c:h val="0.949480206806289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Культура юкӧнса объектъясӧн вӧдитчыны позянлунсӧ могмӧдӧм, культура наследие видзӧм да тӧдчанаӧн вӧчӧм</c:v>
                </c:pt>
                <c:pt idx="1">
                  <c:v>Коми Республикаса олысьяслысь творческӧй позянлунъяс збыльмӧдӧм, выльмӧдӧм да сӧвмӧдӧм вылӧ бур условиеяс лӧсьӧдӧм</c:v>
                </c:pt>
                <c:pt idx="2">
                  <c:v>Канму уджтас збыльмӧдан условиеяс могмӧдӧм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359.8</c:v>
                </c:pt>
                <c:pt idx="1">
                  <c:v>677.4</c:v>
                </c:pt>
                <c:pt idx="2">
                  <c:v>110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2556407766791932"/>
          <c:y val="7.175785377852073E-2"/>
          <c:w val="0.57443592233208063"/>
          <c:h val="0.833905082897765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120267941874365"/>
          <c:y val="4.1309599233718769E-2"/>
          <c:w val="0.47618745052565248"/>
          <c:h val="0.902045418376937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Вӧчӧма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Культура юкӧнын канму да муниципальнӧй услугаяс сетанногӧн Коми Республикаса олысьяслӧн дӧвӧльлун, юасьӧм йӧз лыдысь %</c:v>
                </c:pt>
                <c:pt idx="1">
                  <c:v>Культура наследие объектъяслӧн пай, кутшӧмъяс йылысь юӧрсӧ пыртӧма Россия Федерацияса войтырлӧн культура наследие объектъяс серти (история да культура памятникъяс серти) ӧтувъя канму реестрлӧн электроннӧй мыччӧд базаӧ, культура наследие объектъяслӧн ӧтувъ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85</c:v>
                </c:pt>
                <c:pt idx="1">
                  <c:v>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AC090"/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Культура юкӧнын канму да муниципальнӧй услугаяс сетанногӧн Коми Республикаса олысьяслӧн дӧвӧльлун, юасьӧм йӧз лыдысь %</c:v>
                </c:pt>
                <c:pt idx="1">
                  <c:v>Культура наследие объектъяслӧн пай, кутшӧмъяс йылысь юӧрсӧ пыртӧма Россия Федерацияса войтырлӧн культура наследие объектъяс серти (история да культура памятникъяс серти) ӧтувъя канму реестрлӧн электроннӧй мыччӧд базаӧ, культура наследие объектъяслӧн ӧтувъ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2988672"/>
        <c:axId val="192987136"/>
      </c:barChart>
      <c:valAx>
        <c:axId val="1929871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2988672"/>
        <c:crosses val="autoZero"/>
        <c:crossBetween val="between"/>
      </c:valAx>
      <c:catAx>
        <c:axId val="1929886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2987136"/>
        <c:crosses val="autoZero"/>
        <c:auto val="1"/>
        <c:lblAlgn val="ctr"/>
        <c:lblOffset val="100"/>
        <c:noMultiLvlLbl val="0"/>
      </c:cat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86601618655039037"/>
          <c:y val="2.9208841660235955E-2"/>
          <c:w val="0.1117359108971966"/>
          <c:h val="0.25517998000222192"/>
        </c:manualLayout>
      </c:layout>
      <c:overlay val="0"/>
      <c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018629671587801"/>
          <c:y val="1.9308856750121434E-3"/>
          <c:w val="0.53135178418125351"/>
          <c:h val="0.902045418376937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Вӧчӧма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Коми Республикаса канму кывъясӧн паськыда тӧдмӧдан мероприятиеясын участвуйтысь олысьяслӧн пай, Коми Республикаса олысьяслӧн ӧтувъя лыдысь, %</c:v>
                </c:pt>
                <c:pt idx="1">
                  <c:v>2010 во серти Коми Республикаса олысьясӧн культура учреждениеясӧ ветлӧм лыд содӧм, %</c:v>
                </c:pt>
                <c:pt idx="2">
                  <c:v>Клубъясса котыръяслӧн, любительскӧй ӧтувъяслӧн уджын участвуйтысь олысьяслӧн удельнӧй сьӧкта, Коми Республикаса олысьяслӧн ӧтувъя лыдысь, %</c:v>
                </c:pt>
                <c:pt idx="3">
                  <c:v>Театр-концерт мероприятиеяс вылӧ ветлӧм  лыд содӧм (воддза во серти), 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12</c:v>
                </c:pt>
                <c:pt idx="2">
                  <c:v>6.4</c:v>
                </c:pt>
                <c:pt idx="3">
                  <c:v>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AC090"/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Коми Республикаса канму кывъясӧн паськыда тӧдмӧдан мероприятиеясын участвуйтысь олысьяслӧн пай, Коми Республикаса олысьяслӧн ӧтувъя лыдысь, %</c:v>
                </c:pt>
                <c:pt idx="1">
                  <c:v>2010 во серти Коми Республикаса олысьясӧн культура учреждениеясӧ ветлӧм лыд содӧм, %</c:v>
                </c:pt>
                <c:pt idx="2">
                  <c:v>Клубъясса котыръяслӧн, любительскӧй ӧтувъяслӧн уджын участвуйтысь олысьяслӧн удельнӧй сьӧкта, Коми Республикаса олысьяслӧн ӧтувъя лыдысь, %</c:v>
                </c:pt>
                <c:pt idx="3">
                  <c:v>Театр-концерт мероприятиеяс вылӧ ветлӧм  лыд содӧм (воддза во серти), %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13.7</c:v>
                </c:pt>
                <c:pt idx="1">
                  <c:v>12</c:v>
                </c:pt>
                <c:pt idx="2">
                  <c:v>6.3</c:v>
                </c:pt>
                <c:pt idx="3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4380160"/>
        <c:axId val="194046592"/>
      </c:barChart>
      <c:valAx>
        <c:axId val="1940465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4380160"/>
        <c:crosses val="autoZero"/>
        <c:crossBetween val="between"/>
      </c:valAx>
      <c:catAx>
        <c:axId val="1943801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4046592"/>
        <c:crosses val="autoZero"/>
        <c:auto val="1"/>
        <c:lblAlgn val="ctr"/>
        <c:lblOffset val="100"/>
        <c:noMultiLvlLbl val="0"/>
      </c:cat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86601618655039037"/>
          <c:y val="2.9208841660235955E-2"/>
          <c:w val="0.1117359108971966"/>
          <c:h val="0.11991723141873126"/>
        </c:manualLayout>
      </c:layout>
      <c:overlay val="0"/>
      <c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1"/>
    </c:view3D>
    <c:floor>
      <c:thickness val="0"/>
      <c:spPr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063093406420092E-2"/>
          <c:w val="0.99486039091769385"/>
          <c:h val="0.79347295519665983"/>
        </c:manualLayout>
      </c:layout>
      <c:bar3DChart>
        <c:barDir val="col"/>
        <c:grouping val="standard"/>
        <c:varyColors val="0"/>
        <c:ser>
          <c:idx val="1"/>
          <c:order val="0"/>
          <c:tx>
            <c:strRef>
              <c:f>'налогые и ненал'!$C$1</c:f>
              <c:strCache>
                <c:ptCount val="1"/>
                <c:pt idx="0">
                  <c:v>Вотысь ӧтдор чӧжӧс, млн. шайт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 prstMaterial="matte"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7305081085205723E-3"/>
                  <c:y val="-5.55519083738170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5745211977023759E-3"/>
                  <c:y val="-9.02551231681328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'налогые и ненал'!$A$2:$A$3</c:f>
              <c:strCache>
                <c:ptCount val="2"/>
                <c:pt idx="0">
                  <c:v>2014 во</c:v>
                </c:pt>
                <c:pt idx="1">
                  <c:v>2015 во</c:v>
                </c:pt>
              </c:strCache>
            </c:strRef>
          </c:cat>
          <c:val>
            <c:numRef>
              <c:f>'налогые и ненал'!$C$2:$C$3</c:f>
              <c:numCache>
                <c:formatCode>#,##0.0</c:formatCode>
                <c:ptCount val="2"/>
                <c:pt idx="0">
                  <c:v>1704.9012261</c:v>
                </c:pt>
                <c:pt idx="1">
                  <c:v>1493.2141707200001</c:v>
                </c:pt>
              </c:numCache>
            </c:numRef>
          </c:val>
        </c:ser>
        <c:ser>
          <c:idx val="0"/>
          <c:order val="1"/>
          <c:tx>
            <c:strRef>
              <c:f>'налогые и ненал'!$B$1</c:f>
              <c:strCache>
                <c:ptCount val="1"/>
                <c:pt idx="0">
                  <c:v>Вотысь чӧжӧс, млн. шайт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 prstMaterial="matte">
              <a:bevelT/>
            </a:sp3d>
          </c:spPr>
          <c:invertIfNegative val="0"/>
          <c:dLbls>
            <c:dLbl>
              <c:idx val="0"/>
              <c:layout>
                <c:manualLayout>
                  <c:x val="8.0625326599340367E-4"/>
                  <c:y val="0.315738150306531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5367770444692894E-3"/>
                  <c:y val="0.309845623213582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'налогые и ненал'!$A$2:$A$3</c:f>
              <c:strCache>
                <c:ptCount val="2"/>
                <c:pt idx="0">
                  <c:v>2014 во</c:v>
                </c:pt>
                <c:pt idx="1">
                  <c:v>2015 во</c:v>
                </c:pt>
              </c:strCache>
            </c:strRef>
          </c:cat>
          <c:val>
            <c:numRef>
              <c:f>'налогые и ненал'!$B$2:$B$3</c:f>
              <c:numCache>
                <c:formatCode>#,##0.0</c:formatCode>
                <c:ptCount val="2"/>
                <c:pt idx="0">
                  <c:v>45248.533161539999</c:v>
                </c:pt>
                <c:pt idx="1">
                  <c:v>48014.231671070003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378"/>
        <c:shape val="cylinder"/>
        <c:axId val="186209408"/>
        <c:axId val="186210944"/>
        <c:axId val="184420096"/>
      </c:bar3DChart>
      <c:catAx>
        <c:axId val="186209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6210944"/>
        <c:crosses val="autoZero"/>
        <c:auto val="1"/>
        <c:lblAlgn val="ctr"/>
        <c:lblOffset val="100"/>
        <c:noMultiLvlLbl val="0"/>
      </c:catAx>
      <c:valAx>
        <c:axId val="18621094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86209408"/>
        <c:crosses val="autoZero"/>
        <c:crossBetween val="between"/>
      </c:valAx>
      <c:serAx>
        <c:axId val="184420096"/>
        <c:scaling>
          <c:orientation val="minMax"/>
        </c:scaling>
        <c:delete val="1"/>
        <c:axPos val="b"/>
        <c:majorTickMark val="out"/>
        <c:minorTickMark val="none"/>
        <c:tickLblPos val="nextTo"/>
        <c:crossAx val="186210944"/>
        <c:crosses val="autoZero"/>
      </c:serAx>
    </c:plotArea>
    <c:legend>
      <c:legendPos val="b"/>
      <c:layout>
        <c:manualLayout>
          <c:xMode val="edge"/>
          <c:yMode val="edge"/>
          <c:x val="0.1229426748308028"/>
          <c:y val="0.92964348007930198"/>
          <c:w val="0.72780425752745126"/>
          <c:h val="7.0356576542000365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0"/>
      <c:rotY val="20"/>
      <c:rAngAx val="1"/>
    </c:view3D>
    <c:floor>
      <c:thickness val="0"/>
      <c:spPr>
        <a:noFill/>
        <a:ln w="25400">
          <a:noFill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25864987522294"/>
          <c:y val="0"/>
          <c:w val="0.88774709022772857"/>
          <c:h val="0.99863763923961679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'Лист1 (2)'!$A$4</c:f>
              <c:strCache>
                <c:ptCount val="1"/>
                <c:pt idx="0">
                  <c:v>средства республиканского бюджета Республики Коми</c:v>
                </c:pt>
              </c:strCache>
            </c:strRef>
          </c:tx>
          <c:spPr>
            <a:pattFill prst="dashUpDiag">
              <a:fgClr>
                <a:schemeClr val="accent3">
                  <a:lumMod val="20000"/>
                  <a:lumOff val="80000"/>
                </a:schemeClr>
              </a:fgClr>
              <a:bgClr>
                <a:schemeClr val="accent3">
                  <a:lumMod val="60000"/>
                  <a:lumOff val="40000"/>
                </a:schemeClr>
              </a:bgClr>
            </a:patt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2.0890722226106412E-2"/>
                  <c:y val="3.1230779228040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004062861715103E-2"/>
                  <c:y val="-7.2545899392340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42686154241120355"/>
                  <c:y val="-7.8384886050259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 (2)'!$B$3:$C$3</c:f>
              <c:strCache>
                <c:ptCount val="2"/>
                <c:pt idx="0">
                  <c:v>вӧчӧма</c:v>
                </c:pt>
                <c:pt idx="1">
                  <c:v>план</c:v>
                </c:pt>
              </c:strCache>
            </c:strRef>
          </c:cat>
          <c:val>
            <c:numRef>
              <c:f>'Лист1 (2)'!$B$4:$C$4</c:f>
              <c:numCache>
                <c:formatCode>0.0</c:formatCode>
                <c:ptCount val="2"/>
                <c:pt idx="0" formatCode="General">
                  <c:v>1062.9000000000001</c:v>
                </c:pt>
                <c:pt idx="1">
                  <c:v>1085.5999999999999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gapDepth val="500"/>
        <c:shape val="cylinder"/>
        <c:axId val="194772992"/>
        <c:axId val="194774528"/>
        <c:axId val="0"/>
      </c:bar3DChart>
      <c:catAx>
        <c:axId val="1947729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25400" cap="flat" cmpd="sng" algn="ctr">
            <a:solidFill>
              <a:schemeClr val="accent3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774528"/>
        <c:crosses val="autoZero"/>
        <c:auto val="1"/>
        <c:lblAlgn val="ctr"/>
        <c:lblOffset val="100"/>
        <c:noMultiLvlLbl val="0"/>
      </c:catAx>
      <c:valAx>
        <c:axId val="194774528"/>
        <c:scaling>
          <c:orientation val="minMax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crossAx val="19477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537804179380426E-2"/>
          <c:y val="2.1208348123921191E-2"/>
          <c:w val="0.33689168480514936"/>
          <c:h val="0.949480206806289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Мортӧс ёнмӧдан да спорт инфраструктура сӧвмӧдӧм</c:v>
                </c:pt>
                <c:pt idx="1">
                  <c:v>Уна йӧзӧс ёнмӧдӧм</c:v>
                </c:pt>
                <c:pt idx="2">
                  <c:v>Спорт резерв дасьтӧм</c:v>
                </c:pt>
                <c:pt idx="3">
                  <c:v>Медвылыс вермӧмъяса спорт</c:v>
                </c:pt>
                <c:pt idx="4">
                  <c:v>Канму уджтас збыльмӧдӧмсӧ могмӧдӧм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701.6</c:v>
                </c:pt>
                <c:pt idx="1">
                  <c:v>14</c:v>
                </c:pt>
                <c:pt idx="2">
                  <c:v>216.2</c:v>
                </c:pt>
                <c:pt idx="3">
                  <c:v>131.80000000000001</c:v>
                </c:pt>
                <c:pt idx="4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2556407766791932"/>
          <c:y val="7.175785377852073E-2"/>
          <c:w val="0.57443592233208063"/>
          <c:h val="0.833905082897765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120267941874365"/>
          <c:y val="4.1309599233718769E-2"/>
          <c:w val="0.52568923527249911"/>
          <c:h val="0.902045418376937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Вӧчӧма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Ставроссияса да войтыркостса ордйысьӧмъяс вылын Коми Республикаса спортсменъясӧн босьтӧм приза места лыд, единица</c:v>
                </c:pt>
                <c:pt idx="1">
                  <c:v>Велӧдчысьяслӧн да студентъяслӧн пай, кодъяс зiльӧны вынйӧр сӧвмӧдӧмын да спортын, велӧдчысьяслӧн да студентъяслӧн ӧтувъя лыдын, 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494</c:v>
                </c:pt>
                <c:pt idx="1">
                  <c:v>69.099999999999994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AC090"/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Ставроссияса да войтыркостса ордйысьӧмъяс вылын Коми Республикаса спортсменъясӧн босьтӧм приза места лыд, единица</c:v>
                </c:pt>
                <c:pt idx="1">
                  <c:v>Велӧдчысьяслӧн да студентъяслӧн пай, кодъяс зiльӧны вынйӧр сӧвмӧдӧмын да спортын, велӧдчысьяслӧн да студентъяслӧн ӧтувъя лыдын, %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352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5218432"/>
        <c:axId val="195216896"/>
      </c:barChart>
      <c:valAx>
        <c:axId val="1952168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5218432"/>
        <c:crosses val="autoZero"/>
        <c:crossBetween val="between"/>
      </c:valAx>
      <c:catAx>
        <c:axId val="1952184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5216896"/>
        <c:crosses val="autoZero"/>
        <c:auto val="1"/>
        <c:lblAlgn val="ctr"/>
        <c:lblOffset val="100"/>
        <c:noMultiLvlLbl val="0"/>
      </c:cat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86601618655039037"/>
          <c:y val="2.9208841660235955E-2"/>
          <c:w val="0.1117359108971966"/>
          <c:h val="0.2904541108729865"/>
        </c:manualLayout>
      </c:layout>
      <c:overlay val="0"/>
      <c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018629671587801"/>
          <c:y val="1.9308856750121434E-3"/>
          <c:w val="0.53135178418125351"/>
          <c:h val="0.902045418376937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Вӧчӧма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Вынйӧр сӧвмӧдан да спорт условиеясӧн олысьяслӧн дӧвӧльлун, юасьӧм йӧз лыдысь %</c:v>
                </c:pt>
                <c:pt idx="1">
                  <c:v>Велӧдчӧм-тренируйтчӧм вылӧ спорт кӧлуйӧн, экипировкаӧн спорт школаяс могмӧдан тшупӧд, %</c:v>
                </c:pt>
                <c:pt idx="2">
                  <c:v>Вынйӧр сӧвмӧдӧмын да спортын зiльысь олысьяслӧн удельнӧй сьӧкта, %</c:v>
                </c:pt>
                <c:pt idx="3">
                  <c:v>Россия Федерацияса спортивнӧй сборнӧй командаясӧ пырысь Коми Республикаса спортсмен лыд, 100 сюрс олысь вылӧ морт лыд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38.799999999999997</c:v>
                </c:pt>
                <c:pt idx="1">
                  <c:v>31.5</c:v>
                </c:pt>
                <c:pt idx="2">
                  <c:v>30.4</c:v>
                </c:pt>
                <c:pt idx="3">
                  <c:v>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AC090"/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Вынйӧр сӧвмӧдан да спорт условиеясӧн олысьяслӧн дӧвӧльлун, юасьӧм йӧз лыдысь %</c:v>
                </c:pt>
                <c:pt idx="1">
                  <c:v>Велӧдчӧм-тренируйтчӧм вылӧ спорт кӧлуйӧн, экипировкаӧн спорт школаяс могмӧдан тшупӧд, %</c:v>
                </c:pt>
                <c:pt idx="2">
                  <c:v>Вынйӧр сӧвмӧдӧмын да спортын зiльысь олысьяслӧн удельнӧй сьӧкта, %</c:v>
                </c:pt>
                <c:pt idx="3">
                  <c:v>Россия Федерацияса спортивнӧй сборнӧй командаясӧ пырысь Коми Республикаса спортсмен лыд, 100 сюрс олысь вылӧ морт лыд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38.799999999999997</c:v>
                </c:pt>
                <c:pt idx="1">
                  <c:v>31.5</c:v>
                </c:pt>
                <c:pt idx="2">
                  <c:v>27.3</c:v>
                </c:pt>
                <c:pt idx="3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5102592"/>
        <c:axId val="195101056"/>
      </c:barChart>
      <c:valAx>
        <c:axId val="1951010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5102592"/>
        <c:crosses val="autoZero"/>
        <c:crossBetween val="between"/>
      </c:valAx>
      <c:catAx>
        <c:axId val="1951025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5101056"/>
        <c:crosses val="autoZero"/>
        <c:auto val="1"/>
        <c:lblAlgn val="ctr"/>
        <c:lblOffset val="100"/>
        <c:noMultiLvlLbl val="0"/>
      </c:cat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86601618655039037"/>
          <c:y val="2.9208841660235955E-2"/>
          <c:w val="0.1117359108971966"/>
          <c:h val="0.11991723141873126"/>
        </c:manualLayout>
      </c:layout>
      <c:overlay val="0"/>
      <c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0"/>
      <c:rotY val="20"/>
      <c:rAngAx val="1"/>
    </c:view3D>
    <c:floor>
      <c:thickness val="0"/>
      <c:spPr>
        <a:noFill/>
        <a:ln w="25400">
          <a:noFill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25864987522294"/>
          <c:y val="0"/>
          <c:w val="0.88774709022772857"/>
          <c:h val="0.99863763923961679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'Лист1 (2)'!$A$4</c:f>
              <c:strCache>
                <c:ptCount val="1"/>
                <c:pt idx="0">
                  <c:v>средства республиканского бюджета Республики Коми</c:v>
                </c:pt>
              </c:strCache>
            </c:strRef>
          </c:tx>
          <c:spPr>
            <a:pattFill prst="dashUpDiag">
              <a:fgClr>
                <a:schemeClr val="accent3">
                  <a:lumMod val="20000"/>
                  <a:lumOff val="80000"/>
                </a:schemeClr>
              </a:fgClr>
              <a:bgClr>
                <a:schemeClr val="accent3">
                  <a:lumMod val="60000"/>
                  <a:lumOff val="40000"/>
                </a:schemeClr>
              </a:bgClr>
            </a:patt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2.0890722226106412E-2"/>
                  <c:y val="3.1230779228040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004062861715103E-2"/>
                  <c:y val="-7.2545899392340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42686154241120355"/>
                  <c:y val="-7.8384886050259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 (2)'!$B$3:$C$3</c:f>
              <c:strCache>
                <c:ptCount val="2"/>
                <c:pt idx="0">
                  <c:v>вӧчӧма</c:v>
                </c:pt>
                <c:pt idx="1">
                  <c:v>план</c:v>
                </c:pt>
              </c:strCache>
            </c:strRef>
          </c:cat>
          <c:val>
            <c:numRef>
              <c:f>'Лист1 (2)'!$B$4:$C$4</c:f>
              <c:numCache>
                <c:formatCode>0.0</c:formatCode>
                <c:ptCount val="2"/>
                <c:pt idx="0" formatCode="General">
                  <c:v>423.4</c:v>
                </c:pt>
                <c:pt idx="1">
                  <c:v>463.7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gapDepth val="500"/>
        <c:shape val="cylinder"/>
        <c:axId val="195533440"/>
        <c:axId val="195543424"/>
        <c:axId val="0"/>
      </c:bar3DChart>
      <c:catAx>
        <c:axId val="1955334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25400" cap="flat" cmpd="sng" algn="ctr">
            <a:solidFill>
              <a:schemeClr val="accent3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543424"/>
        <c:crosses val="autoZero"/>
        <c:auto val="1"/>
        <c:lblAlgn val="ctr"/>
        <c:lblOffset val="100"/>
        <c:noMultiLvlLbl val="0"/>
      </c:catAx>
      <c:valAx>
        <c:axId val="195543424"/>
        <c:scaling>
          <c:orientation val="minMax"/>
          <c:max val="550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crossAx val="195533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537804179380426E-2"/>
          <c:y val="4.7018488460631745E-2"/>
          <c:w val="0.32773380915828426"/>
          <c:h val="0.923670066469579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6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Коми Республикаын инвестиция климат</c:v>
                </c:pt>
                <c:pt idx="1">
                  <c:v>Коми Республикаын конкуренция</c:v>
                </c:pt>
                <c:pt idx="2">
                  <c:v>Коми Республикаын социальнӧй да удж йитӧдъяс</c:v>
                </c:pt>
                <c:pt idx="3">
                  <c:v>Коми Республикаын наука да инновация</c:v>
                </c:pt>
                <c:pt idx="4">
                  <c:v>Коми Республикаын ичӧт да шӧр предпринимательство</c:v>
                </c:pt>
                <c:pt idx="5">
                  <c:v>Коми Республика мутасын волана да пытшкӧсса туризм</c:v>
                </c:pt>
                <c:pt idx="6">
                  <c:v>Канму уджтас збыльмӧдӧмсӧ могмӧдӧм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3.4</c:v>
                </c:pt>
                <c:pt idx="1">
                  <c:v>26</c:v>
                </c:pt>
                <c:pt idx="2">
                  <c:v>3.1</c:v>
                </c:pt>
                <c:pt idx="3">
                  <c:v>7.6</c:v>
                </c:pt>
                <c:pt idx="4">
                  <c:v>157.30000000000001</c:v>
                </c:pt>
                <c:pt idx="5">
                  <c:v>7.6</c:v>
                </c:pt>
                <c:pt idx="6">
                  <c:v>218.4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8282732464921548"/>
          <c:y val="7.175785377852073E-2"/>
          <c:w val="0.61717267535078446"/>
          <c:h val="0.833905082897765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32903522027542"/>
          <c:y val="9.0682264260200054E-2"/>
          <c:w val="0.82835031604158038"/>
          <c:h val="0.83024571343924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Збыльмӧдӧм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Олысьяслӧн збыль вӧдитчан сьӧм чӧжӧс, колян во серти %</c:v>
                </c:pt>
                <c:pt idx="1">
                  <c:v>ВРП серти подув капиталӧ инвестиция ыджда, %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95</c:v>
                </c:pt>
                <c:pt idx="1">
                  <c:v>32.700000000000003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AC090"/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Олысьяслӧн збыль вӧдитчан сьӧм чӧжӧс, колян во серти %</c:v>
                </c:pt>
                <c:pt idx="1">
                  <c:v>ВРП серти подув капиталӧ инвестиция ыджда, %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95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6266624"/>
        <c:axId val="196265088"/>
      </c:barChart>
      <c:valAx>
        <c:axId val="196265088"/>
        <c:scaling>
          <c:orientation val="minMax"/>
        </c:scaling>
        <c:delete val="0"/>
        <c:axPos val="b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6266624"/>
        <c:crosses val="autoZero"/>
        <c:crossBetween val="between"/>
      </c:valAx>
      <c:catAx>
        <c:axId val="1962666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6265088"/>
        <c:crosses val="autoZero"/>
        <c:auto val="1"/>
        <c:lblAlgn val="ctr"/>
        <c:lblOffset val="100"/>
        <c:noMultiLvlLbl val="0"/>
      </c:cat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7880726539141083"/>
          <c:y val="9.3559776925036281E-2"/>
          <c:w val="0.13683476332097935"/>
          <c:h val="0.28997955509630624"/>
        </c:manualLayout>
      </c:layout>
      <c:overlay val="0"/>
      <c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0"/>
      <c:rotY val="20"/>
      <c:rAngAx val="1"/>
    </c:view3D>
    <c:floor>
      <c:thickness val="0"/>
      <c:spPr>
        <a:noFill/>
        <a:ln w="25400">
          <a:noFill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25864987522294"/>
          <c:y val="0"/>
          <c:w val="0.89774137580546753"/>
          <c:h val="0.99863763923961679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'Лист1 (2)'!$A$4</c:f>
              <c:strCache>
                <c:ptCount val="1"/>
                <c:pt idx="0">
                  <c:v>средства республиканского бюджета Республики Коми</c:v>
                </c:pt>
              </c:strCache>
            </c:strRef>
          </c:tx>
          <c:spPr>
            <a:pattFill prst="dashUpDiag">
              <a:fgClr>
                <a:schemeClr val="accent3">
                  <a:lumMod val="20000"/>
                  <a:lumOff val="80000"/>
                </a:schemeClr>
              </a:fgClr>
              <a:bgClr>
                <a:schemeClr val="accent3">
                  <a:lumMod val="60000"/>
                  <a:lumOff val="40000"/>
                </a:schemeClr>
              </a:bgClr>
            </a:patt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2.0890722226106412E-2"/>
                  <c:y val="3.1230779228040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004062861715103E-2"/>
                  <c:y val="-7.2545899392340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42686154241120355"/>
                  <c:y val="-7.8384886050259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 (2)'!$B$3:$C$3</c:f>
              <c:strCache>
                <c:ptCount val="2"/>
                <c:pt idx="0">
                  <c:v>вӧчӧма</c:v>
                </c:pt>
                <c:pt idx="1">
                  <c:v>план</c:v>
                </c:pt>
              </c:strCache>
            </c:strRef>
          </c:cat>
          <c:val>
            <c:numRef>
              <c:f>'Лист1 (2)'!$B$4:$C$4</c:f>
              <c:numCache>
                <c:formatCode>0.0</c:formatCode>
                <c:ptCount val="2"/>
                <c:pt idx="0" formatCode="General">
                  <c:v>47.651899999999998</c:v>
                </c:pt>
                <c:pt idx="1">
                  <c:v>50.4709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gapDepth val="500"/>
        <c:shape val="cylinder"/>
        <c:axId val="196781568"/>
        <c:axId val="196783104"/>
        <c:axId val="0"/>
      </c:bar3DChart>
      <c:catAx>
        <c:axId val="1967815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25400" cap="flat" cmpd="sng" algn="ctr">
            <a:solidFill>
              <a:schemeClr val="accent3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783104"/>
        <c:crosses val="autoZero"/>
        <c:auto val="1"/>
        <c:lblAlgn val="ctr"/>
        <c:lblOffset val="100"/>
        <c:noMultiLvlLbl val="0"/>
      </c:catAx>
      <c:valAx>
        <c:axId val="196783104"/>
        <c:scaling>
          <c:orientation val="minMax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crossAx val="19678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32903522027542"/>
          <c:y val="9.0682264260200054E-2"/>
          <c:w val="0.82835031604158038"/>
          <c:h val="0.83024571343924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Збыльмӧдӧм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2.2080992440066997E-3"/>
                  <c:y val="8.81846461504277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Уджтас збыльмӧдӧмсӧ могмӧдӧм</c:v>
                </c:pt>
                <c:pt idx="1">
                  <c:v>Промышленнӧй производство сӧвмӧдӧм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1.2809999999999999</c:v>
                </c:pt>
                <c:pt idx="1">
                  <c:v>46.370899999999999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AC090"/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2.208099244006699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Уджтас збыльмӧдӧмсӧ могмӧдӧм</c:v>
                </c:pt>
                <c:pt idx="1">
                  <c:v>Промышленнӧй производство сӧвмӧдӧм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1.2809999999999999</c:v>
                </c:pt>
                <c:pt idx="1">
                  <c:v>49.19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6572672"/>
        <c:axId val="196571136"/>
      </c:barChart>
      <c:valAx>
        <c:axId val="196571136"/>
        <c:scaling>
          <c:orientation val="minMax"/>
        </c:scaling>
        <c:delete val="0"/>
        <c:axPos val="b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6572672"/>
        <c:crosses val="autoZero"/>
        <c:crossBetween val="between"/>
      </c:valAx>
      <c:catAx>
        <c:axId val="1965726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6571136"/>
        <c:crosses val="autoZero"/>
        <c:auto val="1"/>
        <c:lblAlgn val="ctr"/>
        <c:lblOffset val="100"/>
        <c:noMultiLvlLbl val="0"/>
      </c:cat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79571417672158695"/>
          <c:y val="0.53346349418279837"/>
          <c:w val="0.13924539300411967"/>
          <c:h val="0.28496139317853569"/>
        </c:manualLayout>
      </c:layout>
      <c:overlay val="0"/>
      <c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32903522027542"/>
          <c:y val="9.0682264260200054E-2"/>
          <c:w val="0.82835031604158038"/>
          <c:h val="0.83024571343924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Збыльмӧдӧма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Обрабатыващӧй производствояслӧн пай промышленнӧй производство тэчасын, (%)</c:v>
                </c:pt>
                <c:pt idx="1">
                  <c:v>Промышленнӧй производство индекс колян во дорысь, (%)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35.65</c:v>
                </c:pt>
                <c:pt idx="1">
                  <c:v>101.6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AC090"/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Обрабатыващӧй производствояслӧн пай промышленнӧй производство тэчасын, (%)</c:v>
                </c:pt>
                <c:pt idx="1">
                  <c:v>Промышленнӧй производство индекс колян во дорысь, (%)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37.700000000000003</c:v>
                </c:pt>
                <c:pt idx="1">
                  <c:v>102.3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6730240"/>
        <c:axId val="196728704"/>
      </c:barChart>
      <c:valAx>
        <c:axId val="196728704"/>
        <c:scaling>
          <c:orientation val="minMax"/>
        </c:scaling>
        <c:delete val="0"/>
        <c:axPos val="b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6730240"/>
        <c:crosses val="autoZero"/>
        <c:crossBetween val="between"/>
      </c:valAx>
      <c:catAx>
        <c:axId val="1967302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6728704"/>
        <c:crosses val="autoZero"/>
        <c:auto val="1"/>
        <c:lblAlgn val="ctr"/>
        <c:lblOffset val="100"/>
        <c:noMultiLvlLbl val="0"/>
      </c:cat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79571417672158695"/>
          <c:y val="0.44629832796355962"/>
          <c:w val="0.13683476332097935"/>
          <c:h val="0.28997955509630624"/>
        </c:manualLayout>
      </c:layout>
      <c:overlay val="0"/>
      <c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2014-2015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воясын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организацияяслӧн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чуктӧс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вот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ӧтувъя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ыджда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вот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мынтысь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консолидируйтӧм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группаяслӧн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пай (ВКГ)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</c:title>
    <c:autoTitleDeleted val="0"/>
    <c:view3D>
      <c:rotX val="0"/>
      <c:rotY val="0"/>
      <c:rAngAx val="1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</a:schemeClr>
        </a:solidFill>
      </c:spPr>
    </c:sideWall>
    <c:backWall>
      <c:thickness val="0"/>
      <c:spPr>
        <a:solidFill>
          <a:schemeClr val="accent3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2.5195613185836494E-2"/>
          <c:y val="0.31651208858608715"/>
          <c:w val="0.94960877362832696"/>
          <c:h val="0.6051893965433601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'[Диаграмма в Microsoft Word]КГН'!$B$4</c:f>
              <c:strCache>
                <c:ptCount val="1"/>
                <c:pt idx="0">
                  <c:v>ВСЕГО налог на прибыль организаций</c:v>
                </c:pt>
              </c:strCache>
            </c:strRef>
          </c:tx>
          <c:invertIfNegative val="0"/>
          <c:cat>
            <c:strRef>
              <c:f>'[Диаграмма в Microsoft Word]КГН'!$A$5:$A$7</c:f>
              <c:strCache>
                <c:ptCount val="2"/>
                <c:pt idx="0">
                  <c:v>2014 г.</c:v>
                </c:pt>
                <c:pt idx="1">
                  <c:v>2015 г.</c:v>
                </c:pt>
              </c:strCache>
            </c:strRef>
          </c:cat>
          <c:val>
            <c:numRef>
              <c:f>'[Диаграмма в Microsoft Word]КГН'!$B$5:$B$7</c:f>
            </c:numRef>
          </c:val>
          <c:shape val="cylinder"/>
        </c:ser>
        <c:ser>
          <c:idx val="1"/>
          <c:order val="1"/>
          <c:tx>
            <c:strRef>
              <c:f>'[Диаграмма в Microsoft Word]КГН'!$C$4</c:f>
              <c:strCache>
                <c:ptCount val="1"/>
                <c:pt idx="0">
                  <c:v>КГН</c:v>
                </c:pt>
              </c:strCache>
            </c:strRef>
          </c:tx>
          <c:invertIfNegative val="0"/>
          <c:cat>
            <c:strRef>
              <c:f>'[Диаграмма в Microsoft Word]КГН'!$A$5:$A$7</c:f>
              <c:strCache>
                <c:ptCount val="2"/>
                <c:pt idx="0">
                  <c:v>2014 г.</c:v>
                </c:pt>
                <c:pt idx="1">
                  <c:v>2015 г.</c:v>
                </c:pt>
              </c:strCache>
            </c:strRef>
          </c:cat>
          <c:val>
            <c:numRef>
              <c:f>'[Диаграмма в Microsoft Word]КГН'!$C$5:$C$7</c:f>
            </c:numRef>
          </c:val>
          <c:shape val="cylinder"/>
        </c:ser>
        <c:ser>
          <c:idx val="2"/>
          <c:order val="2"/>
          <c:tx>
            <c:strRef>
              <c:f>'[Диаграмма в Microsoft Word]КГН'!$D$4</c:f>
              <c:strCache>
                <c:ptCount val="1"/>
                <c:pt idx="0">
                  <c:v>прочие</c:v>
                </c:pt>
              </c:strCache>
            </c:strRef>
          </c:tx>
          <c:invertIfNegative val="0"/>
          <c:cat>
            <c:strRef>
              <c:f>'[Диаграмма в Microsoft Word]КГН'!$A$5:$A$7</c:f>
              <c:strCache>
                <c:ptCount val="2"/>
                <c:pt idx="0">
                  <c:v>2014 г.</c:v>
                </c:pt>
                <c:pt idx="1">
                  <c:v>2015 г.</c:v>
                </c:pt>
              </c:strCache>
            </c:strRef>
          </c:cat>
          <c:val>
            <c:numRef>
              <c:f>'[Диаграмма в Microsoft Word]КГН'!$D$5:$D$7</c:f>
            </c:numRef>
          </c:val>
          <c:shape val="cylinder"/>
        </c:ser>
        <c:ser>
          <c:idx val="3"/>
          <c:order val="3"/>
          <c:tx>
            <c:strRef>
              <c:f>'[Диаграмма в Microsoft Word]КГН'!$E$4</c:f>
              <c:strCache>
                <c:ptCount val="1"/>
                <c:pt idx="0">
                  <c:v>КГН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Word]КГН'!$A$5:$A$7</c:f>
              <c:strCache>
                <c:ptCount val="2"/>
                <c:pt idx="0">
                  <c:v>2014 г.</c:v>
                </c:pt>
                <c:pt idx="1">
                  <c:v>2015 г.</c:v>
                </c:pt>
              </c:strCache>
            </c:strRef>
          </c:cat>
          <c:val>
            <c:numRef>
              <c:f>'[Диаграмма в Microsoft Word]КГН'!$E$5:$E$7</c:f>
              <c:numCache>
                <c:formatCode>0%</c:formatCode>
                <c:ptCount val="2"/>
                <c:pt idx="0">
                  <c:v>0.60221190281403558</c:v>
                </c:pt>
                <c:pt idx="1">
                  <c:v>0.54840536148242147</c:v>
                </c:pt>
              </c:numCache>
            </c:numRef>
          </c:val>
        </c:ser>
        <c:ser>
          <c:idx val="4"/>
          <c:order val="4"/>
          <c:tx>
            <c:strRef>
              <c:f>'[Диаграмма в Microsoft Word]КГН'!$F$4</c:f>
              <c:strCache>
                <c:ptCount val="1"/>
                <c:pt idx="0">
                  <c:v>Прочие налогоплательщики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Word]КГН'!$A$5:$A$7</c:f>
              <c:strCache>
                <c:ptCount val="2"/>
                <c:pt idx="0">
                  <c:v>2014 г.</c:v>
                </c:pt>
                <c:pt idx="1">
                  <c:v>2015 г.</c:v>
                </c:pt>
              </c:strCache>
            </c:strRef>
          </c:cat>
          <c:val>
            <c:numRef>
              <c:f>'[Диаграмма в Microsoft Word]КГН'!$F$5:$F$7</c:f>
              <c:numCache>
                <c:formatCode>0%</c:formatCode>
                <c:ptCount val="2"/>
                <c:pt idx="0">
                  <c:v>0.39778809718596447</c:v>
                </c:pt>
                <c:pt idx="1">
                  <c:v>0.45159463851757853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gapDepth val="82"/>
        <c:shape val="box"/>
        <c:axId val="185576832"/>
        <c:axId val="185582720"/>
        <c:axId val="0"/>
      </c:bar3DChart>
      <c:catAx>
        <c:axId val="1855768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85582720"/>
        <c:crosses val="autoZero"/>
        <c:auto val="1"/>
        <c:lblAlgn val="ctr"/>
        <c:lblOffset val="100"/>
        <c:noMultiLvlLbl val="0"/>
      </c:catAx>
      <c:valAx>
        <c:axId val="1855827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55768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5455180304641475E-2"/>
          <c:y val="0.91935394275188065"/>
          <c:w val="0.85596098990444058"/>
          <c:h val="6.0733395214151831E-2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</c:sp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0"/>
      <c:rotY val="20"/>
      <c:rAngAx val="1"/>
    </c:view3D>
    <c:floor>
      <c:thickness val="0"/>
      <c:spPr>
        <a:noFill/>
        <a:ln w="25400">
          <a:noFill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25864987522294"/>
          <c:y val="0"/>
          <c:w val="0.88774709022772857"/>
          <c:h val="0.99863763923961679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'Лист1 (2)'!$A$4</c:f>
              <c:strCache>
                <c:ptCount val="1"/>
                <c:pt idx="0">
                  <c:v>средства республиканского бюджета Республики Коми</c:v>
                </c:pt>
              </c:strCache>
            </c:strRef>
          </c:tx>
          <c:spPr>
            <a:pattFill prst="dashUpDiag">
              <a:fgClr>
                <a:schemeClr val="accent3">
                  <a:lumMod val="20000"/>
                  <a:lumOff val="80000"/>
                </a:schemeClr>
              </a:fgClr>
              <a:bgClr>
                <a:schemeClr val="accent3">
                  <a:lumMod val="60000"/>
                  <a:lumOff val="40000"/>
                </a:schemeClr>
              </a:bgClr>
            </a:patt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2.0890722226106412E-2"/>
                  <c:y val="3.1230779228040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004062861715103E-2"/>
                  <c:y val="-7.2545899392340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42686154241120355"/>
                  <c:y val="-7.8384886050259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 (2)'!$B$3:$C$3</c:f>
              <c:strCache>
                <c:ptCount val="2"/>
                <c:pt idx="0">
                  <c:v>вӧчӧма</c:v>
                </c:pt>
                <c:pt idx="1">
                  <c:v>план</c:v>
                </c:pt>
              </c:strCache>
            </c:strRef>
          </c:cat>
          <c:val>
            <c:numRef>
              <c:f>'Лист1 (2)'!$B$4:$C$4</c:f>
              <c:numCache>
                <c:formatCode>0.0</c:formatCode>
                <c:ptCount val="2"/>
                <c:pt idx="0" formatCode="General">
                  <c:v>846.6</c:v>
                </c:pt>
                <c:pt idx="1">
                  <c:v>988.9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gapDepth val="500"/>
        <c:shape val="cylinder"/>
        <c:axId val="199582464"/>
        <c:axId val="199584000"/>
        <c:axId val="0"/>
      </c:bar3DChart>
      <c:catAx>
        <c:axId val="1995824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25400" cap="flat" cmpd="sng" algn="ctr">
            <a:solidFill>
              <a:schemeClr val="accent3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584000"/>
        <c:crosses val="autoZero"/>
        <c:auto val="1"/>
        <c:lblAlgn val="ctr"/>
        <c:lblOffset val="100"/>
        <c:tickLblSkip val="1"/>
        <c:noMultiLvlLbl val="0"/>
      </c:catAx>
      <c:valAx>
        <c:axId val="199584000"/>
        <c:scaling>
          <c:orientation val="minMax"/>
          <c:max val="1200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crossAx val="19958246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06241140326172E-2"/>
          <c:y val="4.7318590617302682E-2"/>
          <c:w val="0.32315487133485171"/>
          <c:h val="0.9107649963012239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Lbls>
            <c:dLbl>
              <c:idx val="3"/>
              <c:layout>
                <c:manualLayout>
                  <c:x val="0.10071415806373184"/>
                  <c:y val="-3.599125842386076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0890805312577405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Юӧра йӧзкотыр институтъяс</c:v>
                </c:pt>
                <c:pt idx="1">
                  <c:v>Электроннӧй веськӧдан котыр</c:v>
                </c:pt>
                <c:pt idx="2">
                  <c:v>Юӧртан-коммуникация технологияяслысь да связь системаяслысь инфраструктура сӧвмӧдӧм</c:v>
                </c:pt>
                <c:pt idx="3">
                  <c:v>Юӧра йӧзкотырын видзчысянлун </c:v>
                </c:pt>
                <c:pt idx="4">
                  <c:v>Пространственнӧй даннӧйяслӧн инфраструктура</c:v>
                </c:pt>
                <c:pt idx="5">
                  <c:v>Канму уджтас збыльмӧдӧмсӧ могмӧдӧм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10.1</c:v>
                </c:pt>
                <c:pt idx="1">
                  <c:v>165.4</c:v>
                </c:pt>
                <c:pt idx="2">
                  <c:v>190.2</c:v>
                </c:pt>
                <c:pt idx="3">
                  <c:v>26.6</c:v>
                </c:pt>
                <c:pt idx="4">
                  <c:v>26</c:v>
                </c:pt>
                <c:pt idx="5">
                  <c:v>428.3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8282732464921548"/>
          <c:y val="5.024949802325486E-2"/>
          <c:w val="0.61717267535078446"/>
          <c:h val="0.902732013516113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389584086955956"/>
          <c:y val="4.1309599233718769E-2"/>
          <c:w val="0.39278353840292413"/>
          <c:h val="0.902045418376937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Вӧчӧма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Коми Республикаса канму органъяслӧн да налӧн ведомствоувса учреждениеяслӧн пай, кодъясӧс могмӧдӧма ИКТ-ӧн АРМ котыртӧм йылысь, юӧртӧм-артасьӧмсӧ могмӧдӧм йылысь да канму гусяторйӧ пырттӧм юӧр дорйӧм йылысь, %</c:v>
                </c:pt>
                <c:pt idx="1">
                  <c:v>Коми Республикаса геоинформационнӧй автоматизируйтӧм кадастр системаысь юӧр да юӧртан ресурсъяс сетӧм йылысь могмӧдӧм заявкаяслӧн да запросъяслӧн пай воӧм заявкаяслӧн да запросъяслӧн ӧтувъя лыд серти, %</c:v>
                </c:pt>
                <c:pt idx="2">
                  <c:v>Овланiнын "ӧти ӧшинь" принцип серти канму да муниципальнӧй услугаяс босьтны вермысь гражданалӧн пай, сы лыдын канму услугаяс сетан уна мога шӧринъясын, %</c:v>
                </c:pt>
                <c:pt idx="3">
                  <c:v>Коми Республика мутасын олысьяслӧн канму да муниципальнӧй услугаяс сетанногӧн дӧвӧльлун, %</c:v>
                </c:pt>
                <c:pt idx="4">
                  <c:v>Граждана пай, кодъяс босьтӧны канму да муниципальнӧй услугаяссӧ электроннӧя, %</c:v>
                </c:pt>
                <c:pt idx="5">
                  <c:v>Канму (муниципальнӧй) услугаяс босьтӧм могысь Коми Республикаса канму власьт органӧ (Коми Республикаын меставывса асвеськӧдлан органӧ) шыӧдчигӧн шыӧдчысьлӧн ӧчередьын виччысян кад, минута </c:v>
                </c:pt>
                <c:pt idx="6">
                  <c:v>Предприниматель уджкӧд йитчӧм ӧти канму (муниципальнӧй) услуга босьтӧм могысь Коми Республикаса  канму власьт органӧ (Коми Республикаын меставывса асвеськӧдлан органӧ) бизнес-ӧтувӧс петкӧдлысьяслӧн шӧркодь шыӧдчӧм лыд, ед.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86</c:v>
                </c:pt>
                <c:pt idx="4">
                  <c:v>53</c:v>
                </c:pt>
                <c:pt idx="5">
                  <c:v>15</c:v>
                </c:pt>
                <c:pt idx="6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AC090"/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Коми Республикаса канму органъяслӧн да налӧн ведомствоувса учреждениеяслӧн пай, кодъясӧс могмӧдӧма ИКТ-ӧн АРМ котыртӧм йылысь, юӧртӧм-артасьӧмсӧ могмӧдӧм йылысь да канму гусяторйӧ пырттӧм юӧр дорйӧм йылысь, %</c:v>
                </c:pt>
                <c:pt idx="1">
                  <c:v>Коми Республикаса геоинформационнӧй автоматизируйтӧм кадастр системаысь юӧр да юӧртан ресурсъяс сетӧм йылысь могмӧдӧм заявкаяслӧн да запросъяслӧн пай воӧм заявкаяслӧн да запросъяслӧн ӧтувъя лыд серти, %</c:v>
                </c:pt>
                <c:pt idx="2">
                  <c:v>Овланiнын "ӧти ӧшинь" принцип серти канму да муниципальнӧй услугаяс босьтны вермысь гражданалӧн пай, сы лыдын канму услугаяс сетан уна мога шӧринъясын, %</c:v>
                </c:pt>
                <c:pt idx="3">
                  <c:v>Коми Республика мутасын олысьяслӧн канму да муниципальнӧй услугаяс сетанногӧн дӧвӧльлун, %</c:v>
                </c:pt>
                <c:pt idx="4">
                  <c:v>Граждана пай, кодъяс босьтӧны канму да муниципальнӧй услугаяссӧ электроннӧя, %</c:v>
                </c:pt>
                <c:pt idx="5">
                  <c:v>Канму (муниципальнӧй) услугаяс босьтӧм могысь Коми Республикаса канму власьт органӧ (Коми Республикаын меставывса асвеськӧдлан органӧ) шыӧдчигӧн шыӧдчысьлӧн ӧчередьын виччысян кад, минута </c:v>
                </c:pt>
                <c:pt idx="6">
                  <c:v>Предприниматель уджкӧд йитчӧм ӧти канму (муниципальнӧй) услуга босьтӧм могысь Коми Республикаса  канму власьт органӧ (Коми Республикаын меставывса асвеськӧдлан органӧ) бизнес-ӧтувӧс петкӧдлысьяслӧн шӧркодь шыӧдчӧм лыд, ед.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90</c:v>
                </c:pt>
                <c:pt idx="3">
                  <c:v>70</c:v>
                </c:pt>
                <c:pt idx="4">
                  <c:v>40</c:v>
                </c:pt>
                <c:pt idx="5">
                  <c:v>15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9050368"/>
        <c:axId val="199044480"/>
      </c:barChart>
      <c:valAx>
        <c:axId val="1990444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9050368"/>
        <c:crosses val="autoZero"/>
        <c:crossBetween val="between"/>
      </c:valAx>
      <c:catAx>
        <c:axId val="1990503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9044480"/>
        <c:crosses val="autoZero"/>
        <c:auto val="1"/>
        <c:lblAlgn val="ctr"/>
        <c:lblOffset val="100"/>
        <c:noMultiLvlLbl val="0"/>
      </c:cat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86601618655039037"/>
          <c:y val="2.9208841660235955E-2"/>
          <c:w val="0.1117359108971966"/>
          <c:h val="0.11991723141873126"/>
        </c:manualLayout>
      </c:layout>
      <c:overlay val="0"/>
      <c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265428234548299"/>
          <c:y val="4.1309599233718769E-2"/>
          <c:w val="0.52265705495470327"/>
          <c:h val="0.902045418376937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Збыльмӧдӧма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Универсальнӧй электроннӧй карта отсӧгӧн канму да муниципальнӧй услугаяс босьтны верманлунсӧ могмӧдӧм</c:v>
                </c:pt>
                <c:pt idx="1">
                  <c:v>Пространственнӧй даннӧйяс инфраструктураса дiнму операторлысь удж могмӧдӧм</c:v>
                </c:pt>
                <c:pt idx="2">
                  <c:v>Коми Республикаса уна мога шӧринса уполномоченнӧйлысь удж могмӧдӧм</c:v>
                </c:pt>
                <c:pt idx="3">
                  <c:v>Уна мога шӧринъясысь да Коми Республикаын канму да муниципальнӧй услугаяс сетысь колана организацияясысь вез лӧсьӧдӧм, сӧвмӧдӧм; Коми Республикаса канму услугаяс сетӧмсӧ могмӧдӧм</c:v>
                </c:pt>
                <c:pt idx="4">
                  <c:v>Коми Республикаын электроннӧй веськӧдлан котырлӧн операторлысь удж збыльмӧдӧмсӧ могмӧдӧм</c:v>
                </c:pt>
                <c:pt idx="5">
                  <c:v>Коми Республикаын электроннӧй веськӧдлан котырлӧн телекоммуникация инфраструктуралысь восьсалунсӧ могмӧдӧм </c:v>
                </c:pt>
                <c:pt idx="6">
                  <c:v>Юӧртан системаяс колльӧдӧм да лицензия боксянь отсӧг сетӧм</c:v>
                </c:pt>
              </c:strCache>
            </c:strRef>
          </c:cat>
          <c:val>
            <c:numRef>
              <c:f>Лист1!$B$2:$B$8</c:f>
              <c:numCache>
                <c:formatCode>0.00</c:formatCode>
                <c:ptCount val="7"/>
                <c:pt idx="0">
                  <c:v>15.518600000000001</c:v>
                </c:pt>
                <c:pt idx="1">
                  <c:v>25.572599999999998</c:v>
                </c:pt>
                <c:pt idx="2">
                  <c:v>39.3904</c:v>
                </c:pt>
                <c:pt idx="3">
                  <c:v>62.63</c:v>
                </c:pt>
                <c:pt idx="4">
                  <c:v>122.6743</c:v>
                </c:pt>
                <c:pt idx="5">
                  <c:v>147.1002</c:v>
                </c:pt>
                <c:pt idx="6">
                  <c:v>218.33520000000001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AC090"/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Универсальнӧй электроннӧй карта отсӧгӧн канму да муниципальнӧй услугаяс босьтны верманлунсӧ могмӧдӧм</c:v>
                </c:pt>
                <c:pt idx="1">
                  <c:v>Пространственнӧй даннӧйяс инфраструктураса дiнму операторлысь удж могмӧдӧм</c:v>
                </c:pt>
                <c:pt idx="2">
                  <c:v>Коми Республикаса уна мога шӧринса уполномоченнӧйлысь удж могмӧдӧм</c:v>
                </c:pt>
                <c:pt idx="3">
                  <c:v>Уна мога шӧринъясысь да Коми Республикаын канму да муниципальнӧй услугаяс сетысь колана организацияясысь вез лӧсьӧдӧм, сӧвмӧдӧм; Коми Республикаса канму услугаяс сетӧмсӧ могмӧдӧм</c:v>
                </c:pt>
                <c:pt idx="4">
                  <c:v>Коми Республикаын электроннӧй веськӧдлан котырлӧн операторлысь удж збыльмӧдӧмсӧ могмӧдӧм</c:v>
                </c:pt>
                <c:pt idx="5">
                  <c:v>Коми Республикаын электроннӧй веськӧдлан котырлӧн телекоммуникация инфраструктуралысь восьсалунсӧ могмӧдӧм </c:v>
                </c:pt>
                <c:pt idx="6">
                  <c:v>Юӧртан системаяс колльӧдӧм да лицензия боксянь отсӧг сетӧм</c:v>
                </c:pt>
              </c:strCache>
            </c:strRef>
          </c:cat>
          <c:val>
            <c:numRef>
              <c:f>Лист1!$C$2:$C$8</c:f>
              <c:numCache>
                <c:formatCode>0.00</c:formatCode>
                <c:ptCount val="7"/>
                <c:pt idx="0">
                  <c:v>21.483000000000001</c:v>
                </c:pt>
                <c:pt idx="1">
                  <c:v>27.344999999999999</c:v>
                </c:pt>
                <c:pt idx="2">
                  <c:v>41.315100000000001</c:v>
                </c:pt>
                <c:pt idx="3">
                  <c:v>79.050399999999996</c:v>
                </c:pt>
                <c:pt idx="4">
                  <c:v>133.69879999999998</c:v>
                </c:pt>
                <c:pt idx="5">
                  <c:v>158.39109999999999</c:v>
                </c:pt>
                <c:pt idx="6">
                  <c:v>252.20910000000001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9172864"/>
        <c:axId val="199171072"/>
      </c:barChart>
      <c:valAx>
        <c:axId val="199171072"/>
        <c:scaling>
          <c:orientation val="minMax"/>
        </c:scaling>
        <c:delete val="0"/>
        <c:axPos val="b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9172864"/>
        <c:crosses val="autoZero"/>
        <c:crossBetween val="between"/>
      </c:valAx>
      <c:catAx>
        <c:axId val="1991728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9171072"/>
        <c:crosses val="autoZero"/>
        <c:auto val="1"/>
        <c:lblAlgn val="ctr"/>
        <c:lblOffset val="100"/>
        <c:noMultiLvlLbl val="0"/>
      </c:cat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81405383145953569"/>
          <c:y val="0.83717086990334411"/>
          <c:w val="0.13771708844262395"/>
          <c:h val="9.1316805640214146E-2"/>
        </c:manualLayout>
      </c:layout>
      <c:overlay val="0"/>
      <c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0"/>
      <c:rotY val="20"/>
      <c:rAngAx val="1"/>
    </c:view3D>
    <c:floor>
      <c:thickness val="0"/>
      <c:spPr>
        <a:noFill/>
        <a:ln w="25400">
          <a:noFill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6314588924717781E-2"/>
          <c:y val="0"/>
          <c:w val="0.8936911632165"/>
          <c:h val="0.99863763923961679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'Лист1 (2)'!$A$4</c:f>
              <c:strCache>
                <c:ptCount val="1"/>
                <c:pt idx="0">
                  <c:v>средства республиканского бюджета Республики Коми</c:v>
                </c:pt>
              </c:strCache>
            </c:strRef>
          </c:tx>
          <c:spPr>
            <a:pattFill prst="dashUpDiag">
              <a:fgClr>
                <a:schemeClr val="accent3">
                  <a:lumMod val="20000"/>
                  <a:lumOff val="80000"/>
                </a:schemeClr>
              </a:fgClr>
              <a:bgClr>
                <a:schemeClr val="accent3">
                  <a:lumMod val="60000"/>
                  <a:lumOff val="40000"/>
                </a:schemeClr>
              </a:bgClr>
            </a:patt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2.0890722226106412E-2"/>
                  <c:y val="3.1230779228040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004062861715103E-2"/>
                  <c:y val="-7.2545899392340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42686154241120355"/>
                  <c:y val="-7.8384886050259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 (2)'!$B$3:$C$3</c:f>
              <c:strCache>
                <c:ptCount val="2"/>
                <c:pt idx="0">
                  <c:v>вӧчӧма</c:v>
                </c:pt>
                <c:pt idx="1">
                  <c:v>план</c:v>
                </c:pt>
              </c:strCache>
            </c:strRef>
          </c:cat>
          <c:val>
            <c:numRef>
              <c:f>'Лист1 (2)'!$B$4:$C$4</c:f>
              <c:numCache>
                <c:formatCode>0.0</c:formatCode>
                <c:ptCount val="2"/>
                <c:pt idx="0" formatCode="General">
                  <c:v>3410.3</c:v>
                </c:pt>
                <c:pt idx="1">
                  <c:v>4606.6000000000004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gapDepth val="500"/>
        <c:shape val="cylinder"/>
        <c:axId val="200595328"/>
        <c:axId val="200596864"/>
        <c:axId val="0"/>
      </c:bar3DChart>
      <c:catAx>
        <c:axId val="2005953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25400" cap="flat" cmpd="sng" algn="ctr">
            <a:solidFill>
              <a:schemeClr val="accent3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596864"/>
        <c:crosses val="autoZero"/>
        <c:auto val="1"/>
        <c:lblAlgn val="ctr"/>
        <c:lblOffset val="100"/>
        <c:tickLblSkip val="1"/>
        <c:noMultiLvlLbl val="0"/>
      </c:catAx>
      <c:valAx>
        <c:axId val="200596864"/>
        <c:scaling>
          <c:orientation val="minMax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crossAx val="20059532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85701038115915"/>
          <c:y val="9.0682264260200054E-2"/>
          <c:w val="0.71810037278597405"/>
          <c:h val="0.83024571343924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-9.2546783568728336E-2"/>
                  <c:y val="1.46295975156268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48929404603831E-3"/>
                  <c:y val="-1.60335720273504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Туйяс выльмӧдӧм (искусственнӧй сооружениеяс)</c:v>
                </c:pt>
                <c:pt idx="1">
                  <c:v>Сыктывкар - Ухта - Печора - Усинск - Нарьян-Мар автомашина туй</c:v>
                </c:pt>
                <c:pt idx="2">
                  <c:v>Ухта - Мылдiн автомашина туй 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 formatCode="0.0">
                  <c:v>93.6</c:v>
                </c:pt>
                <c:pt idx="1">
                  <c:v>31.7</c:v>
                </c:pt>
                <c:pt idx="2" formatCode="0.0">
                  <c:v>397.6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0392704"/>
        <c:axId val="200390912"/>
      </c:barChart>
      <c:valAx>
        <c:axId val="200390912"/>
        <c:scaling>
          <c:orientation val="minMax"/>
          <c:max val="450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00392704"/>
        <c:crosses val="autoZero"/>
        <c:crossBetween val="between"/>
      </c:valAx>
      <c:catAx>
        <c:axId val="2003927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0390912"/>
        <c:crosses val="autoZero"/>
        <c:auto val="1"/>
        <c:lblAlgn val="ctr"/>
        <c:lblOffset val="100"/>
        <c:noMultiLvlLbl val="0"/>
      </c:catAx>
      <c:spPr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537804179380433E-2"/>
          <c:y val="2.1540750791283238E-2"/>
          <c:w val="0.39689776361551965"/>
          <c:h val="0.9757987883143006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6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-2.434733010067534E-2"/>
                  <c:y val="-8.130462356034514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2917163168947059E-2"/>
                  <c:y val="-6.87183484242491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0890805312577405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Коми Республикаын ветеринария боксянь бур олӧм кутӧм</c:v>
                </c:pt>
                <c:pt idx="1">
                  <c:v>Сиктъяс зумыда сӧвмӧдӧм</c:v>
                </c:pt>
                <c:pt idx="2">
                  <c:v>Кӧр видзӧмлы отсалӧм</c:v>
                </c:pt>
                <c:pt idx="3">
                  <c:v>Аквакультура да чери кыйӧм сӧвмӧдӧм</c:v>
                </c:pt>
                <c:pt idx="4">
                  <c:v>Сёян-юан продукция вӧчӧм сӧвмӧдӧм да рынокӧн веськӧдлӧм</c:v>
                </c:pt>
                <c:pt idx="5">
                  <c:v>Ичӧт овмӧслы отсалӧм</c:v>
                </c:pt>
                <c:pt idx="6">
                  <c:v>Быдмӧг вӧдитӧм сӧвмӧдӧм</c:v>
                </c:pt>
                <c:pt idx="7">
                  <c:v>Скӧт видзӧм сӧвмӧдӧм</c:v>
                </c:pt>
                <c:pt idx="8">
                  <c:v>Канму уджтас збыльмӧдӧмсӧ могмӧдӧм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135.9</c:v>
                </c:pt>
                <c:pt idx="1">
                  <c:v>477</c:v>
                </c:pt>
                <c:pt idx="2">
                  <c:v>54.7</c:v>
                </c:pt>
                <c:pt idx="3">
                  <c:v>8.3000000000000007</c:v>
                </c:pt>
                <c:pt idx="4">
                  <c:v>297.8</c:v>
                </c:pt>
                <c:pt idx="5">
                  <c:v>128</c:v>
                </c:pt>
                <c:pt idx="6">
                  <c:v>98</c:v>
                </c:pt>
                <c:pt idx="7">
                  <c:v>298</c:v>
                </c:pt>
                <c:pt idx="8">
                  <c:v>163.1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9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6066926764756888"/>
          <c:y val="0"/>
          <c:w val="0.53933073235243112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0"/>
      <c:rotY val="20"/>
      <c:rAngAx val="1"/>
    </c:view3D>
    <c:floor>
      <c:thickness val="0"/>
      <c:spPr>
        <a:noFill/>
        <a:ln w="25400">
          <a:noFill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25864987522294"/>
          <c:y val="0"/>
          <c:w val="0.88774709022772857"/>
          <c:h val="0.99863763923961679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'Лист1 (2)'!$A$4</c:f>
              <c:strCache>
                <c:ptCount val="1"/>
                <c:pt idx="0">
                  <c:v>средства республиканского бюджета Республики Коми</c:v>
                </c:pt>
              </c:strCache>
            </c:strRef>
          </c:tx>
          <c:spPr>
            <a:pattFill prst="dashUpDiag">
              <a:fgClr>
                <a:schemeClr val="accent3">
                  <a:lumMod val="20000"/>
                  <a:lumOff val="80000"/>
                </a:schemeClr>
              </a:fgClr>
              <a:bgClr>
                <a:schemeClr val="accent3">
                  <a:lumMod val="60000"/>
                  <a:lumOff val="40000"/>
                </a:schemeClr>
              </a:bgClr>
            </a:patt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2.0890722226106412E-2"/>
                  <c:y val="3.1230779228040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004062861715103E-2"/>
                  <c:y val="-7.2545899392340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42686154241120355"/>
                  <c:y val="-7.8384886050259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 (2)'!$B$3:$C$3</c:f>
              <c:strCache>
                <c:ptCount val="2"/>
                <c:pt idx="0">
                  <c:v>вӧчӧма</c:v>
                </c:pt>
                <c:pt idx="1">
                  <c:v>план</c:v>
                </c:pt>
              </c:strCache>
            </c:strRef>
          </c:cat>
          <c:val>
            <c:numRef>
              <c:f>'Лист1 (2)'!$B$4:$C$4</c:f>
              <c:numCache>
                <c:formatCode>0.0</c:formatCode>
                <c:ptCount val="2"/>
                <c:pt idx="0" formatCode="General">
                  <c:v>1660.8</c:v>
                </c:pt>
                <c:pt idx="1">
                  <c:v>1947.9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gapDepth val="500"/>
        <c:shape val="cylinder"/>
        <c:axId val="200938240"/>
        <c:axId val="200939776"/>
        <c:axId val="0"/>
      </c:bar3DChart>
      <c:catAx>
        <c:axId val="2009382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25400" cap="flat" cmpd="sng" algn="ctr">
            <a:solidFill>
              <a:schemeClr val="accent3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939776"/>
        <c:crosses val="autoZero"/>
        <c:auto val="1"/>
        <c:lblAlgn val="ctr"/>
        <c:lblOffset val="100"/>
        <c:tickLblSkip val="1"/>
        <c:noMultiLvlLbl val="0"/>
      </c:catAx>
      <c:valAx>
        <c:axId val="200939776"/>
        <c:scaling>
          <c:orientation val="minMax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crossAx val="20093824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931586859444145E-2"/>
          <c:y val="2.8229186656028122E-3"/>
          <c:w val="0.28533644942192288"/>
          <c:h val="0.997177081334397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Lbls>
            <c:dLbl>
              <c:idx val="2"/>
              <c:layout>
                <c:manualLayout>
                  <c:x val="-5.3404159804865549E-2"/>
                  <c:y val="0.1415162625028195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2917163168947059E-2"/>
                  <c:y val="-6.87183484242491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0890805312577405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Ӧнiя вӧчан уджлы отсалӧм вылӧ рӧскод</c:v>
                </c:pt>
                <c:pt idx="1">
                  <c:v>Инвестиция уджлы отсалӧм вылӧ рӧскод </c:v>
                </c:pt>
                <c:pt idx="2">
                  <c:v>Ичӧт овмӧс сӧвмӧдӧмлы отсалӧм вылӧ рӧскод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564.79999999999995</c:v>
                </c:pt>
                <c:pt idx="1">
                  <c:v>182.8</c:v>
                </c:pt>
                <c:pt idx="2">
                  <c:v>128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9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2150257669763649"/>
          <c:y val="0"/>
          <c:w val="0.67849742330236351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Став категория </a:t>
            </a:r>
            <a:r>
              <a:rPr lang="ru-RU" sz="1100" dirty="0" err="1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овмӧсъясын</a:t>
            </a:r>
            <a:r>
              <a:rPr lang="ru-RU" sz="1100" dirty="0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100" dirty="0" err="1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видз-му</a:t>
            </a:r>
            <a:r>
              <a:rPr lang="ru-RU" sz="1100" dirty="0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100" dirty="0" err="1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овмӧс</a:t>
            </a:r>
            <a:r>
              <a:rPr lang="ru-RU" sz="1100" dirty="0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продукция </a:t>
            </a:r>
            <a:r>
              <a:rPr lang="ru-RU" sz="1100" dirty="0" err="1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вӧчан</a:t>
            </a:r>
            <a:r>
              <a:rPr lang="ru-RU" sz="1100" dirty="0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индекс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100" dirty="0" err="1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орччӧдан</a:t>
            </a:r>
            <a:r>
              <a:rPr lang="ru-RU" sz="1100" dirty="0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100" dirty="0" err="1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донъясын</a:t>
            </a:r>
            <a:r>
              <a:rPr lang="ru-RU" sz="1100" dirty="0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0631347978879539"/>
          <c:y val="6.4600295365830895E-2"/>
        </c:manualLayout>
      </c:layout>
      <c:overlay val="0"/>
      <c:spPr>
        <a:gradFill rotWithShape="1">
          <a:gsLst>
            <a:gs pos="0">
              <a:srgbClr val="9BBB59">
                <a:tint val="50000"/>
                <a:satMod val="300000"/>
              </a:srgbClr>
            </a:gs>
            <a:gs pos="35000">
              <a:srgbClr val="9BBB59">
                <a:tint val="37000"/>
                <a:satMod val="300000"/>
              </a:srgbClr>
            </a:gs>
            <a:gs pos="100000">
              <a:srgbClr val="9BBB5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>
          <a:solidFill>
            <a:schemeClr val="accent1">
              <a:lumMod val="40000"/>
              <a:lumOff val="60000"/>
            </a:schemeClr>
          </a:solidFill>
        </a:ln>
      </c:spPr>
    </c:sideWall>
    <c:backWall>
      <c:thickness val="0"/>
      <c:sp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 w="9525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вӧчӧма</c:v>
                </c:pt>
                <c:pt idx="1">
                  <c:v>план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100.9</c:v>
                </c:pt>
                <c:pt idx="1">
                  <c:v>100.3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2459904"/>
        <c:axId val="152461696"/>
        <c:axId val="0"/>
      </c:bar3DChart>
      <c:catAx>
        <c:axId val="1524599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52461696"/>
        <c:crosses val="autoZero"/>
        <c:auto val="1"/>
        <c:lblAlgn val="ctr"/>
        <c:lblOffset val="100"/>
        <c:noMultiLvlLbl val="0"/>
      </c:catAx>
      <c:valAx>
        <c:axId val="1524616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24599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spPr>
    <a:solidFill>
      <a:srgbClr val="31859B">
        <a:lumMod val="20000"/>
        <a:lumOff val="80000"/>
      </a:srgbClr>
    </a:solidFill>
    <a:ln w="9525" cap="flat" cmpd="sng" algn="ctr">
      <a:solidFill>
        <a:schemeClr val="accent3">
          <a:shade val="95000"/>
          <a:satMod val="105000"/>
        </a:schemeClr>
      </a:solidFill>
      <a:prstDash val="solid"/>
    </a:ln>
    <a:effectLst>
      <a:innerShdw blurRad="63500" dist="50800" dir="16200000">
        <a:prstClr val="black">
          <a:alpha val="50000"/>
        </a:prstClr>
      </a:innerShdw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400" dirty="0" smtClean="0"/>
              <a:t>2013-2015 </a:t>
            </a:r>
            <a:r>
              <a:rPr lang="ru-RU" sz="1400" dirty="0" err="1" smtClean="0"/>
              <a:t>воясын</a:t>
            </a:r>
            <a:r>
              <a:rPr lang="ru-RU" sz="1400" dirty="0" smtClean="0"/>
              <a:t> НДФЛ </a:t>
            </a:r>
            <a:r>
              <a:rPr lang="ru-RU" sz="1400" dirty="0" err="1" smtClean="0"/>
              <a:t>серти</a:t>
            </a:r>
            <a:r>
              <a:rPr lang="ru-RU" sz="1400" dirty="0" smtClean="0"/>
              <a:t> </a:t>
            </a:r>
            <a:r>
              <a:rPr lang="ru-RU" sz="1400" dirty="0" err="1" smtClean="0"/>
              <a:t>эмбур</a:t>
            </a:r>
            <a:r>
              <a:rPr lang="ru-RU" sz="1400" dirty="0" smtClean="0"/>
              <a:t> </a:t>
            </a:r>
            <a:r>
              <a:rPr lang="ru-RU" sz="1400" dirty="0" err="1" smtClean="0"/>
              <a:t>вылӧ</a:t>
            </a:r>
            <a:r>
              <a:rPr lang="ru-RU" sz="1400" dirty="0" smtClean="0"/>
              <a:t> вот да </a:t>
            </a:r>
            <a:r>
              <a:rPr lang="ru-RU" sz="1400" dirty="0" err="1" smtClean="0"/>
              <a:t>социальнӧй</a:t>
            </a:r>
            <a:r>
              <a:rPr lang="ru-RU" sz="1400" dirty="0" smtClean="0"/>
              <a:t> вот </a:t>
            </a:r>
            <a:r>
              <a:rPr lang="ru-RU" sz="1400" b="1" i="0" u="none" strike="noStrike" kern="1200" baseline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бергӧдан</a:t>
            </a:r>
            <a:r>
              <a:rPr lang="ru-RU" sz="1400" dirty="0" smtClean="0"/>
              <a:t> </a:t>
            </a:r>
            <a:r>
              <a:rPr lang="ru-RU" sz="1400" dirty="0" err="1" smtClean="0"/>
              <a:t>ыджда</a:t>
            </a:r>
            <a:r>
              <a:rPr lang="ru-RU" sz="1400" dirty="0" smtClean="0"/>
              <a:t>, млн. </a:t>
            </a:r>
            <a:r>
              <a:rPr lang="ru-RU" sz="1400" dirty="0" err="1" smtClean="0"/>
              <a:t>шайт</a:t>
            </a:r>
            <a:endParaRPr lang="ru-RU" sz="1400" dirty="0" smtClean="0"/>
          </a:p>
        </c:rich>
      </c:tx>
      <c:layout>
        <c:manualLayout>
          <c:xMode val="edge"/>
          <c:yMode val="edge"/>
          <c:x val="0.15836037715623053"/>
          <c:y val="4.409232307521386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Лист4!$A$3</c:f>
              <c:strCache>
                <c:ptCount val="1"/>
                <c:pt idx="0">
                  <c:v>2013 во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Лист4!$B$3</c:f>
              <c:numCache>
                <c:formatCode>#,##0.0</c:formatCode>
                <c:ptCount val="1"/>
                <c:pt idx="0">
                  <c:v>1300.3</c:v>
                </c:pt>
              </c:numCache>
            </c:numRef>
          </c:val>
        </c:ser>
        <c:ser>
          <c:idx val="1"/>
          <c:order val="1"/>
          <c:tx>
            <c:strRef>
              <c:f>Лист4!$A$4</c:f>
              <c:strCache>
                <c:ptCount val="1"/>
                <c:pt idx="0">
                  <c:v>2014 во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Лист4!$B$4</c:f>
              <c:numCache>
                <c:formatCode>#,##0.0</c:formatCode>
                <c:ptCount val="1"/>
                <c:pt idx="0">
                  <c:v>1640.3</c:v>
                </c:pt>
              </c:numCache>
            </c:numRef>
          </c:val>
        </c:ser>
        <c:ser>
          <c:idx val="2"/>
          <c:order val="2"/>
          <c:tx>
            <c:strRef>
              <c:f>Лист4!$A$5</c:f>
              <c:strCache>
                <c:ptCount val="1"/>
                <c:pt idx="0">
                  <c:v>2015 во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Лист4!$B$5</c:f>
              <c:numCache>
                <c:formatCode>#,##0.0</c:formatCode>
                <c:ptCount val="1"/>
                <c:pt idx="0">
                  <c:v>2060.3000000000002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34"/>
        <c:axId val="185950208"/>
        <c:axId val="185951744"/>
      </c:barChart>
      <c:catAx>
        <c:axId val="185950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951744"/>
        <c:crosses val="autoZero"/>
        <c:auto val="1"/>
        <c:lblAlgn val="ctr"/>
        <c:lblOffset val="100"/>
        <c:noMultiLvlLbl val="0"/>
      </c:catAx>
      <c:valAx>
        <c:axId val="185951744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59502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3606573793528733E-2"/>
          <c:y val="0.92906343739584496"/>
          <c:w val="0.94639342620647138"/>
          <c:h val="5.5374566224667847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 err="1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Сёян-юан</a:t>
            </a:r>
            <a:r>
              <a:rPr lang="ru-RU" sz="1100" dirty="0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продукция</a:t>
            </a:r>
            <a:r>
              <a:rPr lang="ru-RU" sz="1100" baseline="0" dirty="0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100" baseline="0" dirty="0" err="1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вӧчан</a:t>
            </a:r>
            <a:r>
              <a:rPr lang="ru-RU" sz="1100" baseline="0" dirty="0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индекс </a:t>
            </a:r>
            <a:r>
              <a:rPr lang="ru-RU" sz="1100" dirty="0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1100" dirty="0" err="1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орччӧдан</a:t>
            </a:r>
            <a:r>
              <a:rPr lang="ru-RU" sz="1100" dirty="0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100" dirty="0" err="1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донъясын</a:t>
            </a:r>
            <a:r>
              <a:rPr lang="ru-RU" sz="1100" dirty="0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0935846309474385"/>
          <c:y val="6.4600295365830895E-2"/>
        </c:manualLayout>
      </c:layout>
      <c:overlay val="0"/>
      <c:spPr>
        <a:gradFill rotWithShape="1">
          <a:gsLst>
            <a:gs pos="0">
              <a:srgbClr val="9BBB59">
                <a:tint val="50000"/>
                <a:satMod val="300000"/>
              </a:srgbClr>
            </a:gs>
            <a:gs pos="35000">
              <a:srgbClr val="9BBB59">
                <a:tint val="37000"/>
                <a:satMod val="300000"/>
              </a:srgbClr>
            </a:gs>
            <a:gs pos="100000">
              <a:srgbClr val="9BBB5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>
          <a:solidFill>
            <a:schemeClr val="accent1">
              <a:lumMod val="40000"/>
              <a:lumOff val="60000"/>
            </a:schemeClr>
          </a:solidFill>
        </a:ln>
      </c:spPr>
    </c:sideWall>
    <c:backWall>
      <c:thickness val="0"/>
      <c:sp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 w="9525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вӧчӧма</c:v>
                </c:pt>
                <c:pt idx="1">
                  <c:v>план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106.1</c:v>
                </c:pt>
                <c:pt idx="1">
                  <c:v>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2274048"/>
        <c:axId val="152275584"/>
        <c:axId val="0"/>
      </c:bar3DChart>
      <c:catAx>
        <c:axId val="1522740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52275584"/>
        <c:crosses val="autoZero"/>
        <c:auto val="1"/>
        <c:lblAlgn val="ctr"/>
        <c:lblOffset val="100"/>
        <c:noMultiLvlLbl val="0"/>
      </c:catAx>
      <c:valAx>
        <c:axId val="1522755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227404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spPr>
    <a:solidFill>
      <a:srgbClr val="31859B">
        <a:lumMod val="20000"/>
        <a:lumOff val="80000"/>
      </a:srgbClr>
    </a:solidFill>
    <a:ln w="9525" cap="flat" cmpd="sng" algn="ctr">
      <a:solidFill>
        <a:schemeClr val="accent3">
          <a:shade val="95000"/>
          <a:satMod val="105000"/>
        </a:schemeClr>
      </a:solidFill>
      <a:prstDash val="solid"/>
    </a:ln>
    <a:effectLst>
      <a:innerShdw blurRad="63500" dist="50800" dir="16200000">
        <a:prstClr val="black">
          <a:alpha val="50000"/>
        </a:prstClr>
      </a:innerShdw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Д</a:t>
            </a:r>
            <a:r>
              <a:rPr lang="en-US" sz="1100" dirty="0" err="1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ru-RU" sz="1100" dirty="0" err="1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нмуса</a:t>
            </a:r>
            <a:r>
              <a:rPr lang="ru-RU" sz="1100" dirty="0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100" dirty="0" err="1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видз-му</a:t>
            </a:r>
            <a:r>
              <a:rPr lang="ru-RU" sz="1100" dirty="0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100" dirty="0" err="1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овмӧс</a:t>
            </a:r>
            <a:r>
              <a:rPr lang="ru-RU" sz="1100" dirty="0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100" dirty="0" err="1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юкӧнын</a:t>
            </a:r>
            <a:r>
              <a:rPr lang="ru-RU" sz="1100" dirty="0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100" dirty="0" err="1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уджалысьяслӧн</a:t>
            </a:r>
            <a:r>
              <a:rPr lang="ru-RU" sz="1100" dirty="0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100" dirty="0" err="1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тӧлысся</a:t>
            </a:r>
            <a:r>
              <a:rPr lang="ru-RU" sz="1100" dirty="0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100" dirty="0" err="1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номинальнӧй</a:t>
            </a:r>
            <a:r>
              <a:rPr lang="ru-RU" sz="1100" dirty="0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100" dirty="0" err="1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урчитӧм</a:t>
            </a:r>
            <a:r>
              <a:rPr lang="ru-RU" sz="1100" dirty="0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100" b="1" i="0" u="none" strike="noStrike" kern="1200" baseline="0" dirty="0" err="1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шӧркодь</a:t>
            </a:r>
            <a:r>
              <a:rPr lang="ru-RU" sz="1100" b="1" i="0" u="none" strike="noStrike" kern="1200" baseline="0" dirty="0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100" dirty="0" err="1" smtClean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удждон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0502421027293264"/>
          <c:y val="3.5479854090286263E-2"/>
        </c:manualLayout>
      </c:layout>
      <c:overlay val="0"/>
      <c:spPr>
        <a:gradFill rotWithShape="1">
          <a:gsLst>
            <a:gs pos="0">
              <a:srgbClr val="9BBB59">
                <a:tint val="50000"/>
                <a:satMod val="300000"/>
              </a:srgbClr>
            </a:gs>
            <a:gs pos="35000">
              <a:srgbClr val="9BBB59">
                <a:tint val="37000"/>
                <a:satMod val="300000"/>
              </a:srgbClr>
            </a:gs>
            <a:gs pos="100000">
              <a:srgbClr val="9BBB5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>
          <a:solidFill>
            <a:schemeClr val="accent1">
              <a:lumMod val="40000"/>
              <a:lumOff val="60000"/>
            </a:schemeClr>
          </a:solidFill>
        </a:ln>
      </c:spPr>
    </c:sideWall>
    <c:backWall>
      <c:thickness val="0"/>
      <c:sp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 w="9525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сюрс шайт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вӧчӧма</c:v>
                </c:pt>
                <c:pt idx="1">
                  <c:v>план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22.5</c:v>
                </c:pt>
                <c:pt idx="1">
                  <c:v>21.2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2296832"/>
        <c:axId val="152675456"/>
        <c:axId val="0"/>
      </c:bar3DChart>
      <c:catAx>
        <c:axId val="1522968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52675456"/>
        <c:crosses val="autoZero"/>
        <c:auto val="1"/>
        <c:lblAlgn val="ctr"/>
        <c:lblOffset val="100"/>
        <c:noMultiLvlLbl val="0"/>
      </c:catAx>
      <c:valAx>
        <c:axId val="1526754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spPr>
          <a:effectLst>
            <a:innerShdw blurRad="63500" dist="50800" dir="13500000">
              <a:prstClr val="black">
                <a:alpha val="50000"/>
              </a:prstClr>
            </a:innerShdw>
          </a:effectLst>
        </c:spPr>
        <c:crossAx val="15229683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spPr>
    <a:solidFill>
      <a:srgbClr val="31859B">
        <a:lumMod val="20000"/>
        <a:lumOff val="80000"/>
      </a:srgbClr>
    </a:solidFill>
    <a:ln w="9525" cap="flat" cmpd="sng" algn="ctr">
      <a:solidFill>
        <a:schemeClr val="accent3">
          <a:shade val="95000"/>
          <a:satMod val="105000"/>
        </a:schemeClr>
      </a:solidFill>
      <a:prstDash val="solid"/>
    </a:ln>
    <a:effectLst>
      <a:innerShdw blurRad="63500" dist="50800" dir="16200000">
        <a:prstClr val="black">
          <a:alpha val="50000"/>
        </a:prstClr>
      </a:innerShdw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sz="1100" b="1" i="0" u="none" strike="noStrike" baseline="0" dirty="0" err="1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Колян</a:t>
            </a:r>
            <a:r>
              <a:rPr lang="ru-RU" sz="1100" b="1" i="0" u="none" strike="noStrike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во </a:t>
            </a:r>
            <a:r>
              <a:rPr lang="ru-RU" sz="1100" b="1" i="0" u="none" strike="noStrike" baseline="0" dirty="0" err="1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серти</a:t>
            </a:r>
            <a:r>
              <a:rPr lang="ru-RU" sz="1100" b="1" i="0" u="none" strike="noStrike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100" b="1" i="0" u="none" strike="noStrike" baseline="0" dirty="0" err="1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яй</a:t>
            </a:r>
            <a:r>
              <a:rPr lang="ru-RU" sz="1100" b="1" i="0" u="none" strike="noStrike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да </a:t>
            </a:r>
            <a:r>
              <a:rPr lang="ru-RU" sz="1100" b="1" i="0" u="none" strike="noStrike" baseline="0" dirty="0" err="1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яй</a:t>
            </a:r>
            <a:r>
              <a:rPr lang="ru-RU" sz="1100" b="1" i="0" u="none" strike="noStrike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100" b="1" i="0" u="none" strike="noStrike" baseline="0" dirty="0" err="1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прӧдуктъяс</a:t>
            </a:r>
            <a:r>
              <a:rPr lang="ru-RU" sz="1100" b="1" i="0" u="none" strike="noStrike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100" b="1" i="0" u="none" strike="noStrike" baseline="0" dirty="0" err="1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вӧчан</a:t>
            </a:r>
            <a:r>
              <a:rPr lang="ru-RU" sz="1100" b="1" i="0" u="none" strike="noStrike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100" b="1" i="0" u="none" strike="noStrike" baseline="0" dirty="0" err="1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ӧтувъя</a:t>
            </a:r>
            <a:r>
              <a:rPr lang="ru-RU" sz="1100" b="1" i="0" u="none" strike="noStrike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100" b="1" i="0" u="none" strike="noStrike" baseline="0" dirty="0" err="1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ыджда</a:t>
            </a:r>
            <a:r>
              <a:rPr lang="ru-RU" sz="1100" b="1" i="0" u="none" strike="noStrike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100" b="1" i="0" u="none" strike="noStrike" baseline="0" dirty="0" err="1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ӧти</a:t>
            </a:r>
            <a:r>
              <a:rPr lang="ru-RU" sz="1100" b="1" i="0" u="none" strike="noStrike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100" b="1" i="0" u="none" strike="noStrike" baseline="0" dirty="0" err="1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олысь</a:t>
            </a:r>
            <a:r>
              <a:rPr lang="ru-RU" sz="1100" b="1" i="0" u="none" strike="noStrike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100" b="1" i="0" u="none" strike="noStrike" baseline="0" dirty="0" err="1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вылӧ</a:t>
            </a:r>
            <a:r>
              <a:rPr lang="ru-RU" sz="1100" b="1" i="0" u="none" strike="noStrike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100" b="1" i="0" u="none" strike="noStrike" baseline="0" dirty="0" err="1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арталӧмӧн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1095477695460738"/>
          <c:y val="4.1358993926151222E-2"/>
        </c:manualLayout>
      </c:layout>
      <c:overlay val="0"/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>
          <a:solidFill>
            <a:schemeClr val="accent1">
              <a:lumMod val="40000"/>
              <a:lumOff val="60000"/>
            </a:schemeClr>
          </a:solidFill>
        </a:ln>
      </c:spPr>
    </c:sideWall>
    <c:backWall>
      <c:thickness val="0"/>
      <c:sp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 w="9525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</c:v>
                </c:pt>
                <c:pt idx="1">
                  <c:v>план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108.6</c:v>
                </c:pt>
                <c:pt idx="1">
                  <c:v>102.4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2975616"/>
        <c:axId val="152977408"/>
        <c:axId val="0"/>
      </c:bar3DChart>
      <c:catAx>
        <c:axId val="152975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52977408"/>
        <c:crosses val="autoZero"/>
        <c:auto val="1"/>
        <c:lblAlgn val="ctr"/>
        <c:lblOffset val="100"/>
        <c:noMultiLvlLbl val="0"/>
      </c:catAx>
      <c:valAx>
        <c:axId val="152977408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crossAx val="15297561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accent3">
          <a:shade val="95000"/>
          <a:satMod val="105000"/>
        </a:schemeClr>
      </a:solidFill>
      <a:prstDash val="solid"/>
    </a:ln>
    <a:effectLst>
      <a:innerShdw blurRad="63500" dist="50800" dir="16200000">
        <a:prstClr val="black">
          <a:alpha val="50000"/>
        </a:prstClr>
      </a:innerShdw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Колян</a:t>
            </a:r>
            <a:r>
              <a:rPr lang="ru-RU" sz="11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во </a:t>
            </a:r>
            <a:r>
              <a:rPr lang="ru-RU" sz="110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серти</a:t>
            </a:r>
            <a:r>
              <a:rPr lang="ru-RU" sz="11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10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йӧв</a:t>
            </a:r>
            <a:r>
              <a:rPr lang="ru-RU" sz="11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продукция</a:t>
            </a:r>
            <a:r>
              <a:rPr lang="ru-RU" sz="11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100" baseline="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вӧчан</a:t>
            </a:r>
            <a:r>
              <a:rPr lang="ru-RU" sz="11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100" baseline="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ӧтувъя</a:t>
            </a:r>
            <a:r>
              <a:rPr lang="ru-RU" sz="11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100" baseline="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ыджда</a:t>
            </a:r>
            <a:r>
              <a:rPr lang="ru-RU" sz="11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10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ӧти</a:t>
            </a:r>
            <a:r>
              <a:rPr lang="ru-RU" sz="11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10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олысь</a:t>
            </a:r>
            <a:r>
              <a:rPr lang="ru-RU" sz="11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10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вылӧ</a:t>
            </a:r>
            <a:r>
              <a:rPr lang="ru-RU" sz="11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10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арталӧмӧн</a:t>
            </a:r>
            <a:endParaRPr lang="ru-RU" sz="1100" dirty="0" smtClean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c:rich>
      </c:tx>
      <c:overlay val="0"/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 flip="none"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path path="circle">
            <a:fillToRect l="50000" t="50000" r="50000" b="50000"/>
          </a:path>
          <a:tileRect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flip="none"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path path="circle">
            <a:fillToRect l="50000" t="50000" r="50000" b="50000"/>
          </a:path>
          <a:tileRect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8814814814814815"/>
                  <c:y val="-1.2176554284421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963333333333332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Лист2!$A$2:$A$3</c:f>
              <c:strCache>
                <c:ptCount val="2"/>
                <c:pt idx="0">
                  <c:v>факт</c:v>
                </c:pt>
                <c:pt idx="1">
                  <c:v>план</c:v>
                </c:pt>
              </c:strCache>
            </c:strRef>
          </c:cat>
          <c:val>
            <c:numRef>
              <c:f>Лист2!$B$2:$B$3</c:f>
              <c:numCache>
                <c:formatCode>0.0</c:formatCode>
                <c:ptCount val="2"/>
                <c:pt idx="0">
                  <c:v>99.6</c:v>
                </c:pt>
                <c:pt idx="1">
                  <c:v>102.9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3006848"/>
        <c:axId val="153008384"/>
        <c:axId val="0"/>
      </c:bar3DChart>
      <c:catAx>
        <c:axId val="1530068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53008384"/>
        <c:crosses val="autoZero"/>
        <c:auto val="1"/>
        <c:lblAlgn val="ctr"/>
        <c:lblOffset val="100"/>
        <c:noMultiLvlLbl val="0"/>
      </c:catAx>
      <c:valAx>
        <c:axId val="153008384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crossAx val="15300684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800" b="1"/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effectLst>
      <a:innerShdw blurRad="63500" dist="50800" dir="13500000">
        <a:prstClr val="black">
          <a:alpha val="50000"/>
        </a:prstClr>
      </a:innerShdw>
    </a:effectLst>
    <a:scene3d>
      <a:camera prst="orthographicFront"/>
      <a:lightRig rig="threePt" dir="t"/>
    </a:scene3d>
    <a:sp3d>
      <a:bevelT/>
    </a:sp3d>
  </c:sp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0"/>
      <c:rotY val="20"/>
      <c:rAngAx val="1"/>
    </c:view3D>
    <c:floor>
      <c:thickness val="0"/>
      <c:spPr>
        <a:noFill/>
        <a:ln w="25400">
          <a:noFill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25864987522294"/>
          <c:y val="0"/>
          <c:w val="0.88774709022772857"/>
          <c:h val="0.99863763923961679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'Лист1 (2)'!$A$4</c:f>
              <c:strCache>
                <c:ptCount val="1"/>
                <c:pt idx="0">
                  <c:v>средства республиканского бюджета Республики Коми</c:v>
                </c:pt>
              </c:strCache>
            </c:strRef>
          </c:tx>
          <c:spPr>
            <a:pattFill prst="dashUpDiag">
              <a:fgClr>
                <a:schemeClr val="accent3">
                  <a:lumMod val="20000"/>
                  <a:lumOff val="80000"/>
                </a:schemeClr>
              </a:fgClr>
              <a:bgClr>
                <a:schemeClr val="accent3">
                  <a:lumMod val="60000"/>
                  <a:lumOff val="40000"/>
                </a:schemeClr>
              </a:bgClr>
            </a:patt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2.0890722226106412E-2"/>
                  <c:y val="3.1230779228040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004062861715103E-2"/>
                  <c:y val="-7.2545899392340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42686154241120355"/>
                  <c:y val="-7.8384886050259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 (2)'!$B$3:$C$3</c:f>
              <c:strCache>
                <c:ptCount val="2"/>
                <c:pt idx="0">
                  <c:v>вӧчӧма</c:v>
                </c:pt>
                <c:pt idx="1">
                  <c:v>план</c:v>
                </c:pt>
              </c:strCache>
            </c:strRef>
          </c:cat>
          <c:val>
            <c:numRef>
              <c:f>'Лист1 (2)'!$B$4:$C$4</c:f>
              <c:numCache>
                <c:formatCode>0.0</c:formatCode>
                <c:ptCount val="2"/>
                <c:pt idx="0" formatCode="General">
                  <c:v>267.3</c:v>
                </c:pt>
                <c:pt idx="1">
                  <c:v>319.8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gapDepth val="500"/>
        <c:shape val="cylinder"/>
        <c:axId val="201799936"/>
        <c:axId val="201818112"/>
        <c:axId val="0"/>
      </c:bar3DChart>
      <c:catAx>
        <c:axId val="2017999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25400" cap="flat" cmpd="sng" algn="ctr">
            <a:solidFill>
              <a:schemeClr val="accent3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18112"/>
        <c:crosses val="autoZero"/>
        <c:auto val="1"/>
        <c:lblAlgn val="ctr"/>
        <c:lblOffset val="100"/>
        <c:tickLblSkip val="1"/>
        <c:noMultiLvlLbl val="0"/>
      </c:catAx>
      <c:valAx>
        <c:axId val="201818112"/>
        <c:scaling>
          <c:orientation val="minMax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crossAx val="20179993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958805904354047E-2"/>
          <c:y val="2.4495735041785479E-2"/>
          <c:w val="0.29595622102785257"/>
          <c:h val="0.9499581065066844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Lbls>
            <c:dLbl>
              <c:idx val="3"/>
              <c:layout>
                <c:manualLayout>
                  <c:x val="0.10071415806373184"/>
                  <c:y val="-3.599125842386076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0890805312577405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Вӧр-ва ресурсъяс выльмӧдӧм да наӧн вӧдитчӧм
</c:v>
                </c:pt>
                <c:pt idx="1">
                  <c:v>Гӧгӧртас видзӧм</c:v>
                </c:pt>
                <c:pt idx="2">
                  <c:v>Коми Республика мутасын ва овмӧс комплексса сооружениеяслысь видзчысянлун могмӧдӧм</c:v>
                </c:pt>
                <c:pt idx="3">
                  <c:v>Канму уджтас збыльмӧдӧмсӧ могмӧдӧм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5.8</c:v>
                </c:pt>
                <c:pt idx="1">
                  <c:v>63.9</c:v>
                </c:pt>
                <c:pt idx="2">
                  <c:v>62.6</c:v>
                </c:pt>
                <c:pt idx="3">
                  <c:v>134.9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8282732464921548"/>
          <c:y val="5.024949802325486E-2"/>
          <c:w val="0.61717267535078446"/>
          <c:h val="0.902732013516113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574373196570531"/>
          <c:y val="1.3369709301706204E-2"/>
          <c:w val="0.46956760533448089"/>
          <c:h val="0.929209349646081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Збыльмӧдӧма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Медшӧр сикас мупытшса озырлун запасъяс да быдвося перъян ыджда содтӧм серти,%
</c:v>
                </c:pt>
                <c:pt idx="1">
                  <c:v>Кыйсян озырлунлӧн вӧдитчан сикас лыд кыйсян озырлун сикасъяслӧн ӧтувъя лыд серти,% </c:v>
                </c:pt>
                <c:pt idx="2">
                  <c:v>Олысьяслӧн пай, кодъяс олӧны ваяслӧн лёка тӧдчӧм улӧ веськавны вермысь мутасъясын, кодъясӧс видзӧма ваяслӧн лёка тӧдчӧмысь видзан тшупӧдсӧ кыпӧдан мероприятиеяс нуӧдӧм отсӧгӧн, татшӧм мутасъясын став олысь лыдысь, %
</c:v>
                </c:pt>
                <c:pt idx="3">
                  <c:v>Шыблас пай, кутшӧмӧн вӧдитчӧма да лёк вӧчӧмысь дугӧдӧма производство да вӧдитчӧм дырйи артмӧм шыблас ӧтувъя ыдждаысь,%
</c:v>
                </c:pt>
                <c:pt idx="4">
                  <c:v>Коми Республикаса площадь пай, кытчӧ пырӧны торйӧн ёна видзан вӧр-ва мутасъяс, Коми Республикаса ӧтувъя площадьын,%
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#,##0.00">
                  <c:v>105</c:v>
                </c:pt>
                <c:pt idx="1">
                  <c:v>85</c:v>
                </c:pt>
                <c:pt idx="2">
                  <c:v>23.54</c:v>
                </c:pt>
                <c:pt idx="3" formatCode="#,##0.00">
                  <c:v>20</c:v>
                </c:pt>
                <c:pt idx="4">
                  <c:v>13.5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AC090"/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Медшӧр сикас мупытшса озырлун запасъяс да быдвося перъян ыджда содтӧм серти,%
</c:v>
                </c:pt>
                <c:pt idx="1">
                  <c:v>Кыйсян озырлунлӧн вӧдитчан сикас лыд кыйсян озырлун сикасъяслӧн ӧтувъя лыд серти,% </c:v>
                </c:pt>
                <c:pt idx="2">
                  <c:v>Олысьяслӧн пай, кодъяс олӧны ваяслӧн лёка тӧдчӧм улӧ веськавны вермысь мутасъясын, кодъясӧс видзӧма ваяслӧн лёка тӧдчӧмысь видзан тшупӧдсӧ кыпӧдан мероприятиеяс нуӧдӧм отсӧгӧн, татшӧм мутасъясын став олысь лыдысь, %
</c:v>
                </c:pt>
                <c:pt idx="3">
                  <c:v>Шыблас пай, кутшӧмӧн вӧдитчӧма да лёк вӧчӧмысь дугӧдӧма производство да вӧдитчӧм дырйи артмӧм шыблас ӧтувъя ыдждаысь,%
</c:v>
                </c:pt>
                <c:pt idx="4">
                  <c:v>Коми Республикаса площадь пай, кытчӧ пырӧны торйӧн ёна видзан вӧр-ва мутасъяс, Коми Республикаса ӧтувъя площадьын,%
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 formatCode="#,##0.00">
                  <c:v>115</c:v>
                </c:pt>
                <c:pt idx="1">
                  <c:v>85</c:v>
                </c:pt>
                <c:pt idx="2">
                  <c:v>23.54</c:v>
                </c:pt>
                <c:pt idx="3" formatCode="#,##0.00">
                  <c:v>20</c:v>
                </c:pt>
                <c:pt idx="4">
                  <c:v>13.5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1745536"/>
        <c:axId val="201735552"/>
      </c:barChart>
      <c:valAx>
        <c:axId val="201735552"/>
        <c:scaling>
          <c:orientation val="minMax"/>
        </c:scaling>
        <c:delete val="0"/>
        <c:axPos val="b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01745536"/>
        <c:crosses val="autoZero"/>
        <c:crossBetween val="between"/>
      </c:valAx>
      <c:catAx>
        <c:axId val="201745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173555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81711044058252713"/>
          <c:y val="0.37967470889840244"/>
          <c:w val="0.13683476332097935"/>
          <c:h val="0.14834967831857065"/>
        </c:manualLayout>
      </c:layout>
      <c:overlay val="0"/>
      <c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0"/>
      <c:rotY val="20"/>
      <c:rAngAx val="1"/>
    </c:view3D>
    <c:floor>
      <c:thickness val="0"/>
      <c:spPr>
        <a:noFill/>
        <a:ln w="25400">
          <a:noFill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25864987522294"/>
          <c:y val="0"/>
          <c:w val="0.88774709022772857"/>
          <c:h val="0.99863763923961679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'Лист1 (2)'!$A$4</c:f>
              <c:strCache>
                <c:ptCount val="1"/>
                <c:pt idx="0">
                  <c:v>средства республиканского бюджета Республики Коми</c:v>
                </c:pt>
              </c:strCache>
            </c:strRef>
          </c:tx>
          <c:spPr>
            <a:pattFill prst="dashUpDiag">
              <a:fgClr>
                <a:schemeClr val="accent3">
                  <a:lumMod val="20000"/>
                  <a:lumOff val="80000"/>
                </a:schemeClr>
              </a:fgClr>
              <a:bgClr>
                <a:schemeClr val="accent3">
                  <a:lumMod val="60000"/>
                  <a:lumOff val="40000"/>
                </a:schemeClr>
              </a:bgClr>
            </a:patt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2.0890722226106412E-2"/>
                  <c:y val="3.1230779228040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004062861715103E-2"/>
                  <c:y val="-7.2545899392340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42686154241120355"/>
                  <c:y val="-7.8384886050259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 (2)'!$B$3:$C$3</c:f>
              <c:strCache>
                <c:ptCount val="2"/>
                <c:pt idx="0">
                  <c:v>вӧчӧма</c:v>
                </c:pt>
                <c:pt idx="1">
                  <c:v>план</c:v>
                </c:pt>
              </c:strCache>
            </c:strRef>
          </c:cat>
          <c:val>
            <c:numRef>
              <c:f>'Лист1 (2)'!$B$4:$C$4</c:f>
              <c:numCache>
                <c:formatCode>0.0</c:formatCode>
                <c:ptCount val="2"/>
                <c:pt idx="0" formatCode="General">
                  <c:v>685.5</c:v>
                </c:pt>
                <c:pt idx="1">
                  <c:v>715.8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gapDepth val="500"/>
        <c:shape val="cylinder"/>
        <c:axId val="202752000"/>
        <c:axId val="202753536"/>
        <c:axId val="0"/>
      </c:bar3DChart>
      <c:catAx>
        <c:axId val="2027520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25400" cap="flat" cmpd="sng" algn="ctr">
            <a:solidFill>
              <a:schemeClr val="accent3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753536"/>
        <c:crosses val="autoZero"/>
        <c:auto val="1"/>
        <c:lblAlgn val="ctr"/>
        <c:lblOffset val="100"/>
        <c:tickLblSkip val="1"/>
        <c:noMultiLvlLbl val="0"/>
      </c:catAx>
      <c:valAx>
        <c:axId val="202753536"/>
        <c:scaling>
          <c:orientation val="minMax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crossAx val="20275200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Вӧръясӧн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зумыда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веськӧдлӧм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</c:title>
    <c:autoTitleDeleted val="0"/>
    <c:view3D>
      <c:rotX val="10"/>
      <c:rotY val="10"/>
      <c:rAngAx val="0"/>
      <c:perspective val="30"/>
    </c:view3D>
    <c:floor>
      <c:thickness val="0"/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794375573969273"/>
          <c:y val="0.25168374685095052"/>
          <c:w val="0.40974873893128061"/>
          <c:h val="0.6958821392217681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вӧчӧм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5585219244878848E-2"/>
                  <c:y val="-4.7667376297528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84980603191853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федеральнӧй сьӧмкудйысь сьӧм</c:v>
                </c:pt>
                <c:pt idx="1">
                  <c:v>Коми Республикаса республиканскӧй сьӧмкудйысь сьӧм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434.9</c:v>
                </c:pt>
                <c:pt idx="1">
                  <c:v>161.30000000000001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3.522096109512811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2934832938879871E-2"/>
                  <c:y val="4.766737629752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федеральнӧй сьӧмкудйысь сьӧм</c:v>
                </c:pt>
                <c:pt idx="1">
                  <c:v>Коми Республикаса республиканскӧй сьӧмкудйысь сьӧм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434.9</c:v>
                </c:pt>
                <c:pt idx="1">
                  <c:v>181.1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02803840"/>
        <c:axId val="202805632"/>
        <c:axId val="0"/>
      </c:bar3DChart>
      <c:catAx>
        <c:axId val="2028038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2805632"/>
        <c:crosses val="autoZero"/>
        <c:auto val="1"/>
        <c:lblAlgn val="ctr"/>
        <c:lblOffset val="100"/>
        <c:noMultiLvlLbl val="0"/>
      </c:catAx>
      <c:valAx>
        <c:axId val="2028056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2803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Вӧр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овмӧсын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водзӧ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тӧдчана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технологияяс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сӧвмӧдӧм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</c:title>
    <c:autoTitleDeleted val="0"/>
    <c:view3D>
      <c:rotX val="10"/>
      <c:rotY val="10"/>
      <c:rAngAx val="0"/>
      <c:perspective val="30"/>
    </c:view3D>
    <c:floor>
      <c:thickness val="0"/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794375573969273"/>
          <c:y val="0.25168374685095052"/>
          <c:w val="0.40974873893128061"/>
          <c:h val="0.6958821392217681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вӧчӧм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5585219244878848E-2"/>
                  <c:y val="-4.7667376297528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84980603191853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федеральнӧй сьӧмкудйысь сьӧм</c:v>
                </c:pt>
                <c:pt idx="1">
                  <c:v>Коми Республикаса республиканскӧй сьӧмкудйысь сьӧм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23.7</c:v>
                </c:pt>
                <c:pt idx="1">
                  <c:v>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3.522096109512811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2934832938879871E-2"/>
                  <c:y val="4.766737629752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федеральнӧй сьӧмкудйысь сьӧм</c:v>
                </c:pt>
                <c:pt idx="1">
                  <c:v>Коми Республикаса республиканскӧй сьӧмкудйысь сьӧм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23.7</c:v>
                </c:pt>
                <c:pt idx="1">
                  <c:v>36.200000000000003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04060544"/>
        <c:axId val="204062080"/>
        <c:axId val="0"/>
      </c:bar3DChart>
      <c:catAx>
        <c:axId val="2040605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4062080"/>
        <c:crosses val="autoZero"/>
        <c:auto val="1"/>
        <c:lblAlgn val="ctr"/>
        <c:lblOffset val="100"/>
        <c:noMultiLvlLbl val="0"/>
      </c:catAx>
      <c:valAx>
        <c:axId val="2040620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4060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view3D>
      <c:rotX val="0"/>
      <c:rotY val="0"/>
      <c:depthPercent val="8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696066908745047E-2"/>
          <c:y val="0.10535362762208214"/>
          <c:w val="0.90385902462450407"/>
          <c:h val="0.7516739881754879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федеральнӧй сьӧмкудлӧн чӧжӧс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2350421103308205E-3"/>
                  <c:y val="-7.91092648102517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229448189967199E-3"/>
                  <c:y val="-2.2489849418318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886499940552414E-4"/>
                  <c:y val="-2.0802409210003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094198110541323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5470990552706619E-3"/>
                  <c:y val="2.56376248900559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412971658119856E-3"/>
                  <c:y val="-5.12752497801119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0941981105413238E-3"/>
                  <c:y val="-7.69128746701679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1.0255049956022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5469772364474124E-3"/>
                  <c:y val="2.56376248900559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Sheet1!$B$2:$D$2</c:f>
              <c:numCache>
                <c:formatCode>0%</c:formatCode>
                <c:ptCount val="3"/>
                <c:pt idx="0">
                  <c:v>0.57999999999999996</c:v>
                </c:pt>
                <c:pt idx="1">
                  <c:v>0.56000000000000005</c:v>
                </c:pt>
                <c:pt idx="2">
                  <c:v>0.6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Коми Республикаса сьӧмкудъяслӧн чӧжӧс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3200531324979486E-2"/>
                  <c:y val="1.1520868332165566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42</a:t>
                    </a:r>
                    <a:r>
                      <a:rPr lang="en-US" sz="1600" dirty="0"/>
                      <a:t>%</a:t>
                    </a:r>
                    <a:endParaRPr lang="en-US" sz="1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8941141042808113E-3"/>
                  <c:y val="1.54049077897747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22573710133572E-3"/>
                  <c:y val="-1.4389417173445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0941981105413238E-3"/>
                  <c:y val="-5.12752497801119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Sheet1!$B$3:$D$3</c:f>
              <c:numCache>
                <c:formatCode>0%</c:formatCode>
                <c:ptCount val="3"/>
                <c:pt idx="0">
                  <c:v>0.42</c:v>
                </c:pt>
                <c:pt idx="1">
                  <c:v>0.44</c:v>
                </c:pt>
                <c:pt idx="2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"/>
        <c:gapDepth val="183"/>
        <c:shape val="cylinder"/>
        <c:axId val="186082816"/>
        <c:axId val="186084352"/>
        <c:axId val="0"/>
      </c:bar3DChart>
      <c:catAx>
        <c:axId val="18608281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ru-RU"/>
          </a:p>
        </c:txPr>
        <c:crossAx val="186084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6084352"/>
        <c:scaling>
          <c:orientation val="minMax"/>
        </c:scaling>
        <c:delete val="0"/>
        <c:axPos val="l"/>
        <c:majorGridlines/>
        <c:numFmt formatCode="0%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ru-RU"/>
          </a:p>
        </c:txPr>
        <c:crossAx val="186082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2898488566958153E-2"/>
          <c:y val="0.91818288958884453"/>
          <c:w val="0.89096272009203281"/>
          <c:h val="5.7918831006867497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20000">
          <a:schemeClr val="accent5">
            <a:tint val="9000"/>
          </a:schemeClr>
        </a:gs>
        <a:gs pos="100000">
          <a:schemeClr val="accent5">
            <a:tint val="70000"/>
            <a:satMod val="100000"/>
          </a:schemeClr>
        </a:gs>
      </a:gsLst>
      <a:path path="circle">
        <a:fillToRect l="-15000" t="-15000" r="115000" b="115000"/>
      </a:path>
    </a:gradFill>
    <a:ln w="9525" cap="flat" cmpd="sng" algn="ctr">
      <a:solidFill>
        <a:schemeClr val="accent5">
          <a:shade val="48000"/>
          <a:satMod val="110000"/>
        </a:schemeClr>
      </a:solidFill>
      <a:prstDash val="solid"/>
    </a:ln>
    <a:effectLst>
      <a:outerShdw blurRad="130000" dist="101600" dir="2700000" algn="tl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збыльмӧдӧмсӧ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могмӧдӧм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</c:title>
    <c:autoTitleDeleted val="0"/>
    <c:view3D>
      <c:rotX val="10"/>
      <c:rotY val="10"/>
      <c:rAngAx val="0"/>
      <c:perspective val="30"/>
    </c:view3D>
    <c:floor>
      <c:thickness val="0"/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794375573969273"/>
          <c:y val="0.25168374685095052"/>
          <c:w val="0.40974873893128061"/>
          <c:h val="0.6958821392217681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вӧчӧм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5585219244878848E-2"/>
                  <c:y val="-4.7667376297528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84980603191853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средства федерального бюджета</c:v>
                </c:pt>
                <c:pt idx="1">
                  <c:v>Коми Республикаса республиканскӧй сьӧмкудйысь сьӧм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30.6</c:v>
                </c:pt>
                <c:pt idx="1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3.522096109512811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2934832938879871E-2"/>
                  <c:y val="4.766737629752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средства федерального бюджета</c:v>
                </c:pt>
                <c:pt idx="1">
                  <c:v>Коми Республикаса республиканскӧй сьӧмкудйысь сьӧм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30.7</c:v>
                </c:pt>
                <c:pt idx="1">
                  <c:v>9.1999999999999993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02929280"/>
        <c:axId val="202930816"/>
        <c:axId val="0"/>
      </c:bar3DChart>
      <c:catAx>
        <c:axId val="2029292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2930816"/>
        <c:crosses val="autoZero"/>
        <c:auto val="1"/>
        <c:lblAlgn val="ctr"/>
        <c:lblOffset val="100"/>
        <c:noMultiLvlLbl val="0"/>
      </c:catAx>
      <c:valAx>
        <c:axId val="2029308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2929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652167749596803"/>
          <c:y val="1.2637484723919568E-3"/>
          <c:w val="0.49037035753421659"/>
          <c:h val="0.902045418376937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Вӧчӧма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Коми Республика мутасын вӧръясӧн вӧдитчӧмысь мынтысьӧмъяс мында серти, кутшӧмъяс отчётнӧй воын воисны Россия Федерацияса сьӧмкуд системаӧ, Коми Республика мутасын вӧръясӧн вӧдитчӧмысь индӧм мынтысьӧмъяс мында да мынтысьӧмъясысь недоимкаяс, %</c:v>
                </c:pt>
                <c:pt idx="1">
                  <c:v>Вӧр фондлӧн муясын меститчӧм вӧръясӧн вӧдитчӧмысь РФ фед. сьӧмкудйӧ воӧм мынтысьӧмъяс серти РФ субъектъяслӧн канму власьт органъясӧн вӧр йитӧдъяс юкӧнын РФ сетӧм уджмогъяс збыльмӧдӧм вылӧ федеральнӧй сьӧмкудйысь видзӧм сьӧм ыджда, %</c:v>
                </c:pt>
                <c:pt idx="2">
                  <c:v>Вӧр фондлӧн вӧр быдмӧга муясын колана вӧр пуктасъяс площадьлӧн удельнӧй сьӧкта, %
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86.7</c:v>
                </c:pt>
                <c:pt idx="1">
                  <c:v>200</c:v>
                </c:pt>
                <c:pt idx="2">
                  <c:v>82.8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AC090"/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Коми Республика мутасын вӧръясӧн вӧдитчӧмысь мынтысьӧмъяс мында серти, кутшӧмъяс отчётнӧй воын воисны Россия Федерацияса сьӧмкуд системаӧ, Коми Республика мутасын вӧръясӧн вӧдитчӧмысь индӧм мынтысьӧмъяс мында да мынтысьӧмъясысь недоимкаяс, %</c:v>
                </c:pt>
                <c:pt idx="1">
                  <c:v>Вӧр фондлӧн муясын меститчӧм вӧръясӧн вӧдитчӧмысь РФ фед. сьӧмкудйӧ воӧм мынтысьӧмъяс серти РФ субъектъяслӧн канму власьт органъясӧн вӧр йитӧдъяс юкӧнын РФ сетӧм уджмогъяс збыльмӧдӧм вылӧ федеральнӧй сьӧмкудйысь видзӧм сьӧм ыджда, %</c:v>
                </c:pt>
                <c:pt idx="2">
                  <c:v>Вӧр фондлӧн вӧр быдмӧга муясын колана вӧр пуктасъяс площадьлӧн удельнӧй сьӧкта, %
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94.2</c:v>
                </c:pt>
                <c:pt idx="1">
                  <c:v>165</c:v>
                </c:pt>
                <c:pt idx="2">
                  <c:v>82.7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4440704"/>
        <c:axId val="204434816"/>
      </c:barChart>
      <c:valAx>
        <c:axId val="2044348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04440704"/>
        <c:crosses val="autoZero"/>
        <c:crossBetween val="between"/>
      </c:valAx>
      <c:catAx>
        <c:axId val="2044407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4434816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86601618655039037"/>
          <c:y val="2.9208841660235955E-2"/>
          <c:w val="0.1117359108971966"/>
          <c:h val="0.16807628609741038"/>
        </c:manualLayout>
      </c:layout>
      <c:overlay val="0"/>
      <c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040698630133684"/>
          <c:y val="4.1309599233718769E-2"/>
          <c:w val="0.44657769286662041"/>
          <c:h val="0.902045418376937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Вӧчӧма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Вӧръясӧн вӧдитчӧмысь Коми Республикаса республиканскӧй сьӧмкудйӧ мынтысьӧмъяс ыджда уджӧдан вӧръясын вӧр муяслӧн 1 га вылӧ арталӧмӧн, шайт/га
</c:v>
                </c:pt>
                <c:pt idx="1">
                  <c:v>Том вӧр видзӧм могысь пӧрӧдӧм площадь арлыд серти класса том вӧр площадь ыджаысь, %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16.8</c:v>
                </c:pt>
                <c:pt idx="1">
                  <c:v>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AC090"/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Вӧръясӧн вӧдитчӧмысь Коми Республикаса республиканскӧй сьӧмкудйӧ мынтысьӧмъяс ыджда уджӧдан вӧръясын вӧр муяслӧн 1 га вылӧ арталӧмӧн, шайт/га
</c:v>
                </c:pt>
                <c:pt idx="1">
                  <c:v>Том вӧр видзӧм могысь пӧрӧдӧм площадь арлыд серти класса том вӧр площадь ыджаысь, %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11.7</c:v>
                </c:pt>
                <c:pt idx="1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956224"/>
        <c:axId val="204462336"/>
      </c:barChart>
      <c:valAx>
        <c:axId val="2044623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03956224"/>
        <c:crosses val="autoZero"/>
        <c:crossBetween val="between"/>
      </c:valAx>
      <c:catAx>
        <c:axId val="2039562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4462336"/>
        <c:crosses val="autoZero"/>
        <c:auto val="1"/>
        <c:lblAlgn val="ctr"/>
        <c:lblOffset val="100"/>
        <c:noMultiLvlLbl val="0"/>
      </c:cat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86601618655039037"/>
          <c:y val="2.9208841660235955E-2"/>
          <c:w val="0.1117359108971966"/>
          <c:h val="0.25849310394083203"/>
        </c:manualLayout>
      </c:layout>
      <c:overlay val="0"/>
      <c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265428234548299"/>
          <c:y val="4.1309599233718769E-2"/>
          <c:w val="0.52265705495470327"/>
          <c:h val="0.902045418376937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Збыльмӧдӧма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кӧртымӧ босьттӧм мутасын вӧр рӧдмӧдӧм да вӧр быдтӧм</c:v>
                </c:pt>
                <c:pt idx="1">
                  <c:v>вӧр лӧсьӧдӧмсӧ котыртӧм, вӧръясӧн зумыда веськӧдлӧм вылӧ вуджӧм могысь модельнӧй решениеяс лӧсьӧдӧм</c:v>
                </c:pt>
                <c:pt idx="2">
                  <c:v>вӧр пуктасъяс ньӧбан-вузалан аукционъяс нуӧдӧм, гражданалы древесина лэдзан уджъяс (сы лыдын материальнӧя да сьӧм боксянь донъялан вӧр лэдзанiнъяслы отвод да таксация) котыртӧм </c:v>
                </c:pt>
                <c:pt idx="3">
                  <c:v>вӧрын пӧжарысь вӧръяс видзӧм да дорйӧм серти канму учреждениеясӧн канму услугаяс сетӧм (уджъяс вӧчӧм)</c:v>
                </c:pt>
                <c:pt idx="4">
                  <c:v>вӧр йитӧдъяс юкӧнын канму учреждениеясӧн канму услугаяс сетӧм (уджъяс вӧчӧм)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13.3</c:v>
                </c:pt>
                <c:pt idx="1">
                  <c:v>23.6</c:v>
                </c:pt>
                <c:pt idx="2" formatCode="0.0">
                  <c:v>27</c:v>
                </c:pt>
                <c:pt idx="3">
                  <c:v>161.5</c:v>
                </c:pt>
                <c:pt idx="4">
                  <c:v>421.1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AC090"/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кӧртымӧ босьттӧм мутасын вӧр рӧдмӧдӧм да вӧр быдтӧм</c:v>
                </c:pt>
                <c:pt idx="1">
                  <c:v>вӧр лӧсьӧдӧмсӧ котыртӧм, вӧръясӧн зумыда веськӧдлӧм вылӧ вуджӧм могысь модельнӧй решениеяс лӧсьӧдӧм</c:v>
                </c:pt>
                <c:pt idx="2">
                  <c:v>вӧр пуктасъяс ньӧбан-вузалан аукционъяс нуӧдӧм, гражданалы древесина лэдзан уджъяс (сы лыдын материальнӧя да сьӧм боксянь донъялан вӧр лэдзанiнъяслы отвод да таксация) котыртӧм </c:v>
                </c:pt>
                <c:pt idx="3">
                  <c:v>вӧрын пӧжарысь вӧръяс видзӧм да дорйӧм серти канму учреждениеясӧн канму услугаяс сетӧм (уджъяс вӧчӧм)</c:v>
                </c:pt>
                <c:pt idx="4">
                  <c:v>вӧр йитӧдъяс юкӧнын канму учреждениеясӧн канму услугаяс сетӧм (уджъяс вӧчӧм)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13.3</c:v>
                </c:pt>
                <c:pt idx="1">
                  <c:v>32.6</c:v>
                </c:pt>
                <c:pt idx="2">
                  <c:v>27.2</c:v>
                </c:pt>
                <c:pt idx="3">
                  <c:v>171.9</c:v>
                </c:pt>
                <c:pt idx="4">
                  <c:v>425.9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4384896"/>
        <c:axId val="204383360"/>
      </c:barChart>
      <c:valAx>
        <c:axId val="2043833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04384896"/>
        <c:crosses val="autoZero"/>
        <c:crossBetween val="between"/>
      </c:valAx>
      <c:catAx>
        <c:axId val="2043848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438336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81405383145953569"/>
          <c:y val="0.39386427033632898"/>
          <c:w val="0.14688691581159832"/>
          <c:h val="9.1316805640214146E-2"/>
        </c:manualLayout>
      </c:layout>
      <c:overlay val="0"/>
      <c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0"/>
      <c:rotY val="20"/>
      <c:rAngAx val="1"/>
    </c:view3D>
    <c:floor>
      <c:thickness val="0"/>
      <c:spPr>
        <a:noFill/>
        <a:ln w="25400">
          <a:noFill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25864987522294"/>
          <c:y val="0"/>
          <c:w val="0.88774709022772857"/>
          <c:h val="0.99863763923961679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'Лист1 (2)'!$A$4</c:f>
              <c:strCache>
                <c:ptCount val="1"/>
                <c:pt idx="0">
                  <c:v>средства республиканского бюджета Республики Коми</c:v>
                </c:pt>
              </c:strCache>
            </c:strRef>
          </c:tx>
          <c:spPr>
            <a:pattFill prst="dashUpDiag">
              <a:fgClr>
                <a:schemeClr val="accent3">
                  <a:lumMod val="20000"/>
                  <a:lumOff val="80000"/>
                </a:schemeClr>
              </a:fgClr>
              <a:bgClr>
                <a:schemeClr val="accent3">
                  <a:lumMod val="60000"/>
                  <a:lumOff val="40000"/>
                </a:schemeClr>
              </a:bgClr>
            </a:patt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2.0890722226106412E-2"/>
                  <c:y val="3.1230779228040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004062861715103E-2"/>
                  <c:y val="-7.2545899392340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42686154241120355"/>
                  <c:y val="-7.8384886050259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 (2)'!$B$3:$C$3</c:f>
              <c:strCache>
                <c:ptCount val="2"/>
                <c:pt idx="0">
                  <c:v>вӧчӧма</c:v>
                </c:pt>
                <c:pt idx="1">
                  <c:v>план</c:v>
                </c:pt>
              </c:strCache>
            </c:strRef>
          </c:cat>
          <c:val>
            <c:numRef>
              <c:f>'Лист1 (2)'!$B$4:$C$4</c:f>
              <c:numCache>
                <c:formatCode>0.0</c:formatCode>
                <c:ptCount val="2"/>
                <c:pt idx="0" formatCode="General">
                  <c:v>37</c:v>
                </c:pt>
                <c:pt idx="1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gapDepth val="500"/>
        <c:shape val="cylinder"/>
        <c:axId val="204558720"/>
        <c:axId val="204560256"/>
        <c:axId val="0"/>
      </c:bar3DChart>
      <c:catAx>
        <c:axId val="2045587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25400" cap="flat" cmpd="sng" algn="ctr">
            <a:solidFill>
              <a:schemeClr val="accent3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560256"/>
        <c:crosses val="autoZero"/>
        <c:auto val="1"/>
        <c:lblAlgn val="ctr"/>
        <c:lblOffset val="100"/>
        <c:tickLblSkip val="1"/>
        <c:noMultiLvlLbl val="0"/>
      </c:catAx>
      <c:valAx>
        <c:axId val="204560256"/>
        <c:scaling>
          <c:orientation val="minMax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crossAx val="20455872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141259144857037"/>
          <c:y val="0.11412130678290647"/>
          <c:w val="0.5987575966965516"/>
          <c:h val="0.639306416934066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Вӧчӧма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Коми Республикаса канму гражданскӧй служащӧйяс да Коми Республикаын муниципальнӧй служащӧйяс дорӧ эсканлун индекс (юасьӧм йӧзлӧн ӧтувъя лыдысь), %
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AC090"/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Коми Республикаса канму гражданскӧй служащӧйяс да Коми Республикаын муниципальнӧй служащӧйяс дорӧ эсканлун индекс (юасьӧм йӧзлӧн ӧтувъя лыдысь), %
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304192"/>
        <c:axId val="205298304"/>
      </c:barChart>
      <c:valAx>
        <c:axId val="205298304"/>
        <c:scaling>
          <c:orientation val="minMax"/>
          <c:max val="55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05304192"/>
        <c:crosses val="autoZero"/>
        <c:crossBetween val="between"/>
      </c:valAx>
      <c:catAx>
        <c:axId val="2053041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5298304"/>
        <c:crosses val="autoZero"/>
        <c:auto val="1"/>
        <c:lblAlgn val="ctr"/>
        <c:lblOffset val="100"/>
        <c:noMultiLvlLbl val="0"/>
      </c:cat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89046905953432198"/>
          <c:y val="0.23314811426181406"/>
          <c:w val="8.5754733351769266E-2"/>
          <c:h val="0.40373863688348355"/>
        </c:manualLayout>
      </c:layout>
      <c:overlay val="0"/>
      <c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83483889383481"/>
          <c:y val="4.1309599233718769E-2"/>
          <c:w val="0.71795271690432405"/>
          <c:h val="0.902045418376937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Збыльмӧдӧма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Канму да муниципальнӧй веськӧдлан системаын кадръяс профессиональнӧя пыр сӧвмӧдӧм</c:v>
                </c:pt>
                <c:pt idx="1">
                  <c:v>Коми Республикаын муниципальнӧй служащӧйяслысь колана квалификация тшупӧдсӧ кутӧм вылӧ отсӧг сетӧм</c:v>
                </c:pt>
                <c:pt idx="2">
                  <c:v>Йӧзкотырлысь видзӧдлас туялӧм </c:v>
                </c:pt>
                <c:pt idx="3">
                  <c:v>Канму да муниципальнӧй веськӧдлан системаын кадръяс донъялан ӧнiя методъяс пыртӧм 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4.6426000000000007</c:v>
                </c:pt>
                <c:pt idx="1">
                  <c:v>2.9575</c:v>
                </c:pt>
                <c:pt idx="2">
                  <c:v>1.3049000000000002</c:v>
                </c:pt>
                <c:pt idx="3">
                  <c:v>0.68979999999999997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AC090"/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Канму да муниципальнӧй веськӧдлан системаын кадръяс профессиональнӧя пыр сӧвмӧдӧм</c:v>
                </c:pt>
                <c:pt idx="1">
                  <c:v>Коми Республикаын муниципальнӧй служащӧйяслысь колана квалификация тшупӧдсӧ кутӧм вылӧ отсӧг сетӧм</c:v>
                </c:pt>
                <c:pt idx="2">
                  <c:v>Йӧзкотырлысь видзӧдлас туялӧм </c:v>
                </c:pt>
                <c:pt idx="3">
                  <c:v>Канму да муниципальнӧй веськӧдлан системаын кадръяс донъялан ӧнiя методъяс пыртӧм </c:v>
                </c:pt>
              </c:strCache>
            </c:strRef>
          </c:cat>
          <c:val>
            <c:numRef>
              <c:f>Лист1!$C$2:$C$5</c:f>
              <c:numCache>
                <c:formatCode>0.00</c:formatCode>
                <c:ptCount val="4"/>
                <c:pt idx="0">
                  <c:v>10.567</c:v>
                </c:pt>
                <c:pt idx="1">
                  <c:v>3.2456999999999998</c:v>
                </c:pt>
                <c:pt idx="2">
                  <c:v>1.3952</c:v>
                </c:pt>
                <c:pt idx="3">
                  <c:v>1.26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4762112"/>
        <c:axId val="204760576"/>
      </c:barChart>
      <c:valAx>
        <c:axId val="204760576"/>
        <c:scaling>
          <c:orientation val="minMax"/>
        </c:scaling>
        <c:delete val="0"/>
        <c:axPos val="b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04762112"/>
        <c:crosses val="autoZero"/>
        <c:crossBetween val="between"/>
      </c:valAx>
      <c:catAx>
        <c:axId val="2047621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4760576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81405383145953569"/>
          <c:y val="0.39386427033632898"/>
          <c:w val="0.14688691581159832"/>
          <c:h val="9.1316805640214146E-2"/>
        </c:manualLayout>
      </c:layout>
      <c:overlay val="0"/>
      <c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0"/>
      <c:rotY val="20"/>
      <c:rAngAx val="1"/>
    </c:view3D>
    <c:floor>
      <c:thickness val="0"/>
      <c:spPr>
        <a:noFill/>
        <a:ln w="25400">
          <a:noFill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25864987522294"/>
          <c:y val="0"/>
          <c:w val="0.88774709022772857"/>
          <c:h val="0.99863763923961679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'Лист1 (2)'!$A$4</c:f>
              <c:strCache>
                <c:ptCount val="1"/>
                <c:pt idx="0">
                  <c:v>средства республиканского бюджета Республики Коми</c:v>
                </c:pt>
              </c:strCache>
            </c:strRef>
          </c:tx>
          <c:spPr>
            <a:pattFill prst="dashUpDiag">
              <a:fgClr>
                <a:schemeClr val="accent3">
                  <a:lumMod val="20000"/>
                  <a:lumOff val="80000"/>
                </a:schemeClr>
              </a:fgClr>
              <a:bgClr>
                <a:schemeClr val="accent3">
                  <a:lumMod val="60000"/>
                  <a:lumOff val="40000"/>
                </a:schemeClr>
              </a:bgClr>
            </a:patt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2.0890722226106412E-2"/>
                  <c:y val="3.1230779228040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004062861715103E-2"/>
                  <c:y val="-7.2545899392340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42686154241120355"/>
                  <c:y val="-7.8384886050259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 (2)'!$B$3:$C$3</c:f>
              <c:strCache>
                <c:ptCount val="2"/>
                <c:pt idx="0">
                  <c:v>вӧчӧма</c:v>
                </c:pt>
                <c:pt idx="1">
                  <c:v>план</c:v>
                </c:pt>
              </c:strCache>
            </c:strRef>
          </c:cat>
          <c:val>
            <c:numRef>
              <c:f>'Лист1 (2)'!$B$4:$C$4</c:f>
              <c:numCache>
                <c:formatCode>0.0</c:formatCode>
                <c:ptCount val="2"/>
                <c:pt idx="0" formatCode="General">
                  <c:v>244.40170000000001</c:v>
                </c:pt>
                <c:pt idx="1">
                  <c:v>319.37189999999998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gapDepth val="500"/>
        <c:shape val="cylinder"/>
        <c:axId val="203505024"/>
        <c:axId val="203506816"/>
        <c:axId val="0"/>
      </c:bar3DChart>
      <c:catAx>
        <c:axId val="2035050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25400" cap="flat" cmpd="sng" algn="ctr">
            <a:solidFill>
              <a:schemeClr val="accent3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506816"/>
        <c:crosses val="autoZero"/>
        <c:auto val="1"/>
        <c:lblAlgn val="ctr"/>
        <c:lblOffset val="100"/>
        <c:tickLblSkip val="1"/>
        <c:noMultiLvlLbl val="0"/>
      </c:catAx>
      <c:valAx>
        <c:axId val="203506816"/>
        <c:scaling>
          <c:orientation val="minMax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crossAx val="20350502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958805904354047E-2"/>
          <c:y val="2.4495735041785479E-2"/>
          <c:w val="0.29595622102785257"/>
          <c:h val="0.9499581065066844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Lbls>
            <c:dLbl>
              <c:idx val="3"/>
              <c:layout>
                <c:manualLayout>
                  <c:x val="0.10071415806373184"/>
                  <c:y val="-3.599125842386076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0890805312577405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Канму уджтас збыльмӧдӧмсӧ могмӧдӧм
</c:v>
                </c:pt>
                <c:pt idx="1">
                  <c:v>Коми Республикаса канму эмбурӧн бура уджалысь веськӧдлан система лӧсьӧдӧм</c:v>
                </c:pt>
                <c:pt idx="2">
                  <c:v>Коми Республикаса канму эмбурлысь бура уджалысь тэчас лӧсьӧдӧм 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41.123100000000001</c:v>
                </c:pt>
                <c:pt idx="1">
                  <c:v>205.29230000000001</c:v>
                </c:pt>
                <c:pt idx="2">
                  <c:v>72.956500000000005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8282732464921548"/>
          <c:y val="5.024949802325486E-2"/>
          <c:w val="0.61717267535078446"/>
          <c:h val="0.902732013516113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875747635761"/>
          <c:y val="4.1309599233718769E-2"/>
          <c:w val="0.51701628739442362"/>
          <c:h val="0.902045418376937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Вӧчӧма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Вӧдитчыны сетӧм му участокъяслӧн удельнӧй сьӧкта Коми Республикаса канму эмбур реестрӧ пырысь му участокъяслӧн ӧтувъя лыд серти, %</c:v>
                </c:pt>
                <c:pt idx="1">
                  <c:v>Вӧдитчыны сетӧм вӧрзьӧдны позьтӧм объектъяслӧн удельнӧй сьӧкта Коми Республикаса канму эмбур реестрӧ пырысь вӧрзьӧдны позьтӧм объектъяслӧн ӧтувъя лыд серти, %</c:v>
                </c:pt>
                <c:pt idx="2">
                  <c:v>Му участокъяслӧн удельнӧй сьӧкта, кутшӧмъяс вылӧ пасйӧма Коми Республикалысь киын кутан эмбур вылӧ инӧдсӧ, Коми Республикаса канму эмбур реестрӧ пырысь му участокъяслӧн ӧтувъя лыд серти, %</c:v>
                </c:pt>
                <c:pt idx="3">
                  <c:v>Вӧрзьӧдны позьтӧм объектъяслӧн удельнӧй сьӧкта, кутшӧмъяс вылӧ пасйӧма Коми Республикалысь киын кутан эмбур вылӧ инӧдсӧ, Коми Республикаса канму эмбур реестрӧ пырысь вӧрзьӧдны позьтӧм объектъяслӧн ӧтувъя лыд серти, % </c:v>
                </c:pt>
                <c:pt idx="4">
                  <c:v>Коми Республикалӧн киын кутан канму эмбурӧн вӧдитчӧмысь босьтӧм чӧжӧс, млн. шайт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96.2</c:v>
                </c:pt>
                <c:pt idx="1">
                  <c:v>95.1</c:v>
                </c:pt>
                <c:pt idx="2">
                  <c:v>84.5</c:v>
                </c:pt>
                <c:pt idx="3">
                  <c:v>63</c:v>
                </c:pt>
                <c:pt idx="4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AC090"/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Вӧдитчыны сетӧм му участокъяслӧн удельнӧй сьӧкта Коми Республикаса канму эмбур реестрӧ пырысь му участокъяслӧн ӧтувъя лыд серти, %</c:v>
                </c:pt>
                <c:pt idx="1">
                  <c:v>Вӧдитчыны сетӧм вӧрзьӧдны позьтӧм объектъяслӧн удельнӧй сьӧкта Коми Республикаса канму эмбур реестрӧ пырысь вӧрзьӧдны позьтӧм объектъяслӧн ӧтувъя лыд серти, %</c:v>
                </c:pt>
                <c:pt idx="2">
                  <c:v>Му участокъяслӧн удельнӧй сьӧкта, кутшӧмъяс вылӧ пасйӧма Коми Республикалысь киын кутан эмбур вылӧ инӧдсӧ, Коми Республикаса канму эмбур реестрӧ пырысь му участокъяслӧн ӧтувъя лыд серти, %</c:v>
                </c:pt>
                <c:pt idx="3">
                  <c:v>Вӧрзьӧдны позьтӧм объектъяслӧн удельнӧй сьӧкта, кутшӧмъяс вылӧ пасйӧма Коми Республикалысь киын кутан эмбур вылӧ инӧдсӧ, Коми Республикаса канму эмбур реестрӧ пырысь вӧрзьӧдны позьтӧм объектъяслӧн ӧтувъя лыд серти, % </c:v>
                </c:pt>
                <c:pt idx="4">
                  <c:v>Коми Республикалӧн киын кутан канму эмбурӧн вӧдитчӧмысь босьтӧм чӧжӧс, млн. шайт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96</c:v>
                </c:pt>
                <c:pt idx="1">
                  <c:v>86</c:v>
                </c:pt>
                <c:pt idx="2">
                  <c:v>69</c:v>
                </c:pt>
                <c:pt idx="3">
                  <c:v>61</c:v>
                </c:pt>
                <c:pt idx="4">
                  <c:v>36.6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732480"/>
        <c:axId val="205730944"/>
      </c:barChart>
      <c:valAx>
        <c:axId val="2057309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05732480"/>
        <c:crosses val="autoZero"/>
        <c:crossBetween val="between"/>
      </c:valAx>
      <c:catAx>
        <c:axId val="2057324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5730944"/>
        <c:crosses val="autoZero"/>
        <c:auto val="1"/>
        <c:lblAlgn val="ctr"/>
        <c:lblOffset val="100"/>
        <c:noMultiLvlLbl val="0"/>
      </c:cat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86601618655039037"/>
          <c:y val="2.9208841660235955E-2"/>
          <c:w val="0.10294815966859618"/>
          <c:h val="0.16043450127163045"/>
        </c:manualLayout>
      </c:layout>
      <c:overlay val="0"/>
      <c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6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9653146895524005E-2"/>
          <c:y val="0.1546155916538374"/>
          <c:w val="0.89868607344822105"/>
          <c:h val="0.82115991741658334"/>
        </c:manualLayout>
      </c:layout>
      <c:bar3DChart>
        <c:barDir val="col"/>
        <c:grouping val="clustered"/>
        <c:varyColors val="0"/>
        <c:ser>
          <c:idx val="2"/>
          <c:order val="0"/>
          <c:tx>
            <c:strRef>
              <c:f>Разработочная!$C$4</c:f>
              <c:strCache>
                <c:ptCount val="1"/>
                <c:pt idx="0">
                  <c:v>2013 воын</c:v>
                </c:pt>
              </c:strCache>
            </c:strRef>
          </c:tx>
          <c:spPr>
            <a:solidFill>
              <a:srgbClr val="F8A764"/>
            </a:solidFill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c:spPr>
          <c:invertIfNegative val="0"/>
          <c:dLbls>
            <c:dLbl>
              <c:idx val="0"/>
              <c:layout>
                <c:manualLayout>
                  <c:x val="-1.2391573729863693E-3"/>
                  <c:y val="5.6962287608786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6003150215238337E-4"/>
                  <c:y val="7.68932976747331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116422250192703E-3"/>
                  <c:y val="3.94156651471197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431441422981977E-3"/>
                  <c:y val="1.85923470092554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5949126247694874E-3"/>
                  <c:y val="4.16286779941980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9323673457712195E-4"/>
                  <c:y val="9.4871767551383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7973636195102957E-3"/>
                  <c:y val="2.40737670949026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7.7294693830848782E-4"/>
                  <c:y val="7.50038180274826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5.9259266171976226E-3"/>
                  <c:y val="7.59493633036298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5.3461148866943914E-3"/>
                  <c:y val="7.68734084152877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6.2479877513269434E-3"/>
                  <c:y val="3.98637585728035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481481631757935E-3"/>
                  <c:y val="5.6961727579216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6.5056367307631058E-3"/>
                  <c:y val="-2.0907770596954186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3.8647346915424391E-3"/>
                  <c:y val="3.793266951161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Разработочная!$C$5:$C$11</c:f>
              <c:numCache>
                <c:formatCode>#,##0</c:formatCode>
                <c:ptCount val="7"/>
                <c:pt idx="0">
                  <c:v>4711.7248</c:v>
                </c:pt>
                <c:pt idx="1">
                  <c:v>4508.5787</c:v>
                </c:pt>
                <c:pt idx="2">
                  <c:v>1413.9736</c:v>
                </c:pt>
                <c:pt idx="3">
                  <c:v>743.08320000000003</c:v>
                </c:pt>
                <c:pt idx="4">
                  <c:v>805.75869999999998</c:v>
                </c:pt>
                <c:pt idx="5">
                  <c:v>739.07219999999995</c:v>
                </c:pt>
                <c:pt idx="6">
                  <c:v>3896</c:v>
                </c:pt>
              </c:numCache>
            </c:numRef>
          </c:val>
        </c:ser>
        <c:ser>
          <c:idx val="0"/>
          <c:order val="1"/>
          <c:tx>
            <c:strRef>
              <c:f>Разработочная!$D$4</c:f>
              <c:strCache>
                <c:ptCount val="1"/>
                <c:pt idx="0">
                  <c:v>2014 воын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25400" h="25400"/>
            </a:sp3d>
          </c:spPr>
          <c:invertIfNegative val="0"/>
          <c:dLbls>
            <c:dLbl>
              <c:idx val="0"/>
              <c:layout>
                <c:manualLayout>
                  <c:x val="-2.061293272095378E-3"/>
                  <c:y val="5.6898909287218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0819892866551534E-3"/>
                  <c:y val="3.79513744992402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465396286430739E-3"/>
                  <c:y val="7.579776212184003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4959849349686307E-4"/>
                  <c:y val="1.9994474374913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1226570656363121E-3"/>
                  <c:y val="-1.2808398950131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594204074627317E-3"/>
                  <c:y val="7.5948557851107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954356077237557E-3"/>
                  <c:y val="5.69401851084403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4.9583227416610488E-3"/>
                  <c:y val="3.133552825517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6.0533107090476185E-3"/>
                  <c:y val="7.59867399587989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6.2210056141104942E-3"/>
                  <c:y val="-1.80978054333194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1.1975707150083776E-2"/>
                  <c:y val="4.1733348960608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8.8888899257964331E-3"/>
                  <c:y val="5.69620224777223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3.8647346915424391E-3"/>
                  <c:y val="9.48316737790422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7.4074081587896749E-3"/>
                  <c:y val="7.58653390232337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Разработочная!$B$5:$B$11</c:f>
              <c:strCache>
                <c:ptCount val="7"/>
                <c:pt idx="0">
                  <c:v>ЛУКОЙЛ</c:v>
                </c:pt>
                <c:pt idx="1">
                  <c:v>Газпром</c:v>
                </c:pt>
                <c:pt idx="2">
                  <c:v>Монди СЛПК</c:v>
                </c:pt>
                <c:pt idx="3">
                  <c:v>Транснефть</c:v>
                </c:pt>
                <c:pt idx="4">
                  <c:v>Северсталь</c:v>
                </c:pt>
                <c:pt idx="5">
                  <c:v>Роснефть</c:v>
                </c:pt>
                <c:pt idx="6">
                  <c:v>Мукӧд </c:v>
                </c:pt>
              </c:strCache>
            </c:strRef>
          </c:cat>
          <c:val>
            <c:numRef>
              <c:f>Разработочная!$D$5:$D$11</c:f>
              <c:numCache>
                <c:formatCode>#,##0</c:formatCode>
                <c:ptCount val="7"/>
                <c:pt idx="0">
                  <c:v>8744.1466999999993</c:v>
                </c:pt>
                <c:pt idx="1">
                  <c:v>6814.424</c:v>
                </c:pt>
                <c:pt idx="2">
                  <c:v>1964.3124</c:v>
                </c:pt>
                <c:pt idx="3">
                  <c:v>1059.8893</c:v>
                </c:pt>
                <c:pt idx="4">
                  <c:v>954.13390000000004</c:v>
                </c:pt>
                <c:pt idx="5">
                  <c:v>703.04300000000001</c:v>
                </c:pt>
                <c:pt idx="6">
                  <c:v>3986</c:v>
                </c:pt>
              </c:numCache>
            </c:numRef>
          </c:val>
        </c:ser>
        <c:ser>
          <c:idx val="1"/>
          <c:order val="2"/>
          <c:tx>
            <c:strRef>
              <c:f>Разработочная!$E$4</c:f>
              <c:strCache>
                <c:ptCount val="1"/>
                <c:pt idx="0">
                  <c:v> 2015 воын</c:v>
                </c:pt>
              </c:strCache>
            </c:strRef>
          </c:tx>
          <c:spPr>
            <a:solidFill>
              <a:srgbClr val="5599FD"/>
            </a:solidFill>
            <a:scene3d>
              <a:camera prst="orthographicFront"/>
              <a:lightRig rig="threePt" dir="t"/>
            </a:scene3d>
            <a:sp3d>
              <a:bevelT w="25400" h="25400"/>
            </a:sp3d>
          </c:spPr>
          <c:invertIfNegative val="0"/>
          <c:dLbls>
            <c:dLbl>
              <c:idx val="0"/>
              <c:layout>
                <c:manualLayout>
                  <c:x val="9.8229078242543094E-3"/>
                  <c:y val="-3.699405995303218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064377640527277E-3"/>
                  <c:y val="4.08606161071971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3363580481807803E-3"/>
                  <c:y val="5.6040889625638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4208549210159141E-4"/>
                  <c:y val="1.734079292719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4194011064602051E-3"/>
                  <c:y val="4.22530736289542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0443169510874337E-3"/>
                  <c:y val="4.9700649260947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101142561640761E-4"/>
                  <c:y val="3.60712805636137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8486212837938682E-2"/>
                  <c:y val="2.27675194186653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9.4792508379170845E-3"/>
                  <c:y val="5.40888410599554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7.5857337122734441E-3"/>
                  <c:y val="-2.27916706622768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1.9977635257092091E-2"/>
                  <c:y val="7.59698677719412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7.0853469344944716E-3"/>
                  <c:y val="-1.8966334755808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1.7777779581095218E-2"/>
                  <c:y val="5.6961727579216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1.8164253050249463E-2"/>
                  <c:y val="5.68780964968283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Разработочная!$B$5:$B$11</c:f>
              <c:strCache>
                <c:ptCount val="7"/>
                <c:pt idx="0">
                  <c:v>ЛУКОЙЛ</c:v>
                </c:pt>
                <c:pt idx="1">
                  <c:v>Газпром</c:v>
                </c:pt>
                <c:pt idx="2">
                  <c:v>Монди СЛПК</c:v>
                </c:pt>
                <c:pt idx="3">
                  <c:v>Транснефть</c:v>
                </c:pt>
                <c:pt idx="4">
                  <c:v>Северсталь</c:v>
                </c:pt>
                <c:pt idx="5">
                  <c:v>Роснефть</c:v>
                </c:pt>
                <c:pt idx="6">
                  <c:v>Мукӧд </c:v>
                </c:pt>
              </c:strCache>
            </c:strRef>
          </c:cat>
          <c:val>
            <c:numRef>
              <c:f>Разработочная!$E$5:$E$11</c:f>
              <c:numCache>
                <c:formatCode>#,##0</c:formatCode>
                <c:ptCount val="7"/>
                <c:pt idx="0">
                  <c:v>10133.6788</c:v>
                </c:pt>
                <c:pt idx="1">
                  <c:v>9306.4657000000007</c:v>
                </c:pt>
                <c:pt idx="2">
                  <c:v>2766.9477999999999</c:v>
                </c:pt>
                <c:pt idx="3">
                  <c:v>1114.7709</c:v>
                </c:pt>
                <c:pt idx="4">
                  <c:v>546.69230000000005</c:v>
                </c:pt>
                <c:pt idx="5">
                  <c:v>-229.6557</c:v>
                </c:pt>
                <c:pt idx="6">
                  <c:v>3346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shape val="box"/>
        <c:axId val="186245504"/>
        <c:axId val="186247040"/>
        <c:axId val="0"/>
      </c:bar3DChart>
      <c:catAx>
        <c:axId val="186245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6247040"/>
        <c:crosses val="autoZero"/>
        <c:auto val="1"/>
        <c:lblAlgn val="ctr"/>
        <c:lblOffset val="100"/>
        <c:noMultiLvlLbl val="0"/>
      </c:catAx>
      <c:valAx>
        <c:axId val="186247040"/>
        <c:scaling>
          <c:orientation val="minMax"/>
          <c:min val="-2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5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6245504"/>
        <c:crosses val="autoZero"/>
        <c:crossBetween val="between"/>
      </c:valAx>
      <c:spPr>
        <a:gradFill rotWithShape="1">
          <a:gsLst>
            <a:gs pos="20000">
              <a:schemeClr val="accent5">
                <a:tint val="9000"/>
              </a:schemeClr>
            </a:gs>
            <a:gs pos="100000">
              <a:schemeClr val="accent5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c:spPr>
    </c:plotArea>
    <c:legend>
      <c:legendPos val="b"/>
      <c:layout>
        <c:manualLayout>
          <c:xMode val="edge"/>
          <c:yMode val="edge"/>
          <c:x val="0.58525246506127415"/>
          <c:y val="0.33265368001438994"/>
          <c:w val="0.36249597517782395"/>
          <c:h val="3.7456002210250035E-2"/>
        </c:manualLayout>
      </c:layout>
      <c:overlay val="0"/>
      <c:txPr>
        <a:bodyPr/>
        <a:lstStyle/>
        <a:p>
          <a:pPr>
            <a:defRPr sz="1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0"/>
      <c:rotY val="20"/>
      <c:rAngAx val="1"/>
    </c:view3D>
    <c:floor>
      <c:thickness val="0"/>
      <c:spPr>
        <a:noFill/>
        <a:ln w="25400">
          <a:noFill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25864987522294"/>
          <c:y val="0"/>
          <c:w val="0.88774709022772857"/>
          <c:h val="0.99863763923961679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'Лист1 (2)'!$A$4</c:f>
              <c:strCache>
                <c:ptCount val="1"/>
                <c:pt idx="0">
                  <c:v>средства республиканского бюджета Республики Коми</c:v>
                </c:pt>
              </c:strCache>
            </c:strRef>
          </c:tx>
          <c:spPr>
            <a:pattFill prst="dashUpDiag">
              <a:fgClr>
                <a:schemeClr val="accent3">
                  <a:lumMod val="20000"/>
                  <a:lumOff val="80000"/>
                </a:schemeClr>
              </a:fgClr>
              <a:bgClr>
                <a:schemeClr val="accent3">
                  <a:lumMod val="60000"/>
                  <a:lumOff val="40000"/>
                </a:schemeClr>
              </a:bgClr>
            </a:patt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2.0890722226106412E-2"/>
                  <c:y val="3.1230779228040906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004062861715103E-2"/>
                  <c:y val="-7.2545899392340253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42686154241120355"/>
                  <c:y val="-7.8384886050259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 (2)'!$B$3:$C$3</c:f>
              <c:strCache>
                <c:ptCount val="2"/>
                <c:pt idx="0">
                  <c:v>вӧчӧма</c:v>
                </c:pt>
                <c:pt idx="1">
                  <c:v>план</c:v>
                </c:pt>
              </c:strCache>
            </c:strRef>
          </c:cat>
          <c:val>
            <c:numRef>
              <c:f>'Лист1 (2)'!$B$4:$C$4</c:f>
              <c:numCache>
                <c:formatCode>0</c:formatCode>
                <c:ptCount val="2"/>
                <c:pt idx="0">
                  <c:v>3560</c:v>
                </c:pt>
                <c:pt idx="1">
                  <c:v>3805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gapDepth val="500"/>
        <c:shape val="cylinder"/>
        <c:axId val="206120064"/>
        <c:axId val="206121600"/>
        <c:axId val="0"/>
      </c:bar3DChart>
      <c:catAx>
        <c:axId val="2061200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25400" cap="flat" cmpd="sng" algn="ctr">
            <a:solidFill>
              <a:schemeClr val="accent3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121600"/>
        <c:crosses val="autoZero"/>
        <c:auto val="1"/>
        <c:lblAlgn val="ctr"/>
        <c:lblOffset val="100"/>
        <c:tickLblSkip val="1"/>
        <c:noMultiLvlLbl val="0"/>
      </c:catAx>
      <c:valAx>
        <c:axId val="206121600"/>
        <c:scaling>
          <c:orientation val="minMax"/>
          <c:min val="0"/>
        </c:scaling>
        <c:delete val="0"/>
        <c:axPos val="b"/>
        <c:numFmt formatCode="0" sourceLinked="1"/>
        <c:majorTickMark val="out"/>
        <c:minorTickMark val="none"/>
        <c:tickLblPos val="none"/>
        <c:crossAx val="20612006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958805904354047E-2"/>
          <c:y val="2.4495735041785479E-2"/>
          <c:w val="0.29595622102785257"/>
          <c:h val="0.9499581065066844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Lbls>
            <c:dLbl>
              <c:idx val="1"/>
              <c:layout>
                <c:manualLayout>
                  <c:x val="-6.0390421150510409E-2"/>
                  <c:y val="6.2237236798250487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172332711631355E-2"/>
                  <c:y val="0.1349002157654997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0071415806373184"/>
                  <c:y val="-3.599125842386076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0890805312577405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Коми Республикаын сьӧмкуд процесс котыртӧм да могмӧдӧм
</c:v>
                </c:pt>
                <c:pt idx="1">
                  <c:v>Канму уджтас збыльмӧдӧмсӧ могмӧдӧм
</c:v>
                </c:pt>
                <c:pt idx="2">
                  <c:v>Коми Республикаса канму да муниципальнӧй сьӧмӧн эффективнӧя веськӧдланногъясӧн да инструментъясӧн вӧдитчӧм вылӧ вуджӧм 
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3609</c:v>
                </c:pt>
                <c:pt idx="1">
                  <c:v>196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8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8282732464921548"/>
          <c:y val="5.024949802325486E-2"/>
          <c:w val="0.61717267535078446"/>
          <c:h val="0.902732013516113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875747635761"/>
          <c:y val="4.1309599233718769E-2"/>
          <c:w val="0.51701628739442362"/>
          <c:h val="0.902045418376937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Вӧчӧма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dLbl>
              <c:idx val="3"/>
              <c:layout>
                <c:manualLayout>
                  <c:x val="1.3008639613991183E-3"/>
                  <c:y val="-1.8766683581704136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Коми Республикаса республиканскӧй сьӧмкуд рӧскодлӧн, мый урчитӧма канму уджтасъясӧн, удельнӧй сьӧкта, %</c:v>
                </c:pt>
                <c:pt idx="1">
                  <c:v>Водзӧстӧг воӧм сьӧм ыджда учётӧ босьттӧг Коми Республикаса ӧтувтӧм сьӧмкудлӧн чӧжӧс ыджда серти  Коми Республикаса канму да муниципальнӧй уджйӧз, %</c:v>
                </c:pt>
                <c:pt idx="2">
                  <c:v>Коми Республикаса ӧтувтӧм сьӧмкудлӧн чӧжӧс серти дефицит, водзӧстӧг воӧм сьӧм ыджда учётӧ босьттӧг, %</c:v>
                </c:pt>
                <c:pt idx="3">
                  <c:v>Отчётнӧй во водзын мунысь вося кывкӧртӧдъяс серти дiнмуса сьӧмӧн веськӧдлан качествосӧ, кутшӧмӧс донъялӧ Россия Федерацияса сьӧм овмӧс министерство, колана качестволы лӧсялана тшупӧдысь оз улынджык (2 группа) Коми Республикаӧн шедӧдӧм, индекс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94.2</c:v>
                </c:pt>
                <c:pt idx="1">
                  <c:v>55</c:v>
                </c:pt>
                <c:pt idx="2">
                  <c:v>11.2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AC090"/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dLbl>
              <c:idx val="3"/>
              <c:layout>
                <c:manualLayout>
                  <c:x val="6.470985920103125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Коми Республикаса республиканскӧй сьӧмкуд рӧскодлӧн, мый урчитӧма канму уджтасъясӧн, удельнӧй сьӧкта, %</c:v>
                </c:pt>
                <c:pt idx="1">
                  <c:v>Водзӧстӧг воӧм сьӧм ыджда учётӧ босьттӧг Коми Республикаса ӧтувтӧм сьӧмкудлӧн чӧжӧс ыджда серти  Коми Республикаса канму да муниципальнӧй уджйӧз, %</c:v>
                </c:pt>
                <c:pt idx="2">
                  <c:v>Коми Республикаса ӧтувтӧм сьӧмкудлӧн чӧжӧс серти дефицит, водзӧстӧг воӧм сьӧм ыджда учётӧ босьттӧг, %</c:v>
                </c:pt>
                <c:pt idx="3">
                  <c:v>Отчётнӧй во водзын мунысь вося кывкӧртӧдъяс серти дiнмуса сьӧмӧн веськӧдлан качествосӧ, кутшӧмӧс донъялӧ Россия Федерацияса сьӧм овмӧс министерство, колана качестволы лӧсялана тшупӧдысь оз улынджык (2 группа) Коми Республикаӧн шедӧдӧм, индекс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83</c:v>
                </c:pt>
                <c:pt idx="1">
                  <c:v>65</c:v>
                </c:pt>
                <c:pt idx="2">
                  <c:v>15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335360"/>
        <c:axId val="206333824"/>
      </c:barChart>
      <c:valAx>
        <c:axId val="2063338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06335360"/>
        <c:crosses val="autoZero"/>
        <c:crossBetween val="between"/>
      </c:valAx>
      <c:catAx>
        <c:axId val="2063353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6333824"/>
        <c:crosses val="autoZero"/>
        <c:auto val="1"/>
        <c:lblAlgn val="ctr"/>
        <c:lblOffset val="100"/>
        <c:noMultiLvlLbl val="0"/>
      </c:cat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86601618655039037"/>
          <c:y val="2.9208841660235955E-2"/>
          <c:w val="0.10294815966859618"/>
          <c:h val="0.18665155823527113"/>
        </c:manualLayout>
      </c:layout>
      <c:overlay val="0"/>
      <c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solidFill>
        <a:schemeClr val="accent3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513620147349564E-3"/>
          <c:y val="2.1995560187516479E-2"/>
          <c:w val="0.96633400713516615"/>
          <c:h val="0.765682876321483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'[01_итоги за 2014 год.xls]Лист1'!$A$4</c:f>
              <c:strCache>
                <c:ptCount val="1"/>
                <c:pt idx="0">
                  <c:v>группа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302724029469914E-3"/>
                  <c:y val="0.27862789270842847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/>
                      <a:t>2 группа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0.24074074074074078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/>
                      <a:t>3 группа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'[01_итоги за 2014 год.xls]Лист1'!$B$3:$C$3</c:f>
              <c:strCache>
                <c:ptCount val="2"/>
                <c:pt idx="0">
                  <c:v>за 2013 год</c:v>
                </c:pt>
                <c:pt idx="1">
                  <c:v>за 2014 год</c:v>
                </c:pt>
              </c:strCache>
            </c:strRef>
          </c:cat>
          <c:val>
            <c:numRef>
              <c:f>'[01_итоги за 2014 год.xls]Лист1'!$B$4:$C$4</c:f>
              <c:numCache>
                <c:formatCode>General</c:formatCode>
                <c:ptCount val="2"/>
                <c:pt idx="0">
                  <c:v>3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06897920"/>
        <c:axId val="206900608"/>
        <c:axId val="0"/>
      </c:bar3DChart>
      <c:catAx>
        <c:axId val="20689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06900608"/>
        <c:crosses val="autoZero"/>
        <c:auto val="1"/>
        <c:lblAlgn val="ctr"/>
        <c:lblOffset val="100"/>
        <c:noMultiLvlLbl val="0"/>
      </c:catAx>
      <c:valAx>
        <c:axId val="2069006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6897920"/>
        <c:crosses val="autoZero"/>
        <c:crossBetween val="between"/>
      </c:valAx>
    </c:plotArea>
    <c:plotVisOnly val="1"/>
    <c:dispBlanksAs val="gap"/>
    <c:showDLblsOverMax val="0"/>
  </c:chart>
  <c:spPr>
    <a:gradFill rotWithShape="1">
      <a:gsLst>
        <a:gs pos="20000">
          <a:schemeClr val="accent5">
            <a:tint val="9000"/>
          </a:schemeClr>
        </a:gs>
        <a:gs pos="100000">
          <a:schemeClr val="accent5">
            <a:tint val="70000"/>
            <a:satMod val="100000"/>
          </a:schemeClr>
        </a:gs>
      </a:gsLst>
      <a:path path="circle">
        <a:fillToRect l="-15000" t="-15000" r="115000" b="115000"/>
      </a:path>
    </a:gradFill>
    <a:ln w="9525" cap="flat" cmpd="sng" algn="ctr">
      <a:solidFill>
        <a:schemeClr val="accent5">
          <a:shade val="48000"/>
          <a:satMod val="110000"/>
        </a:schemeClr>
      </a:solidFill>
      <a:prstDash val="solid"/>
    </a:ln>
    <a:effectLst>
      <a:outerShdw blurRad="130000" dist="101600" dir="2700000" algn="tl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089633559234157E-2"/>
          <c:y val="2.3397762567444198E-2"/>
          <c:w val="0.94574318131318746"/>
          <c:h val="0.71529808247911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'[01_итоги за 2014 год.xls]Лист1'!$A$4</c:f>
              <c:strCache>
                <c:ptCount val="1"/>
                <c:pt idx="0">
                  <c:v>места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3487205125356446E-3"/>
                  <c:y val="0.2569932230449871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48-49</a:t>
                    </a:r>
                  </a:p>
                  <a:p>
                    <a:r>
                      <a:rPr lang="ru-RU" sz="1400" b="1" dirty="0" smtClean="0"/>
                      <a:t> место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9394882050142578E-3"/>
                  <c:y val="0.2675795684537467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38 </a:t>
                    </a:r>
                  </a:p>
                  <a:p>
                    <a:r>
                      <a:rPr lang="ru-RU" sz="1400" b="1" dirty="0" smtClean="0"/>
                      <a:t>место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'[01_итоги за 2014 год.xls]Лист1'!$B$3:$C$3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Ref>
              <c:f>'[01_итоги за 2014 год.xls]Лист1'!$B$4:$C$4</c:f>
              <c:numCache>
                <c:formatCode>General</c:formatCode>
                <c:ptCount val="2"/>
                <c:pt idx="0">
                  <c:v>38</c:v>
                </c:pt>
                <c:pt idx="1">
                  <c:v>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06932608"/>
        <c:axId val="207259136"/>
        <c:axId val="0"/>
      </c:bar3DChart>
      <c:catAx>
        <c:axId val="206932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07259136"/>
        <c:crosses val="autoZero"/>
        <c:auto val="1"/>
        <c:lblAlgn val="ctr"/>
        <c:lblOffset val="100"/>
        <c:noMultiLvlLbl val="0"/>
      </c:catAx>
      <c:valAx>
        <c:axId val="2072591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6932608"/>
        <c:crosses val="autoZero"/>
        <c:crossBetween val="between"/>
      </c:valAx>
    </c:plotArea>
    <c:plotVisOnly val="1"/>
    <c:dispBlanksAs val="gap"/>
    <c:showDLblsOverMax val="0"/>
  </c:chart>
  <c:spPr>
    <a:gradFill rotWithShape="1">
      <a:gsLst>
        <a:gs pos="20000">
          <a:schemeClr val="accent5">
            <a:tint val="9000"/>
          </a:schemeClr>
        </a:gs>
        <a:gs pos="100000">
          <a:schemeClr val="accent5">
            <a:tint val="70000"/>
            <a:satMod val="100000"/>
          </a:schemeClr>
        </a:gs>
      </a:gsLst>
      <a:path path="circle">
        <a:fillToRect l="-15000" t="-15000" r="115000" b="115000"/>
      </a:path>
    </a:gradFill>
    <a:ln w="9525" cap="flat" cmpd="sng" algn="ctr">
      <a:solidFill>
        <a:schemeClr val="accent5">
          <a:shade val="48000"/>
          <a:satMod val="110000"/>
        </a:schemeClr>
      </a:solidFill>
      <a:prstDash val="solid"/>
    </a:ln>
    <a:effectLst>
      <a:outerShdw blurRad="130000" dist="101600" dir="2700000" algn="tl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image" Target="../media/image35.jpeg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D3E5BF-F1BF-4784-B65E-D972E25E95A5}" type="doc">
      <dgm:prSet loTypeId="urn:microsoft.com/office/officeart/2005/8/layout/bList2" loCatId="list" qsTypeId="urn:microsoft.com/office/officeart/2005/8/quickstyle/simple1" qsCatId="simple" csTypeId="urn:microsoft.com/office/officeart/2005/8/colors/accent3_1" csCatId="accent3" phldr="1"/>
      <dgm:spPr/>
    </dgm:pt>
    <dgm:pt modelId="{9A2B28C8-AE3E-412F-98AA-24811577520D}">
      <dgm:prSet phldrT="[Текст]" custT="1"/>
      <dgm:spPr/>
      <dgm:t>
        <a:bodyPr/>
        <a:lstStyle/>
        <a:p>
          <a:pPr algn="ctr"/>
          <a:r>
            <a:rPr lang="ru-RU" sz="4400" dirty="0" smtClean="0"/>
            <a:t>   </a:t>
          </a:r>
          <a:r>
            <a:rPr lang="ru-RU" sz="3600" dirty="0" smtClean="0"/>
            <a:t>5,5</a:t>
          </a:r>
          <a:endParaRPr lang="ru-RU" sz="4400" dirty="0"/>
        </a:p>
      </dgm:t>
    </dgm:pt>
    <dgm:pt modelId="{4DBA9B7B-F6EC-4883-8352-DEA2259BADC6}" type="parTrans" cxnId="{346AC00B-1E1B-4084-BC28-3602F9473725}">
      <dgm:prSet/>
      <dgm:spPr/>
      <dgm:t>
        <a:bodyPr/>
        <a:lstStyle/>
        <a:p>
          <a:endParaRPr lang="ru-RU" sz="2800"/>
        </a:p>
      </dgm:t>
    </dgm:pt>
    <dgm:pt modelId="{B5A19795-CAE9-4499-8EC1-3CB78C5B1CF8}" type="sibTrans" cxnId="{346AC00B-1E1B-4084-BC28-3602F9473725}">
      <dgm:prSet/>
      <dgm:spPr/>
      <dgm:t>
        <a:bodyPr/>
        <a:lstStyle/>
        <a:p>
          <a:endParaRPr lang="ru-RU" sz="2800"/>
        </a:p>
      </dgm:t>
    </dgm:pt>
    <dgm:pt modelId="{148EDC94-71AB-4949-A54B-CAF5C733C7FF}">
      <dgm:prSet phldrT="[Текст]" custT="1"/>
      <dgm:spPr/>
      <dgm:t>
        <a:bodyPr/>
        <a:lstStyle/>
        <a:p>
          <a:pPr algn="ctr"/>
          <a:r>
            <a:rPr lang="ru-RU" sz="4400" dirty="0" smtClean="0"/>
            <a:t>   </a:t>
          </a:r>
          <a:r>
            <a:rPr lang="ru-RU" sz="3600" dirty="0" smtClean="0"/>
            <a:t>0,4</a:t>
          </a:r>
          <a:endParaRPr lang="ru-RU" sz="4400" dirty="0"/>
        </a:p>
      </dgm:t>
    </dgm:pt>
    <dgm:pt modelId="{A77B45DD-D5B7-4E26-AB61-952464325084}" type="parTrans" cxnId="{03CB9CB7-19FD-4680-BE2C-4CB48DB6DD2E}">
      <dgm:prSet/>
      <dgm:spPr/>
      <dgm:t>
        <a:bodyPr/>
        <a:lstStyle/>
        <a:p>
          <a:endParaRPr lang="ru-RU" sz="2800"/>
        </a:p>
      </dgm:t>
    </dgm:pt>
    <dgm:pt modelId="{34858665-07C1-4BC3-AC40-623831563462}" type="sibTrans" cxnId="{03CB9CB7-19FD-4680-BE2C-4CB48DB6DD2E}">
      <dgm:prSet/>
      <dgm:spPr/>
      <dgm:t>
        <a:bodyPr/>
        <a:lstStyle/>
        <a:p>
          <a:endParaRPr lang="ru-RU" sz="2800"/>
        </a:p>
      </dgm:t>
    </dgm:pt>
    <dgm:pt modelId="{267C9C9E-E39E-4568-AC29-573569478352}">
      <dgm:prSet phldrT="[Текст]" custT="1"/>
      <dgm:spPr/>
      <dgm:t>
        <a:bodyPr/>
        <a:lstStyle/>
        <a:p>
          <a:pPr algn="ctr"/>
          <a:r>
            <a:rPr lang="ru-RU" sz="4400" dirty="0" smtClean="0"/>
            <a:t>   </a:t>
          </a:r>
          <a:r>
            <a:rPr lang="ru-RU" sz="3600" dirty="0" smtClean="0"/>
            <a:t>5,2</a:t>
          </a:r>
          <a:endParaRPr lang="ru-RU" sz="4400" dirty="0"/>
        </a:p>
      </dgm:t>
    </dgm:pt>
    <dgm:pt modelId="{14DE979D-35E4-4755-ACBC-A1309E49F9FC}" type="parTrans" cxnId="{9408822C-BBF3-403A-AFCB-EF758997196A}">
      <dgm:prSet/>
      <dgm:spPr/>
      <dgm:t>
        <a:bodyPr/>
        <a:lstStyle/>
        <a:p>
          <a:endParaRPr lang="ru-RU" sz="2800"/>
        </a:p>
      </dgm:t>
    </dgm:pt>
    <dgm:pt modelId="{0280C76D-5649-404A-8628-6F73E615AD00}" type="sibTrans" cxnId="{9408822C-BBF3-403A-AFCB-EF758997196A}">
      <dgm:prSet/>
      <dgm:spPr/>
      <dgm:t>
        <a:bodyPr/>
        <a:lstStyle/>
        <a:p>
          <a:endParaRPr lang="ru-RU" sz="2800"/>
        </a:p>
      </dgm:t>
    </dgm:pt>
    <dgm:pt modelId="{A04C117E-4A78-40C4-B3A1-8432C44A3DDF}">
      <dgm:prSet custT="1"/>
      <dgm:spPr/>
      <dgm:t>
        <a:bodyPr/>
        <a:lstStyle/>
        <a:p>
          <a:pPr algn="ctr"/>
          <a:r>
            <a:rPr lang="ru-RU" sz="1100" dirty="0" err="1" smtClean="0"/>
            <a:t>Мупытш</a:t>
          </a:r>
          <a:r>
            <a:rPr lang="ru-RU" sz="1100" dirty="0" smtClean="0"/>
            <a:t> </a:t>
          </a:r>
          <a:r>
            <a:rPr lang="ru-RU" sz="1100" dirty="0" err="1" smtClean="0"/>
            <a:t>геологическӧя</a:t>
          </a:r>
          <a:r>
            <a:rPr lang="ru-RU" sz="1100" dirty="0" smtClean="0"/>
            <a:t> </a:t>
          </a:r>
          <a:r>
            <a:rPr lang="ru-RU" sz="1100" dirty="0" err="1" smtClean="0"/>
            <a:t>туялан</a:t>
          </a:r>
          <a:r>
            <a:rPr lang="ru-RU" sz="1100" dirty="0" smtClean="0"/>
            <a:t> </a:t>
          </a:r>
          <a:r>
            <a:rPr lang="ru-RU" sz="1100" dirty="0" err="1" smtClean="0"/>
            <a:t>юкӧнын</a:t>
          </a:r>
          <a:r>
            <a:rPr lang="ru-RU" sz="1100" dirty="0" smtClean="0"/>
            <a:t> </a:t>
          </a:r>
          <a:r>
            <a:rPr lang="ru-RU" sz="1100" dirty="0" err="1" smtClean="0"/>
            <a:t>геологоразведочнӧй</a:t>
          </a:r>
          <a:r>
            <a:rPr lang="ru-RU" sz="1100" dirty="0" smtClean="0"/>
            <a:t> да </a:t>
          </a:r>
          <a:r>
            <a:rPr lang="ru-RU" sz="1100" dirty="0" err="1" smtClean="0"/>
            <a:t>мукӧд</a:t>
          </a:r>
          <a:r>
            <a:rPr lang="ru-RU" sz="1100" dirty="0" smtClean="0"/>
            <a:t> </a:t>
          </a:r>
          <a:r>
            <a:rPr lang="ru-RU" sz="1100" dirty="0" err="1" smtClean="0"/>
            <a:t>удж</a:t>
          </a:r>
          <a:endParaRPr lang="ru-RU" sz="1100" dirty="0"/>
        </a:p>
      </dgm:t>
    </dgm:pt>
    <dgm:pt modelId="{B84FC8D7-55DD-4261-8C94-12B8A9DAAC77}" type="parTrans" cxnId="{C1C5F1FD-63D3-4E02-B62B-E972629B5A52}">
      <dgm:prSet/>
      <dgm:spPr/>
      <dgm:t>
        <a:bodyPr/>
        <a:lstStyle/>
        <a:p>
          <a:endParaRPr lang="ru-RU" sz="2800"/>
        </a:p>
      </dgm:t>
    </dgm:pt>
    <dgm:pt modelId="{93AF56D1-17A0-4568-9009-948FC5307A10}" type="sibTrans" cxnId="{C1C5F1FD-63D3-4E02-B62B-E972629B5A52}">
      <dgm:prSet/>
      <dgm:spPr/>
      <dgm:t>
        <a:bodyPr/>
        <a:lstStyle/>
        <a:p>
          <a:endParaRPr lang="ru-RU" sz="2800"/>
        </a:p>
      </dgm:t>
    </dgm:pt>
    <dgm:pt modelId="{9B44F10E-BA8F-415E-A834-D62BD9B37311}">
      <dgm:prSet phldrT="[Текст]" custT="1"/>
      <dgm:spPr/>
      <dgm:t>
        <a:bodyPr/>
        <a:lstStyle/>
        <a:p>
          <a:pPr algn="ctr"/>
          <a:r>
            <a:rPr lang="ru-RU" sz="4400" dirty="0" smtClean="0"/>
            <a:t>   </a:t>
          </a:r>
          <a:r>
            <a:rPr lang="ru-RU" sz="3600" dirty="0" smtClean="0"/>
            <a:t>4,1</a:t>
          </a:r>
          <a:endParaRPr lang="ru-RU" sz="4400" dirty="0"/>
        </a:p>
      </dgm:t>
    </dgm:pt>
    <dgm:pt modelId="{1FFF9BAD-C181-40E9-AB22-5B953A0B83F4}" type="parTrans" cxnId="{B8700550-BF0E-4744-8B14-5B338DA2BAFC}">
      <dgm:prSet/>
      <dgm:spPr/>
      <dgm:t>
        <a:bodyPr/>
        <a:lstStyle/>
        <a:p>
          <a:endParaRPr lang="ru-RU" sz="2800"/>
        </a:p>
      </dgm:t>
    </dgm:pt>
    <dgm:pt modelId="{B9C4F0CF-58F9-4933-BAD2-28E3A2658D71}" type="sibTrans" cxnId="{B8700550-BF0E-4744-8B14-5B338DA2BAFC}">
      <dgm:prSet/>
      <dgm:spPr/>
      <dgm:t>
        <a:bodyPr/>
        <a:lstStyle/>
        <a:p>
          <a:endParaRPr lang="ru-RU" sz="2800"/>
        </a:p>
      </dgm:t>
    </dgm:pt>
    <dgm:pt modelId="{1C80946E-9E12-44DF-80A2-BB2F551837B8}">
      <dgm:prSet phldrT="[Текст]" custT="1"/>
      <dgm:spPr/>
      <dgm:t>
        <a:bodyPr/>
        <a:lstStyle/>
        <a:p>
          <a:pPr algn="ctr"/>
          <a:r>
            <a:rPr lang="ru-RU" sz="4400" dirty="0" smtClean="0"/>
            <a:t>   </a:t>
          </a:r>
          <a:r>
            <a:rPr lang="ru-RU" sz="3600" dirty="0" smtClean="0"/>
            <a:t>0,9</a:t>
          </a:r>
          <a:endParaRPr lang="ru-RU" sz="4400" dirty="0"/>
        </a:p>
      </dgm:t>
    </dgm:pt>
    <dgm:pt modelId="{82828A7B-96FE-4E75-8C0B-287C83F0DAF3}" type="parTrans" cxnId="{B8D4D965-2045-41CF-AB03-31DB9F0F2360}">
      <dgm:prSet/>
      <dgm:spPr/>
      <dgm:t>
        <a:bodyPr/>
        <a:lstStyle/>
        <a:p>
          <a:endParaRPr lang="ru-RU" sz="2800"/>
        </a:p>
      </dgm:t>
    </dgm:pt>
    <dgm:pt modelId="{3D3638C9-ADBB-4864-94B4-35455F0EB057}" type="sibTrans" cxnId="{B8D4D965-2045-41CF-AB03-31DB9F0F2360}">
      <dgm:prSet/>
      <dgm:spPr/>
      <dgm:t>
        <a:bodyPr/>
        <a:lstStyle/>
        <a:p>
          <a:endParaRPr lang="ru-RU" sz="2800"/>
        </a:p>
      </dgm:t>
    </dgm:pt>
    <dgm:pt modelId="{69994682-BD4E-4BF5-9C3A-C49C290BFA12}">
      <dgm:prSet phldrT="[Текст]" custT="1"/>
      <dgm:spPr/>
      <dgm:t>
        <a:bodyPr/>
        <a:lstStyle/>
        <a:p>
          <a:pPr algn="ctr"/>
          <a:r>
            <a:rPr lang="ru-RU" sz="4400" dirty="0" smtClean="0"/>
            <a:t>   </a:t>
          </a:r>
          <a:r>
            <a:rPr lang="ru-RU" sz="3600" dirty="0" smtClean="0"/>
            <a:t>44,7</a:t>
          </a:r>
          <a:endParaRPr lang="ru-RU" sz="4400" dirty="0"/>
        </a:p>
      </dgm:t>
    </dgm:pt>
    <dgm:pt modelId="{4C76CE87-A728-4287-A4F6-1304DDC31A70}" type="parTrans" cxnId="{964D7E3B-22A6-4EDC-B45F-B4F3725F4127}">
      <dgm:prSet/>
      <dgm:spPr/>
      <dgm:t>
        <a:bodyPr/>
        <a:lstStyle/>
        <a:p>
          <a:endParaRPr lang="ru-RU" sz="2800"/>
        </a:p>
      </dgm:t>
    </dgm:pt>
    <dgm:pt modelId="{01B114A1-A9FF-4E10-8791-B2CAE7855E7B}" type="sibTrans" cxnId="{964D7E3B-22A6-4EDC-B45F-B4F3725F4127}">
      <dgm:prSet/>
      <dgm:spPr/>
      <dgm:t>
        <a:bodyPr/>
        <a:lstStyle/>
        <a:p>
          <a:endParaRPr lang="ru-RU" sz="2800"/>
        </a:p>
      </dgm:t>
    </dgm:pt>
    <dgm:pt modelId="{F824AF6C-42B7-4DEC-BA29-27E8431FA3D7}">
      <dgm:prSet phldrT="[Текст]" custT="1"/>
      <dgm:spPr/>
      <dgm:t>
        <a:bodyPr/>
        <a:lstStyle/>
        <a:p>
          <a:pPr algn="ctr"/>
          <a:r>
            <a:rPr lang="ru-RU" sz="4400" dirty="0" smtClean="0"/>
            <a:t>    </a:t>
          </a:r>
          <a:r>
            <a:rPr lang="ru-RU" sz="3600" dirty="0" smtClean="0"/>
            <a:t>4,4</a:t>
          </a:r>
          <a:endParaRPr lang="ru-RU" sz="4400" dirty="0"/>
        </a:p>
      </dgm:t>
    </dgm:pt>
    <dgm:pt modelId="{E599B118-314D-43C3-8F14-AB38255CD9FA}" type="parTrans" cxnId="{8E75D6FF-9D21-4225-B235-3E07AC2866C6}">
      <dgm:prSet/>
      <dgm:spPr/>
      <dgm:t>
        <a:bodyPr/>
        <a:lstStyle/>
        <a:p>
          <a:endParaRPr lang="ru-RU" sz="2800"/>
        </a:p>
      </dgm:t>
    </dgm:pt>
    <dgm:pt modelId="{DB0E78CF-ACFC-4527-8B86-359BF3E03816}" type="sibTrans" cxnId="{8E75D6FF-9D21-4225-B235-3E07AC2866C6}">
      <dgm:prSet/>
      <dgm:spPr/>
      <dgm:t>
        <a:bodyPr/>
        <a:lstStyle/>
        <a:p>
          <a:endParaRPr lang="ru-RU" sz="2800"/>
        </a:p>
      </dgm:t>
    </dgm:pt>
    <dgm:pt modelId="{8950CB38-DDAB-4A28-9DC7-888E285A0CC9}">
      <dgm:prSet custT="1"/>
      <dgm:spPr/>
      <dgm:t>
        <a:bodyPr/>
        <a:lstStyle/>
        <a:p>
          <a:pPr algn="ctr"/>
          <a:r>
            <a:rPr lang="ru-RU" sz="1100" dirty="0" err="1" smtClean="0"/>
            <a:t>Шыбласъяс</a:t>
          </a:r>
          <a:r>
            <a:rPr lang="ru-RU" sz="1100" dirty="0" smtClean="0"/>
            <a:t> </a:t>
          </a:r>
          <a:r>
            <a:rPr lang="ru-RU" sz="1100" dirty="0" err="1" smtClean="0"/>
            <a:t>иналан</a:t>
          </a:r>
          <a:r>
            <a:rPr lang="ru-RU" sz="1100" dirty="0" smtClean="0"/>
            <a:t> </a:t>
          </a:r>
          <a:r>
            <a:rPr lang="ru-RU" sz="1100" dirty="0" err="1" smtClean="0"/>
            <a:t>ӧн</a:t>
          </a:r>
          <a:r>
            <a:rPr lang="en-US" sz="1100" dirty="0" err="1" smtClean="0"/>
            <a:t>i</a:t>
          </a:r>
          <a:r>
            <a:rPr lang="ru-RU" sz="1100" dirty="0" smtClean="0"/>
            <a:t>я </a:t>
          </a:r>
          <a:r>
            <a:rPr lang="ru-RU" sz="1100" dirty="0" err="1" smtClean="0"/>
            <a:t>объектъяс</a:t>
          </a:r>
          <a:r>
            <a:rPr lang="ru-RU" sz="1100" dirty="0" smtClean="0"/>
            <a:t> </a:t>
          </a:r>
          <a:r>
            <a:rPr lang="ru-RU" sz="1100" dirty="0" err="1" smtClean="0"/>
            <a:t>нормативӧдз</a:t>
          </a:r>
          <a:r>
            <a:rPr lang="ru-RU" sz="1100" dirty="0" smtClean="0"/>
            <a:t> </a:t>
          </a:r>
          <a:r>
            <a:rPr lang="ru-RU" sz="1100" dirty="0" err="1" smtClean="0"/>
            <a:t>вайӧдӧмлы</a:t>
          </a:r>
          <a:r>
            <a:rPr lang="ru-RU" sz="1100" dirty="0" smtClean="0"/>
            <a:t> </a:t>
          </a:r>
          <a:r>
            <a:rPr lang="ru-RU" sz="1100" dirty="0" err="1" smtClean="0"/>
            <a:t>отсӧг</a:t>
          </a:r>
          <a:r>
            <a:rPr lang="ru-RU" sz="1100" dirty="0" smtClean="0"/>
            <a:t> </a:t>
          </a:r>
          <a:r>
            <a:rPr lang="ru-RU" sz="1100" dirty="0" err="1" smtClean="0"/>
            <a:t>сетӧм</a:t>
          </a:r>
          <a:endParaRPr lang="ru-RU" sz="1100" dirty="0"/>
        </a:p>
      </dgm:t>
    </dgm:pt>
    <dgm:pt modelId="{6E2BB0AB-034C-4E7D-943B-AAC1702D073E}" type="parTrans" cxnId="{41F20DE5-9726-431A-9952-FE4BE2F084D6}">
      <dgm:prSet/>
      <dgm:spPr/>
      <dgm:t>
        <a:bodyPr/>
        <a:lstStyle/>
        <a:p>
          <a:endParaRPr lang="ru-RU" sz="2800"/>
        </a:p>
      </dgm:t>
    </dgm:pt>
    <dgm:pt modelId="{918C81E5-C1B8-45FB-9D18-4CE5C9930D77}" type="sibTrans" cxnId="{41F20DE5-9726-431A-9952-FE4BE2F084D6}">
      <dgm:prSet/>
      <dgm:spPr/>
      <dgm:t>
        <a:bodyPr/>
        <a:lstStyle/>
        <a:p>
          <a:endParaRPr lang="ru-RU" sz="2800"/>
        </a:p>
      </dgm:t>
    </dgm:pt>
    <dgm:pt modelId="{5F1B3BC8-50A5-4CFA-A9B4-BC44E98B9C40}">
      <dgm:prSet custT="1"/>
      <dgm:spPr/>
      <dgm:t>
        <a:bodyPr/>
        <a:lstStyle/>
        <a:p>
          <a:pPr algn="ctr"/>
          <a:r>
            <a:rPr lang="ru-RU" sz="1100" dirty="0" err="1" smtClean="0"/>
            <a:t>Биологическӧй</a:t>
          </a:r>
          <a:r>
            <a:rPr lang="ru-RU" sz="1100" dirty="0" smtClean="0"/>
            <a:t> </a:t>
          </a:r>
          <a:r>
            <a:rPr lang="ru-RU" sz="1100" dirty="0" err="1" smtClean="0"/>
            <a:t>шыбласъяс</a:t>
          </a:r>
          <a:r>
            <a:rPr lang="ru-RU" sz="1100" dirty="0" smtClean="0"/>
            <a:t> </a:t>
          </a:r>
          <a:r>
            <a:rPr lang="ru-RU" sz="1100" dirty="0" err="1" smtClean="0"/>
            <a:t>чукӧртӧмсӧ</a:t>
          </a:r>
          <a:r>
            <a:rPr lang="ru-RU" sz="1100" dirty="0" smtClean="0"/>
            <a:t>, </a:t>
          </a:r>
          <a:r>
            <a:rPr lang="ru-RU" sz="1100" dirty="0" err="1" smtClean="0"/>
            <a:t>видзӧмсӧ</a:t>
          </a:r>
          <a:r>
            <a:rPr lang="ru-RU" sz="1100" dirty="0" smtClean="0"/>
            <a:t>, </a:t>
          </a:r>
          <a:r>
            <a:rPr lang="ru-RU" sz="1100" dirty="0" err="1" smtClean="0"/>
            <a:t>лёк</a:t>
          </a:r>
          <a:r>
            <a:rPr lang="ru-RU" sz="1100" dirty="0" smtClean="0"/>
            <a:t> </a:t>
          </a:r>
          <a:r>
            <a:rPr lang="ru-RU" sz="1100" dirty="0" err="1" smtClean="0"/>
            <a:t>вӧчӧмысь</a:t>
          </a:r>
          <a:r>
            <a:rPr lang="ru-RU" sz="1100" dirty="0" smtClean="0"/>
            <a:t> </a:t>
          </a:r>
          <a:r>
            <a:rPr lang="ru-RU" sz="1100" dirty="0" err="1" smtClean="0"/>
            <a:t>дугӧдӧмсӧ</a:t>
          </a:r>
          <a:r>
            <a:rPr lang="ru-RU" sz="1100" dirty="0" smtClean="0"/>
            <a:t>, </a:t>
          </a:r>
          <a:r>
            <a:rPr lang="ru-RU" sz="1100" dirty="0" err="1" smtClean="0"/>
            <a:t>нуӧмсӧ</a:t>
          </a:r>
          <a:r>
            <a:rPr lang="ru-RU" sz="1100" dirty="0" smtClean="0"/>
            <a:t> да </a:t>
          </a:r>
          <a:r>
            <a:rPr lang="ru-RU" sz="1100" dirty="0" err="1" smtClean="0"/>
            <a:t>утилизируйтӧмсӧ</a:t>
          </a:r>
          <a:r>
            <a:rPr lang="ru-RU" sz="1100" dirty="0" smtClean="0"/>
            <a:t> </a:t>
          </a:r>
          <a:r>
            <a:rPr lang="ru-RU" sz="1100" dirty="0" err="1" smtClean="0"/>
            <a:t>котыртӧм</a:t>
          </a:r>
          <a:endParaRPr lang="ru-RU" sz="1100" dirty="0"/>
        </a:p>
      </dgm:t>
    </dgm:pt>
    <dgm:pt modelId="{D36E3B7D-714F-4FF0-99E6-A71C2BFFA510}" type="parTrans" cxnId="{B672F942-4E61-4B4D-B637-9FA9431E8871}">
      <dgm:prSet/>
      <dgm:spPr/>
      <dgm:t>
        <a:bodyPr/>
        <a:lstStyle/>
        <a:p>
          <a:endParaRPr lang="ru-RU" sz="2800"/>
        </a:p>
      </dgm:t>
    </dgm:pt>
    <dgm:pt modelId="{59BEA179-AC7E-4EF5-A3A2-89BDA83CC504}" type="sibTrans" cxnId="{B672F942-4E61-4B4D-B637-9FA9431E8871}">
      <dgm:prSet/>
      <dgm:spPr/>
      <dgm:t>
        <a:bodyPr/>
        <a:lstStyle/>
        <a:p>
          <a:endParaRPr lang="ru-RU" sz="2800"/>
        </a:p>
      </dgm:t>
    </dgm:pt>
    <dgm:pt modelId="{F9CC9BE0-22A6-4F43-AEA7-D3FD5F460E7B}">
      <dgm:prSet phldrT="[Текст]" custT="1"/>
      <dgm:spPr/>
      <dgm:t>
        <a:bodyPr/>
        <a:lstStyle/>
        <a:p>
          <a:pPr algn="ctr"/>
          <a:r>
            <a:rPr lang="ru-RU" sz="4400" dirty="0" smtClean="0"/>
            <a:t>     </a:t>
          </a:r>
          <a:r>
            <a:rPr lang="ru-RU" sz="3600" dirty="0" smtClean="0"/>
            <a:t>2,3</a:t>
          </a:r>
          <a:endParaRPr lang="ru-RU" sz="4400" dirty="0"/>
        </a:p>
      </dgm:t>
    </dgm:pt>
    <dgm:pt modelId="{0B58F1DB-559E-47E4-B9FF-A9A7F17F2654}" type="parTrans" cxnId="{DCC800FC-D9D2-47BD-9D05-179475CBB5AC}">
      <dgm:prSet/>
      <dgm:spPr/>
      <dgm:t>
        <a:bodyPr/>
        <a:lstStyle/>
        <a:p>
          <a:endParaRPr lang="ru-RU" sz="2800"/>
        </a:p>
      </dgm:t>
    </dgm:pt>
    <dgm:pt modelId="{9B36AA8E-0FF6-451F-9E01-A2918E1DF757}" type="sibTrans" cxnId="{DCC800FC-D9D2-47BD-9D05-179475CBB5AC}">
      <dgm:prSet/>
      <dgm:spPr/>
      <dgm:t>
        <a:bodyPr/>
        <a:lstStyle/>
        <a:p>
          <a:endParaRPr lang="ru-RU" sz="2800"/>
        </a:p>
      </dgm:t>
    </dgm:pt>
    <dgm:pt modelId="{CDE8F712-4021-4F3F-8E41-58927AF8B5C7}">
      <dgm:prSet custT="1"/>
      <dgm:spPr/>
      <dgm:t>
        <a:bodyPr/>
        <a:lstStyle/>
        <a:p>
          <a:pPr algn="ctr"/>
          <a:r>
            <a:rPr lang="ru-RU" sz="1100" dirty="0" smtClean="0"/>
            <a:t>Медицина </a:t>
          </a:r>
          <a:r>
            <a:rPr lang="ru-RU" sz="1100" dirty="0" err="1" smtClean="0"/>
            <a:t>шыбласъяс</a:t>
          </a:r>
          <a:r>
            <a:rPr lang="ru-RU" sz="1100" dirty="0" smtClean="0"/>
            <a:t> </a:t>
          </a:r>
          <a:r>
            <a:rPr lang="ru-RU" sz="1100" dirty="0" err="1" smtClean="0"/>
            <a:t>чукӧртӧмсӧ</a:t>
          </a:r>
          <a:r>
            <a:rPr lang="ru-RU" sz="1100" dirty="0" smtClean="0"/>
            <a:t>, </a:t>
          </a:r>
          <a:r>
            <a:rPr lang="ru-RU" sz="1100" dirty="0" err="1" smtClean="0"/>
            <a:t>видзӧмсӧ</a:t>
          </a:r>
          <a:r>
            <a:rPr lang="ru-RU" sz="1100" dirty="0" smtClean="0"/>
            <a:t>, </a:t>
          </a:r>
          <a:r>
            <a:rPr lang="ru-RU" sz="1100" dirty="0" err="1" smtClean="0"/>
            <a:t>лёк</a:t>
          </a:r>
          <a:r>
            <a:rPr lang="ru-RU" sz="1100" dirty="0" smtClean="0"/>
            <a:t> </a:t>
          </a:r>
          <a:r>
            <a:rPr lang="ru-RU" sz="1100" dirty="0" err="1" smtClean="0"/>
            <a:t>вӧчӧмысь</a:t>
          </a:r>
          <a:r>
            <a:rPr lang="ru-RU" sz="1100" dirty="0" smtClean="0"/>
            <a:t> </a:t>
          </a:r>
          <a:r>
            <a:rPr lang="ru-RU" sz="1100" dirty="0" err="1" smtClean="0"/>
            <a:t>дугӧдӧмсӧ</a:t>
          </a:r>
          <a:r>
            <a:rPr lang="ru-RU" sz="1100" dirty="0" smtClean="0"/>
            <a:t>, </a:t>
          </a:r>
          <a:r>
            <a:rPr lang="ru-RU" sz="1100" dirty="0" err="1" smtClean="0"/>
            <a:t>нуӧмсӧ</a:t>
          </a:r>
          <a:r>
            <a:rPr lang="ru-RU" sz="1100" dirty="0" smtClean="0"/>
            <a:t> да </a:t>
          </a:r>
          <a:r>
            <a:rPr lang="ru-RU" sz="1100" dirty="0" err="1" smtClean="0"/>
            <a:t>утилизируйтӧмсӧ</a:t>
          </a:r>
          <a:r>
            <a:rPr lang="ru-RU" sz="1100" dirty="0" smtClean="0"/>
            <a:t> </a:t>
          </a:r>
          <a:r>
            <a:rPr lang="ru-RU" sz="1100" dirty="0" err="1" smtClean="0"/>
            <a:t>котыртӧм</a:t>
          </a:r>
          <a:endParaRPr lang="ru-RU" sz="1100" dirty="0"/>
        </a:p>
      </dgm:t>
    </dgm:pt>
    <dgm:pt modelId="{564CA548-C7AD-4E63-965C-6E088C982123}" type="parTrans" cxnId="{4C958F54-EB85-4FB8-852D-B957CFC3F368}">
      <dgm:prSet/>
      <dgm:spPr/>
      <dgm:t>
        <a:bodyPr/>
        <a:lstStyle/>
        <a:p>
          <a:endParaRPr lang="ru-RU" sz="2800"/>
        </a:p>
      </dgm:t>
    </dgm:pt>
    <dgm:pt modelId="{C23407BA-3487-4F41-B6D9-E9302C45E011}" type="sibTrans" cxnId="{4C958F54-EB85-4FB8-852D-B957CFC3F368}">
      <dgm:prSet/>
      <dgm:spPr/>
      <dgm:t>
        <a:bodyPr/>
        <a:lstStyle/>
        <a:p>
          <a:endParaRPr lang="ru-RU" sz="2800"/>
        </a:p>
      </dgm:t>
    </dgm:pt>
    <dgm:pt modelId="{055877BD-BDE8-42A6-9CFC-48BD9A08C520}">
      <dgm:prSet phldrT="[Текст]" custT="1"/>
      <dgm:spPr/>
      <dgm:t>
        <a:bodyPr/>
        <a:lstStyle/>
        <a:p>
          <a:pPr algn="ctr"/>
          <a:r>
            <a:rPr lang="ru-RU" sz="4400" dirty="0" smtClean="0"/>
            <a:t>   </a:t>
          </a:r>
          <a:r>
            <a:rPr lang="ru-RU" sz="3600" dirty="0" smtClean="0"/>
            <a:t>62,6</a:t>
          </a:r>
          <a:endParaRPr lang="ru-RU" sz="4400" dirty="0"/>
        </a:p>
      </dgm:t>
    </dgm:pt>
    <dgm:pt modelId="{951D2D74-F598-43C0-9216-BF6A68FC3C04}" type="parTrans" cxnId="{B064866E-ED9D-444D-A86B-D49FCB9DB4D4}">
      <dgm:prSet/>
      <dgm:spPr/>
      <dgm:t>
        <a:bodyPr/>
        <a:lstStyle/>
        <a:p>
          <a:endParaRPr lang="ru-RU" sz="2800"/>
        </a:p>
      </dgm:t>
    </dgm:pt>
    <dgm:pt modelId="{55BAD7BA-163B-401D-9C42-E5ABB0452F35}" type="sibTrans" cxnId="{B064866E-ED9D-444D-A86B-D49FCB9DB4D4}">
      <dgm:prSet/>
      <dgm:spPr/>
      <dgm:t>
        <a:bodyPr/>
        <a:lstStyle/>
        <a:p>
          <a:endParaRPr lang="ru-RU" sz="2800"/>
        </a:p>
      </dgm:t>
    </dgm:pt>
    <dgm:pt modelId="{C7AF1B4A-FDFA-49B3-81DE-86D328038685}">
      <dgm:prSet custT="1"/>
      <dgm:spPr/>
      <dgm:t>
        <a:bodyPr/>
        <a:lstStyle/>
        <a:p>
          <a:pPr algn="ctr"/>
          <a:r>
            <a:rPr lang="ru-RU" sz="1100" dirty="0" err="1" smtClean="0"/>
            <a:t>Муниципальнӧй</a:t>
          </a:r>
          <a:r>
            <a:rPr lang="ru-RU" sz="1100" dirty="0" smtClean="0"/>
            <a:t> </a:t>
          </a:r>
          <a:r>
            <a:rPr lang="ru-RU" sz="1100" dirty="0" err="1" smtClean="0"/>
            <a:t>эмбурӧ</a:t>
          </a:r>
          <a:r>
            <a:rPr lang="ru-RU" sz="1100" dirty="0" smtClean="0"/>
            <a:t> </a:t>
          </a:r>
          <a:r>
            <a:rPr lang="ru-RU" sz="1100" dirty="0" err="1" smtClean="0"/>
            <a:t>пырысь</a:t>
          </a:r>
          <a:r>
            <a:rPr lang="ru-RU" sz="1100" dirty="0" smtClean="0"/>
            <a:t> </a:t>
          </a:r>
          <a:r>
            <a:rPr lang="ru-RU" sz="1100" dirty="0" err="1" smtClean="0"/>
            <a:t>гидротехническӧй</a:t>
          </a:r>
          <a:r>
            <a:rPr lang="ru-RU" sz="1100" dirty="0" smtClean="0"/>
            <a:t> </a:t>
          </a:r>
          <a:r>
            <a:rPr lang="ru-RU" sz="1100" dirty="0" err="1" smtClean="0"/>
            <a:t>сооружениеяс</a:t>
          </a:r>
          <a:r>
            <a:rPr lang="ru-RU" sz="1100" dirty="0" smtClean="0"/>
            <a:t> </a:t>
          </a:r>
          <a:r>
            <a:rPr lang="ru-RU" sz="1100" dirty="0" err="1" smtClean="0"/>
            <a:t>капитальнӧя</a:t>
          </a:r>
          <a:r>
            <a:rPr lang="ru-RU" sz="1100" dirty="0" smtClean="0"/>
            <a:t> </a:t>
          </a:r>
          <a:r>
            <a:rPr lang="ru-RU" sz="1100" dirty="0" err="1" smtClean="0"/>
            <a:t>стрӧитӧмлы</a:t>
          </a:r>
          <a:r>
            <a:rPr lang="ru-RU" sz="1100" dirty="0" smtClean="0"/>
            <a:t> </a:t>
          </a:r>
          <a:r>
            <a:rPr lang="ru-RU" sz="1100" dirty="0" err="1" smtClean="0"/>
            <a:t>либӧ</a:t>
          </a:r>
          <a:r>
            <a:rPr lang="ru-RU" sz="1100" dirty="0" smtClean="0"/>
            <a:t> </a:t>
          </a:r>
          <a:r>
            <a:rPr lang="ru-RU" sz="1100" dirty="0" err="1" smtClean="0"/>
            <a:t>выльмӧдӧмлы</a:t>
          </a:r>
          <a:r>
            <a:rPr lang="ru-RU" sz="1100" dirty="0" smtClean="0"/>
            <a:t> </a:t>
          </a:r>
          <a:r>
            <a:rPr lang="ru-RU" sz="1100" dirty="0" err="1" smtClean="0"/>
            <a:t>отсӧг</a:t>
          </a:r>
          <a:r>
            <a:rPr lang="ru-RU" sz="1100" dirty="0" smtClean="0"/>
            <a:t> </a:t>
          </a:r>
          <a:r>
            <a:rPr lang="ru-RU" sz="1100" dirty="0" err="1" smtClean="0"/>
            <a:t>сетӧм</a:t>
          </a:r>
          <a:endParaRPr lang="ru-RU" sz="1100" dirty="0"/>
        </a:p>
      </dgm:t>
    </dgm:pt>
    <dgm:pt modelId="{0E3732AE-7BE7-4286-90FE-15BF4228608F}" type="parTrans" cxnId="{88A28CC4-83C1-4081-89A8-BA0A31D725B4}">
      <dgm:prSet/>
      <dgm:spPr/>
      <dgm:t>
        <a:bodyPr/>
        <a:lstStyle/>
        <a:p>
          <a:endParaRPr lang="ru-RU" sz="2800"/>
        </a:p>
      </dgm:t>
    </dgm:pt>
    <dgm:pt modelId="{50343C4B-80CC-484E-AA6D-F72060221A5F}" type="sibTrans" cxnId="{88A28CC4-83C1-4081-89A8-BA0A31D725B4}">
      <dgm:prSet/>
      <dgm:spPr/>
      <dgm:t>
        <a:bodyPr/>
        <a:lstStyle/>
        <a:p>
          <a:endParaRPr lang="ru-RU" sz="2800"/>
        </a:p>
      </dgm:t>
    </dgm:pt>
    <dgm:pt modelId="{50AF3CED-343C-47B8-AB56-68E1A5F77664}">
      <dgm:prSet custT="1"/>
      <dgm:spPr/>
      <dgm:t>
        <a:bodyPr/>
        <a:lstStyle/>
        <a:p>
          <a:pPr algn="ctr"/>
          <a:r>
            <a:rPr lang="ru-RU" sz="1100" dirty="0" err="1" smtClean="0"/>
            <a:t>Гӧгӧртас</a:t>
          </a:r>
          <a:r>
            <a:rPr lang="ru-RU" sz="1100" dirty="0" smtClean="0"/>
            <a:t> </a:t>
          </a:r>
          <a:r>
            <a:rPr lang="ru-RU" sz="1100" dirty="0" err="1" smtClean="0"/>
            <a:t>юкӧнъяс</a:t>
          </a:r>
          <a:r>
            <a:rPr lang="ru-RU" sz="1100" dirty="0" smtClean="0"/>
            <a:t> </a:t>
          </a:r>
          <a:r>
            <a:rPr lang="ru-RU" sz="1100" dirty="0" err="1" smtClean="0"/>
            <a:t>видзан</a:t>
          </a:r>
          <a:r>
            <a:rPr lang="ru-RU" sz="1100" dirty="0" smtClean="0"/>
            <a:t> </a:t>
          </a:r>
          <a:r>
            <a:rPr lang="ru-RU" sz="1100" dirty="0" err="1" smtClean="0"/>
            <a:t>условиеяс</a:t>
          </a:r>
          <a:r>
            <a:rPr lang="ru-RU" sz="1100" dirty="0" smtClean="0"/>
            <a:t> </a:t>
          </a:r>
          <a:r>
            <a:rPr lang="ru-RU" sz="1100" dirty="0" err="1" smtClean="0"/>
            <a:t>урчитӧм</a:t>
          </a:r>
          <a:endParaRPr lang="ru-RU" sz="1100" dirty="0"/>
        </a:p>
      </dgm:t>
    </dgm:pt>
    <dgm:pt modelId="{7B898695-75D8-4402-B76C-4936DCACCC9A}" type="parTrans" cxnId="{22894ED8-F182-40B3-A7F2-2F7E098B17E9}">
      <dgm:prSet/>
      <dgm:spPr/>
      <dgm:t>
        <a:bodyPr/>
        <a:lstStyle/>
        <a:p>
          <a:endParaRPr lang="ru-RU"/>
        </a:p>
      </dgm:t>
    </dgm:pt>
    <dgm:pt modelId="{F2EB8D2D-E599-477D-81AA-2ABCC528B713}" type="sibTrans" cxnId="{22894ED8-F182-40B3-A7F2-2F7E098B17E9}">
      <dgm:prSet/>
      <dgm:spPr/>
      <dgm:t>
        <a:bodyPr/>
        <a:lstStyle/>
        <a:p>
          <a:endParaRPr lang="ru-RU"/>
        </a:p>
      </dgm:t>
    </dgm:pt>
    <dgm:pt modelId="{925D80D8-F096-4C5B-BD47-14A09FDBE7D7}">
      <dgm:prSet custT="1"/>
      <dgm:spPr/>
      <dgm:t>
        <a:bodyPr/>
        <a:lstStyle/>
        <a:p>
          <a:pPr algn="ctr"/>
          <a:r>
            <a:rPr lang="ru-RU" sz="1100" dirty="0" err="1" smtClean="0"/>
            <a:t>Звер-пӧтка</a:t>
          </a:r>
          <a:r>
            <a:rPr lang="ru-RU" sz="1100" dirty="0" smtClean="0"/>
            <a:t> </a:t>
          </a:r>
          <a:r>
            <a:rPr lang="ru-RU" sz="1100" dirty="0" err="1" smtClean="0"/>
            <a:t>объектъяс</a:t>
          </a:r>
          <a:r>
            <a:rPr lang="ru-RU" sz="1100" dirty="0" smtClean="0"/>
            <a:t> </a:t>
          </a:r>
          <a:r>
            <a:rPr lang="ru-RU" sz="1100" dirty="0" err="1" smtClean="0"/>
            <a:t>видзӧм</a:t>
          </a:r>
          <a:r>
            <a:rPr lang="ru-RU" sz="1100" dirty="0" smtClean="0"/>
            <a:t> да на </a:t>
          </a:r>
          <a:r>
            <a:rPr lang="ru-RU" sz="1100" dirty="0" err="1" smtClean="0"/>
            <a:t>серти</a:t>
          </a:r>
          <a:r>
            <a:rPr lang="ru-RU" sz="1100" dirty="0" smtClean="0"/>
            <a:t> мониторинг </a:t>
          </a:r>
          <a:r>
            <a:rPr lang="ru-RU" sz="1100" dirty="0" err="1" smtClean="0"/>
            <a:t>нуӧдӧм</a:t>
          </a:r>
          <a:r>
            <a:rPr lang="ru-RU" sz="1100" dirty="0" smtClean="0"/>
            <a:t>  </a:t>
          </a:r>
          <a:endParaRPr lang="ru-RU" sz="1100" dirty="0"/>
        </a:p>
      </dgm:t>
    </dgm:pt>
    <dgm:pt modelId="{CCAC84B0-73EE-4CBF-83BE-A5DA1671B7DD}" type="parTrans" cxnId="{4079271C-D2FC-4352-BB49-D767371752D7}">
      <dgm:prSet/>
      <dgm:spPr/>
      <dgm:t>
        <a:bodyPr/>
        <a:lstStyle/>
        <a:p>
          <a:endParaRPr lang="ru-RU"/>
        </a:p>
      </dgm:t>
    </dgm:pt>
    <dgm:pt modelId="{4B127602-87AF-44C6-85AF-6DF2DE17A1C2}" type="sibTrans" cxnId="{4079271C-D2FC-4352-BB49-D767371752D7}">
      <dgm:prSet/>
      <dgm:spPr/>
      <dgm:t>
        <a:bodyPr/>
        <a:lstStyle/>
        <a:p>
          <a:endParaRPr lang="ru-RU"/>
        </a:p>
      </dgm:t>
    </dgm:pt>
    <dgm:pt modelId="{5F19E200-76B1-4B44-A83E-F64F742138B1}">
      <dgm:prSet custT="1"/>
      <dgm:spPr/>
      <dgm:t>
        <a:bodyPr/>
        <a:lstStyle/>
        <a:p>
          <a:pPr algn="ctr"/>
          <a:r>
            <a:rPr lang="ru-RU" sz="1100" dirty="0" smtClean="0"/>
            <a:t>Д</a:t>
          </a:r>
          <a:r>
            <a:rPr lang="en-US" sz="1100" dirty="0" err="1" smtClean="0"/>
            <a:t>i</a:t>
          </a:r>
          <a:r>
            <a:rPr lang="ru-RU" sz="1100" dirty="0" err="1" smtClean="0"/>
            <a:t>нму</a:t>
          </a:r>
          <a:r>
            <a:rPr lang="ru-RU" sz="1100" dirty="0" smtClean="0"/>
            <a:t> </a:t>
          </a:r>
          <a:r>
            <a:rPr lang="ru-RU" sz="1100" dirty="0" err="1" smtClean="0"/>
            <a:t>тӧдчанлуна</a:t>
          </a:r>
          <a:r>
            <a:rPr lang="ru-RU" sz="1100" dirty="0" smtClean="0"/>
            <a:t> </a:t>
          </a:r>
          <a:r>
            <a:rPr lang="ru-RU" sz="1100" dirty="0" err="1" smtClean="0"/>
            <a:t>торйӧн</a:t>
          </a:r>
          <a:r>
            <a:rPr lang="ru-RU" sz="1100" dirty="0" smtClean="0"/>
            <a:t> </a:t>
          </a:r>
          <a:r>
            <a:rPr lang="ru-RU" sz="1100" dirty="0" err="1" smtClean="0"/>
            <a:t>ёна</a:t>
          </a:r>
          <a:r>
            <a:rPr lang="ru-RU" sz="1100" dirty="0" smtClean="0"/>
            <a:t> </a:t>
          </a:r>
          <a:r>
            <a:rPr lang="ru-RU" sz="1100" dirty="0" err="1" smtClean="0"/>
            <a:t>видзан</a:t>
          </a:r>
          <a:r>
            <a:rPr lang="ru-RU" sz="1100" dirty="0" smtClean="0"/>
            <a:t> </a:t>
          </a:r>
          <a:r>
            <a:rPr lang="ru-RU" sz="1100" dirty="0" err="1" smtClean="0"/>
            <a:t>вӧр-ва</a:t>
          </a:r>
          <a:r>
            <a:rPr lang="ru-RU" sz="1100" dirty="0" smtClean="0"/>
            <a:t> </a:t>
          </a:r>
          <a:r>
            <a:rPr lang="ru-RU" sz="1100" dirty="0" err="1" smtClean="0"/>
            <a:t>мутасъясӧн</a:t>
          </a:r>
          <a:r>
            <a:rPr lang="ru-RU" sz="1100" dirty="0" smtClean="0"/>
            <a:t> </a:t>
          </a:r>
          <a:r>
            <a:rPr lang="ru-RU" sz="1100" dirty="0" err="1" smtClean="0"/>
            <a:t>веськӧдлӧм</a:t>
          </a:r>
          <a:endParaRPr lang="ru-RU" sz="1100" dirty="0"/>
        </a:p>
      </dgm:t>
    </dgm:pt>
    <dgm:pt modelId="{4664A630-5EAE-40AC-88C2-C79805ABE9A2}" type="parTrans" cxnId="{6AB0D5CC-883A-45E7-9A3C-BBA0AC07A713}">
      <dgm:prSet/>
      <dgm:spPr/>
      <dgm:t>
        <a:bodyPr/>
        <a:lstStyle/>
        <a:p>
          <a:endParaRPr lang="ru-RU"/>
        </a:p>
      </dgm:t>
    </dgm:pt>
    <dgm:pt modelId="{18602AF0-598B-44F1-A74C-C01E1EFBAE57}" type="sibTrans" cxnId="{6AB0D5CC-883A-45E7-9A3C-BBA0AC07A713}">
      <dgm:prSet/>
      <dgm:spPr/>
      <dgm:t>
        <a:bodyPr/>
        <a:lstStyle/>
        <a:p>
          <a:endParaRPr lang="ru-RU"/>
        </a:p>
      </dgm:t>
    </dgm:pt>
    <dgm:pt modelId="{61ED0CF9-8368-479B-99CF-AB1FD9E93A96}">
      <dgm:prSet custT="1"/>
      <dgm:spPr/>
      <dgm:t>
        <a:bodyPr/>
        <a:lstStyle/>
        <a:p>
          <a:pPr algn="ctr"/>
          <a:r>
            <a:rPr lang="ru-RU" sz="1100" dirty="0" err="1" smtClean="0"/>
            <a:t>Шыбласъяс</a:t>
          </a:r>
          <a:r>
            <a:rPr lang="ru-RU" sz="1100" dirty="0" smtClean="0"/>
            <a:t> </a:t>
          </a:r>
          <a:r>
            <a:rPr lang="ru-RU" sz="1100" dirty="0" err="1" smtClean="0"/>
            <a:t>иналан</a:t>
          </a:r>
          <a:r>
            <a:rPr lang="ru-RU" sz="1100" dirty="0" smtClean="0"/>
            <a:t> </a:t>
          </a:r>
          <a:r>
            <a:rPr lang="ru-RU" sz="1100" dirty="0" err="1" smtClean="0"/>
            <a:t>выль</a:t>
          </a:r>
          <a:r>
            <a:rPr lang="ru-RU" sz="1100" dirty="0" smtClean="0"/>
            <a:t> </a:t>
          </a:r>
          <a:r>
            <a:rPr lang="ru-RU" sz="1100" dirty="0" err="1" smtClean="0"/>
            <a:t>объектъяс</a:t>
          </a:r>
          <a:r>
            <a:rPr lang="ru-RU" sz="1100" dirty="0" smtClean="0"/>
            <a:t> </a:t>
          </a:r>
          <a:r>
            <a:rPr lang="ru-RU" sz="1100" dirty="0" err="1" smtClean="0"/>
            <a:t>стрӧитӧмлы</a:t>
          </a:r>
          <a:r>
            <a:rPr lang="ru-RU" sz="1100" dirty="0" smtClean="0"/>
            <a:t> </a:t>
          </a:r>
          <a:r>
            <a:rPr lang="ru-RU" sz="1100" dirty="0" err="1" smtClean="0"/>
            <a:t>отсӧг</a:t>
          </a:r>
          <a:r>
            <a:rPr lang="ru-RU" sz="1100" dirty="0" smtClean="0"/>
            <a:t> </a:t>
          </a:r>
          <a:r>
            <a:rPr lang="ru-RU" sz="1100" dirty="0" err="1" smtClean="0"/>
            <a:t>сетӧм</a:t>
          </a:r>
          <a:endParaRPr lang="ru-RU" sz="1100" dirty="0"/>
        </a:p>
      </dgm:t>
    </dgm:pt>
    <dgm:pt modelId="{C9F42AD9-A1DA-462E-B0DB-76554D87A819}" type="parTrans" cxnId="{4972C052-262F-408C-9BA1-E2E4BBFCF054}">
      <dgm:prSet/>
      <dgm:spPr/>
      <dgm:t>
        <a:bodyPr/>
        <a:lstStyle/>
        <a:p>
          <a:endParaRPr lang="ru-RU"/>
        </a:p>
      </dgm:t>
    </dgm:pt>
    <dgm:pt modelId="{37F7043C-CFD4-41D9-9870-734A90FED841}" type="sibTrans" cxnId="{4972C052-262F-408C-9BA1-E2E4BBFCF054}">
      <dgm:prSet/>
      <dgm:spPr/>
      <dgm:t>
        <a:bodyPr/>
        <a:lstStyle/>
        <a:p>
          <a:endParaRPr lang="ru-RU"/>
        </a:p>
      </dgm:t>
    </dgm:pt>
    <dgm:pt modelId="{90FC6DEB-F19E-499E-BE69-925C2649E3F6}" type="pres">
      <dgm:prSet presAssocID="{20D3E5BF-F1BF-4784-B65E-D972E25E95A5}" presName="diagram" presStyleCnt="0">
        <dgm:presLayoutVars>
          <dgm:dir/>
          <dgm:animLvl val="lvl"/>
          <dgm:resizeHandles val="exact"/>
        </dgm:presLayoutVars>
      </dgm:prSet>
      <dgm:spPr/>
    </dgm:pt>
    <dgm:pt modelId="{159A9FB1-DC78-4B0B-9733-014E617FE954}" type="pres">
      <dgm:prSet presAssocID="{9A2B28C8-AE3E-412F-98AA-24811577520D}" presName="compNode" presStyleCnt="0"/>
      <dgm:spPr/>
    </dgm:pt>
    <dgm:pt modelId="{977F1DE7-03FE-4C0B-B412-81A3F566C643}" type="pres">
      <dgm:prSet presAssocID="{9A2B28C8-AE3E-412F-98AA-24811577520D}" presName="childRect" presStyleLbl="bgAcc1" presStyleIdx="0" presStyleCnt="9" custScaleX="159284" custScaleY="69859" custLinFactNeighborY="20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CE6A1-65FA-4A62-98FA-629E956B53D0}" type="pres">
      <dgm:prSet presAssocID="{9A2B28C8-AE3E-412F-98AA-24811577520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575BF-BCAC-447C-8806-5001116874B5}" type="pres">
      <dgm:prSet presAssocID="{9A2B28C8-AE3E-412F-98AA-24811577520D}" presName="parentRect" presStyleLbl="alignNode1" presStyleIdx="0" presStyleCnt="9" custScaleX="159284"/>
      <dgm:spPr/>
      <dgm:t>
        <a:bodyPr/>
        <a:lstStyle/>
        <a:p>
          <a:endParaRPr lang="ru-RU"/>
        </a:p>
      </dgm:t>
    </dgm:pt>
    <dgm:pt modelId="{4713778B-6104-4F3F-BBE0-80524852CC6F}" type="pres">
      <dgm:prSet presAssocID="{9A2B28C8-AE3E-412F-98AA-24811577520D}" presName="adorn" presStyleLbl="fgAccFollowNode1" presStyleIdx="0" presStyleCnt="9" custLinFactNeighborX="74485" custLinFactNeighborY="-451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9D7E49E-B5A2-4C21-83E7-1A758A94DA8E}" type="pres">
      <dgm:prSet presAssocID="{B5A19795-CAE9-4499-8EC1-3CB78C5B1CF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F2D563F-79B5-4518-87ED-096AE606FE27}" type="pres">
      <dgm:prSet presAssocID="{148EDC94-71AB-4949-A54B-CAF5C733C7FF}" presName="compNode" presStyleCnt="0"/>
      <dgm:spPr/>
    </dgm:pt>
    <dgm:pt modelId="{43EC9A2D-6D62-457B-A09A-91F66CAA7F01}" type="pres">
      <dgm:prSet presAssocID="{148EDC94-71AB-4949-A54B-CAF5C733C7FF}" presName="childRect" presStyleLbl="bgAcc1" presStyleIdx="1" presStyleCnt="9" custScaleX="159284" custScaleY="69859" custLinFactNeighborY="20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A9299-6F08-4DDF-8361-598C6EDA31BE}" type="pres">
      <dgm:prSet presAssocID="{148EDC94-71AB-4949-A54B-CAF5C733C7F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A9E8E-99A5-4656-940B-0198D9EB6189}" type="pres">
      <dgm:prSet presAssocID="{148EDC94-71AB-4949-A54B-CAF5C733C7FF}" presName="parentRect" presStyleLbl="alignNode1" presStyleIdx="1" presStyleCnt="9" custScaleX="159284"/>
      <dgm:spPr/>
      <dgm:t>
        <a:bodyPr/>
        <a:lstStyle/>
        <a:p>
          <a:endParaRPr lang="ru-RU"/>
        </a:p>
      </dgm:t>
    </dgm:pt>
    <dgm:pt modelId="{6C8FA90F-8099-4855-A632-25CF38EFBB17}" type="pres">
      <dgm:prSet presAssocID="{148EDC94-71AB-4949-A54B-CAF5C733C7FF}" presName="adorn" presStyleLbl="fgAccFollowNode1" presStyleIdx="1" presStyleCnt="9" custLinFactNeighborX="74894" custLinFactNeighborY="-451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D149141-1005-4703-A84E-FFB790BC33DA}" type="pres">
      <dgm:prSet presAssocID="{34858665-07C1-4BC3-AC40-62383156346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7B645A8-C7C8-4D63-9B53-8AB81FEE5931}" type="pres">
      <dgm:prSet presAssocID="{267C9C9E-E39E-4568-AC29-573569478352}" presName="compNode" presStyleCnt="0"/>
      <dgm:spPr/>
    </dgm:pt>
    <dgm:pt modelId="{B594F216-D439-4710-8083-9FD507B944AE}" type="pres">
      <dgm:prSet presAssocID="{267C9C9E-E39E-4568-AC29-573569478352}" presName="childRect" presStyleLbl="bgAcc1" presStyleIdx="2" presStyleCnt="9" custScaleX="159284" custScaleY="69859" custLinFactNeighborY="20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41BCC-0CF0-482E-89F5-CB4F77591B2C}" type="pres">
      <dgm:prSet presAssocID="{267C9C9E-E39E-4568-AC29-57356947835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D3B7A-D12C-43B5-84B8-DFABFD671BC6}" type="pres">
      <dgm:prSet presAssocID="{267C9C9E-E39E-4568-AC29-573569478352}" presName="parentRect" presStyleLbl="alignNode1" presStyleIdx="2" presStyleCnt="9" custScaleX="159284"/>
      <dgm:spPr/>
      <dgm:t>
        <a:bodyPr/>
        <a:lstStyle/>
        <a:p>
          <a:endParaRPr lang="ru-RU"/>
        </a:p>
      </dgm:t>
    </dgm:pt>
    <dgm:pt modelId="{31027128-EF24-4750-AE2E-5B3E2C5E7A71}" type="pres">
      <dgm:prSet presAssocID="{267C9C9E-E39E-4568-AC29-573569478352}" presName="adorn" presStyleLbl="fgAccFollowNode1" presStyleIdx="2" presStyleCnt="9" custLinFactNeighborX="75303" custLinFactNeighborY="-451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0017A90-205D-4ED0-90BA-B148986D028C}" type="pres">
      <dgm:prSet presAssocID="{0280C76D-5649-404A-8628-6F73E615AD0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F82EB0C-3968-4521-B874-C2ABFE742FC5}" type="pres">
      <dgm:prSet presAssocID="{1C80946E-9E12-44DF-80A2-BB2F551837B8}" presName="compNode" presStyleCnt="0"/>
      <dgm:spPr/>
    </dgm:pt>
    <dgm:pt modelId="{2B35D0FA-E2FA-45A6-8B91-48668B6A0FA2}" type="pres">
      <dgm:prSet presAssocID="{1C80946E-9E12-44DF-80A2-BB2F551837B8}" presName="childRect" presStyleLbl="bgAcc1" presStyleIdx="3" presStyleCnt="9" custScaleX="159284" custScaleY="69859" custLinFactNeighborY="20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06F966-2A79-4830-8CCA-CF154DA2C836}" type="pres">
      <dgm:prSet presAssocID="{1C80946E-9E12-44DF-80A2-BB2F551837B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EA5FA-9238-414B-AA2E-08F8712383CD}" type="pres">
      <dgm:prSet presAssocID="{1C80946E-9E12-44DF-80A2-BB2F551837B8}" presName="parentRect" presStyleLbl="alignNode1" presStyleIdx="3" presStyleCnt="9" custScaleX="159284"/>
      <dgm:spPr/>
      <dgm:t>
        <a:bodyPr/>
        <a:lstStyle/>
        <a:p>
          <a:endParaRPr lang="ru-RU"/>
        </a:p>
      </dgm:t>
    </dgm:pt>
    <dgm:pt modelId="{D63B4D81-3E10-45DA-A39F-FBCB891384E5}" type="pres">
      <dgm:prSet presAssocID="{1C80946E-9E12-44DF-80A2-BB2F551837B8}" presName="adorn" presStyleLbl="fgAccFollowNode1" presStyleIdx="3" presStyleCnt="9" custLinFactNeighborX="74485" custLinFactNeighborY="-668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0D2F1675-8FC4-4D29-B3E8-46E8A10807F3}" type="pres">
      <dgm:prSet presAssocID="{3D3638C9-ADBB-4864-94B4-35455F0EB05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A746EBF-F23D-4824-BB2E-BF3A5D038647}" type="pres">
      <dgm:prSet presAssocID="{69994682-BD4E-4BF5-9C3A-C49C290BFA12}" presName="compNode" presStyleCnt="0"/>
      <dgm:spPr/>
    </dgm:pt>
    <dgm:pt modelId="{1B5BD31E-34DA-464B-B8E1-03F659B59109}" type="pres">
      <dgm:prSet presAssocID="{69994682-BD4E-4BF5-9C3A-C49C290BFA12}" presName="childRect" presStyleLbl="bgAcc1" presStyleIdx="4" presStyleCnt="9" custScaleX="159284" custScaleY="69859" custLinFactNeighborY="20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71446-4C47-42CF-85D6-446497FC38C2}" type="pres">
      <dgm:prSet presAssocID="{69994682-BD4E-4BF5-9C3A-C49C290BFA1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CB3D9-9730-41AD-AD3D-DFB65CA4DDD8}" type="pres">
      <dgm:prSet presAssocID="{69994682-BD4E-4BF5-9C3A-C49C290BFA12}" presName="parentRect" presStyleLbl="alignNode1" presStyleIdx="4" presStyleCnt="9" custScaleX="159284"/>
      <dgm:spPr/>
      <dgm:t>
        <a:bodyPr/>
        <a:lstStyle/>
        <a:p>
          <a:endParaRPr lang="ru-RU"/>
        </a:p>
      </dgm:t>
    </dgm:pt>
    <dgm:pt modelId="{0CC5C4F1-6D08-4E3B-B983-C752356BBD3C}" type="pres">
      <dgm:prSet presAssocID="{69994682-BD4E-4BF5-9C3A-C49C290BFA12}" presName="adorn" presStyleLbl="fgAccFollowNode1" presStyleIdx="4" presStyleCnt="9" custLinFactNeighborX="74894" custLinFactNeighborY="-668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8D9D8395-3D4B-4B21-B895-BC46D95E4CD1}" type="pres">
      <dgm:prSet presAssocID="{01B114A1-A9FF-4E10-8791-B2CAE7855E7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464B5C7-957E-41A8-A6B7-DBACBBAAFC3C}" type="pres">
      <dgm:prSet presAssocID="{F824AF6C-42B7-4DEC-BA29-27E8431FA3D7}" presName="compNode" presStyleCnt="0"/>
      <dgm:spPr/>
    </dgm:pt>
    <dgm:pt modelId="{D56AD55E-384B-4597-B703-4108050F91C0}" type="pres">
      <dgm:prSet presAssocID="{F824AF6C-42B7-4DEC-BA29-27E8431FA3D7}" presName="childRect" presStyleLbl="bgAcc1" presStyleIdx="5" presStyleCnt="9" custScaleX="159284" custScaleY="69859" custLinFactNeighborY="20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1BD43-B068-4D9F-BDD1-46A00BDFB161}" type="pres">
      <dgm:prSet presAssocID="{F824AF6C-42B7-4DEC-BA29-27E8431FA3D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BD9E0-109B-4374-B37F-8E8CBEEBED7A}" type="pres">
      <dgm:prSet presAssocID="{F824AF6C-42B7-4DEC-BA29-27E8431FA3D7}" presName="parentRect" presStyleLbl="alignNode1" presStyleIdx="5" presStyleCnt="9" custScaleX="159284"/>
      <dgm:spPr/>
      <dgm:t>
        <a:bodyPr/>
        <a:lstStyle/>
        <a:p>
          <a:endParaRPr lang="ru-RU"/>
        </a:p>
      </dgm:t>
    </dgm:pt>
    <dgm:pt modelId="{61EE932D-813A-4440-B4F1-F0870BB131CD}" type="pres">
      <dgm:prSet presAssocID="{F824AF6C-42B7-4DEC-BA29-27E8431FA3D7}" presName="adorn" presStyleLbl="fgAccFollowNode1" presStyleIdx="5" presStyleCnt="9" custLinFactNeighborX="75303" custLinFactNeighborY="-6685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66DEAADC-49AB-444D-AFE0-2F580DE20ABE}" type="pres">
      <dgm:prSet presAssocID="{DB0E78CF-ACFC-4527-8B86-359BF3E0381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015F0FC-FED8-47D9-9051-1F42649FB13D}" type="pres">
      <dgm:prSet presAssocID="{F9CC9BE0-22A6-4F43-AEA7-D3FD5F460E7B}" presName="compNode" presStyleCnt="0"/>
      <dgm:spPr/>
    </dgm:pt>
    <dgm:pt modelId="{0780E4B4-2A94-4771-B11F-21105F0C9791}" type="pres">
      <dgm:prSet presAssocID="{F9CC9BE0-22A6-4F43-AEA7-D3FD5F460E7B}" presName="childRect" presStyleLbl="bgAcc1" presStyleIdx="6" presStyleCnt="9" custScaleX="159284" custScaleY="69859" custLinFactNeighborY="20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FC8E3-2BB0-4E72-8937-914BA4B5DBE3}" type="pres">
      <dgm:prSet presAssocID="{F9CC9BE0-22A6-4F43-AEA7-D3FD5F460E7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0AB9F-D6E8-477B-AD74-73BA277322C8}" type="pres">
      <dgm:prSet presAssocID="{F9CC9BE0-22A6-4F43-AEA7-D3FD5F460E7B}" presName="parentRect" presStyleLbl="alignNode1" presStyleIdx="6" presStyleCnt="9" custScaleX="159284"/>
      <dgm:spPr/>
      <dgm:t>
        <a:bodyPr/>
        <a:lstStyle/>
        <a:p>
          <a:endParaRPr lang="ru-RU"/>
        </a:p>
      </dgm:t>
    </dgm:pt>
    <dgm:pt modelId="{5BF396C4-A54C-47AA-B876-EEEF6A53950F}" type="pres">
      <dgm:prSet presAssocID="{F9CC9BE0-22A6-4F43-AEA7-D3FD5F460E7B}" presName="adorn" presStyleLbl="fgAccFollowNode1" presStyleIdx="6" presStyleCnt="9" custLinFactNeighborX="82110" custLinFactNeighborY="-4193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FB5E33F9-0C99-4732-A516-AAA71A4085DE}" type="pres">
      <dgm:prSet presAssocID="{9B36AA8E-0FF6-451F-9E01-A2918E1DF75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970FAA3-78B7-424C-8E10-3E94B3589BF0}" type="pres">
      <dgm:prSet presAssocID="{055877BD-BDE8-42A6-9CFC-48BD9A08C520}" presName="compNode" presStyleCnt="0"/>
      <dgm:spPr/>
    </dgm:pt>
    <dgm:pt modelId="{23D10EB4-6410-4D85-AE94-5717C9264868}" type="pres">
      <dgm:prSet presAssocID="{055877BD-BDE8-42A6-9CFC-48BD9A08C520}" presName="childRect" presStyleLbl="bgAcc1" presStyleIdx="7" presStyleCnt="9" custScaleX="163327" custScaleY="92867" custLinFactNeighborY="20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53F93-4AFE-421B-9077-4445FC297EC2}" type="pres">
      <dgm:prSet presAssocID="{055877BD-BDE8-42A6-9CFC-48BD9A08C52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BA042-0393-40D6-8444-91C9F64C021C}" type="pres">
      <dgm:prSet presAssocID="{055877BD-BDE8-42A6-9CFC-48BD9A08C520}" presName="parentRect" presStyleLbl="alignNode1" presStyleIdx="7" presStyleCnt="9" custScaleX="163024" custScaleY="95789" custLinFactNeighborX="183" custLinFactNeighborY="-176"/>
      <dgm:spPr/>
      <dgm:t>
        <a:bodyPr/>
        <a:lstStyle/>
        <a:p>
          <a:endParaRPr lang="ru-RU"/>
        </a:p>
      </dgm:t>
    </dgm:pt>
    <dgm:pt modelId="{9A549E66-C717-4BE1-BB0C-61BFC8DA378E}" type="pres">
      <dgm:prSet presAssocID="{055877BD-BDE8-42A6-9CFC-48BD9A08C520}" presName="adorn" presStyleLbl="fgAccFollowNode1" presStyleIdx="7" presStyleCnt="9" custLinFactNeighborX="81771" custLinFactNeighborY="-4193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0D51CB91-3A53-438E-ACDD-81F723023951}" type="pres">
      <dgm:prSet presAssocID="{55BAD7BA-163B-401D-9C42-E5ABB0452F3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8E1D93A-D15D-4B00-BCF4-027C0226EF54}" type="pres">
      <dgm:prSet presAssocID="{9B44F10E-BA8F-415E-A834-D62BD9B37311}" presName="compNode" presStyleCnt="0"/>
      <dgm:spPr/>
    </dgm:pt>
    <dgm:pt modelId="{B539A1AB-4DCE-4532-BD28-B994D5E396A8}" type="pres">
      <dgm:prSet presAssocID="{9B44F10E-BA8F-415E-A834-D62BD9B37311}" presName="childRect" presStyleLbl="bgAcc1" presStyleIdx="8" presStyleCnt="9" custScaleX="159284" custScaleY="69859" custLinFactNeighborY="20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A4526-9762-473F-B9E7-6B2923FC1EF2}" type="pres">
      <dgm:prSet presAssocID="{9B44F10E-BA8F-415E-A834-D62BD9B3731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5231F3-3ACB-46DD-9335-B4BB407F9617}" type="pres">
      <dgm:prSet presAssocID="{9B44F10E-BA8F-415E-A834-D62BD9B37311}" presName="parentRect" presStyleLbl="alignNode1" presStyleIdx="8" presStyleCnt="9" custScaleX="159284"/>
      <dgm:spPr/>
      <dgm:t>
        <a:bodyPr/>
        <a:lstStyle/>
        <a:p>
          <a:endParaRPr lang="ru-RU"/>
        </a:p>
      </dgm:t>
    </dgm:pt>
    <dgm:pt modelId="{E6EF3B8D-5108-46C6-8084-C2C81D289274}" type="pres">
      <dgm:prSet presAssocID="{9B44F10E-BA8F-415E-A834-D62BD9B37311}" presName="adorn" presStyleLbl="fgAccFollowNode1" presStyleIdx="8" presStyleCnt="9" custLinFactNeighborX="75998" custLinFactNeighborY="-8860"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</dgm:pt>
  </dgm:ptLst>
  <dgm:cxnLst>
    <dgm:cxn modelId="{B064866E-ED9D-444D-A86B-D49FCB9DB4D4}" srcId="{20D3E5BF-F1BF-4784-B65E-D972E25E95A5}" destId="{055877BD-BDE8-42A6-9CFC-48BD9A08C520}" srcOrd="7" destOrd="0" parTransId="{951D2D74-F598-43C0-9216-BF6A68FC3C04}" sibTransId="{55BAD7BA-163B-401D-9C42-E5ABB0452F35}"/>
    <dgm:cxn modelId="{CD6A78A1-2C70-4231-B94B-BA5CB91A00BE}" type="presOf" srcId="{20D3E5BF-F1BF-4784-B65E-D972E25E95A5}" destId="{90FC6DEB-F19E-499E-BE69-925C2649E3F6}" srcOrd="0" destOrd="0" presId="urn:microsoft.com/office/officeart/2005/8/layout/bList2"/>
    <dgm:cxn modelId="{73272745-5507-43C0-A212-9815A5ABF905}" type="presOf" srcId="{B5A19795-CAE9-4499-8EC1-3CB78C5B1CF8}" destId="{C9D7E49E-B5A2-4C21-83E7-1A758A94DA8E}" srcOrd="0" destOrd="0" presId="urn:microsoft.com/office/officeart/2005/8/layout/bList2"/>
    <dgm:cxn modelId="{13A7C79C-0BBE-443C-A8A9-29A82156E23E}" type="presOf" srcId="{8950CB38-DDAB-4A28-9DC7-888E285A0CC9}" destId="{D56AD55E-384B-4597-B703-4108050F91C0}" srcOrd="0" destOrd="0" presId="urn:microsoft.com/office/officeart/2005/8/layout/bList2"/>
    <dgm:cxn modelId="{4972C052-262F-408C-9BA1-E2E4BBFCF054}" srcId="{69994682-BD4E-4BF5-9C3A-C49C290BFA12}" destId="{61ED0CF9-8368-479B-99CF-AB1FD9E93A96}" srcOrd="0" destOrd="0" parTransId="{C9F42AD9-A1DA-462E-B0DB-76554D87A819}" sibTransId="{37F7043C-CFD4-41D9-9870-734A90FED841}"/>
    <dgm:cxn modelId="{D5FDC4BB-0700-4FD8-8FF7-44EA44F50B05}" type="presOf" srcId="{69994682-BD4E-4BF5-9C3A-C49C290BFA12}" destId="{32771446-4C47-42CF-85D6-446497FC38C2}" srcOrd="0" destOrd="0" presId="urn:microsoft.com/office/officeart/2005/8/layout/bList2"/>
    <dgm:cxn modelId="{AB28881D-0777-45D2-BA6F-9348402F6B14}" type="presOf" srcId="{DB0E78CF-ACFC-4527-8B86-359BF3E03816}" destId="{66DEAADC-49AB-444D-AFE0-2F580DE20ABE}" srcOrd="0" destOrd="0" presId="urn:microsoft.com/office/officeart/2005/8/layout/bList2"/>
    <dgm:cxn modelId="{1A2E86B4-FF6F-4E17-8EF5-402C4A53DE61}" type="presOf" srcId="{267C9C9E-E39E-4568-AC29-573569478352}" destId="{153D3B7A-D12C-43B5-84B8-DFABFD671BC6}" srcOrd="1" destOrd="0" presId="urn:microsoft.com/office/officeart/2005/8/layout/bList2"/>
    <dgm:cxn modelId="{2D996FCE-8717-4263-9C57-7AE8B759BCBF}" type="presOf" srcId="{3D3638C9-ADBB-4864-94B4-35455F0EB057}" destId="{0D2F1675-8FC4-4D29-B3E8-46E8A10807F3}" srcOrd="0" destOrd="0" presId="urn:microsoft.com/office/officeart/2005/8/layout/bList2"/>
    <dgm:cxn modelId="{41F20DE5-9726-431A-9952-FE4BE2F084D6}" srcId="{F824AF6C-42B7-4DEC-BA29-27E8431FA3D7}" destId="{8950CB38-DDAB-4A28-9DC7-888E285A0CC9}" srcOrd="0" destOrd="0" parTransId="{6E2BB0AB-034C-4E7D-943B-AAC1702D073E}" sibTransId="{918C81E5-C1B8-45FB-9D18-4CE5C9930D77}"/>
    <dgm:cxn modelId="{C2759068-1627-4C55-86CF-1FCF8BBAB00A}" type="presOf" srcId="{5F1B3BC8-50A5-4CFA-A9B4-BC44E98B9C40}" destId="{B539A1AB-4DCE-4532-BD28-B994D5E396A8}" srcOrd="0" destOrd="0" presId="urn:microsoft.com/office/officeart/2005/8/layout/bList2"/>
    <dgm:cxn modelId="{E8AD0F7A-10CE-4D47-9EA5-E297E515E57D}" type="presOf" srcId="{F824AF6C-42B7-4DEC-BA29-27E8431FA3D7}" destId="{95FBD9E0-109B-4374-B37F-8E8CBEEBED7A}" srcOrd="1" destOrd="0" presId="urn:microsoft.com/office/officeart/2005/8/layout/bList2"/>
    <dgm:cxn modelId="{749DAC1C-1579-4551-A324-2FC563AE8BB3}" type="presOf" srcId="{C7AF1B4A-FDFA-49B3-81DE-86D328038685}" destId="{23D10EB4-6410-4D85-AE94-5717C9264868}" srcOrd="0" destOrd="0" presId="urn:microsoft.com/office/officeart/2005/8/layout/bList2"/>
    <dgm:cxn modelId="{B672F942-4E61-4B4D-B637-9FA9431E8871}" srcId="{9B44F10E-BA8F-415E-A834-D62BD9B37311}" destId="{5F1B3BC8-50A5-4CFA-A9B4-BC44E98B9C40}" srcOrd="0" destOrd="0" parTransId="{D36E3B7D-714F-4FF0-99E6-A71C2BFFA510}" sibTransId="{59BEA179-AC7E-4EF5-A3A2-89BDA83CC504}"/>
    <dgm:cxn modelId="{2776FE77-C89E-41C6-8BB6-55805F3AD0F4}" type="presOf" srcId="{9B44F10E-BA8F-415E-A834-D62BD9B37311}" destId="{9E5231F3-3ACB-46DD-9335-B4BB407F9617}" srcOrd="1" destOrd="0" presId="urn:microsoft.com/office/officeart/2005/8/layout/bList2"/>
    <dgm:cxn modelId="{A23E421E-1E12-4A7C-A4A6-0839E7F93757}" type="presOf" srcId="{9A2B28C8-AE3E-412F-98AA-24811577520D}" destId="{63D575BF-BCAC-447C-8806-5001116874B5}" srcOrd="1" destOrd="0" presId="urn:microsoft.com/office/officeart/2005/8/layout/bList2"/>
    <dgm:cxn modelId="{6AB0D5CC-883A-45E7-9A3C-BBA0AC07A713}" srcId="{1C80946E-9E12-44DF-80A2-BB2F551837B8}" destId="{5F19E200-76B1-4B44-A83E-F64F742138B1}" srcOrd="0" destOrd="0" parTransId="{4664A630-5EAE-40AC-88C2-C79805ABE9A2}" sibTransId="{18602AF0-598B-44F1-A74C-C01E1EFBAE57}"/>
    <dgm:cxn modelId="{7AA811E2-EA23-47DA-B13D-100A9DDFF35E}" type="presOf" srcId="{0280C76D-5649-404A-8628-6F73E615AD00}" destId="{70017A90-205D-4ED0-90BA-B148986D028C}" srcOrd="0" destOrd="0" presId="urn:microsoft.com/office/officeart/2005/8/layout/bList2"/>
    <dgm:cxn modelId="{CD33C416-A7F0-4E39-AF0B-419112F3DC89}" type="presOf" srcId="{055877BD-BDE8-42A6-9CFC-48BD9A08C520}" destId="{C7953F93-4AFE-421B-9077-4445FC297EC2}" srcOrd="0" destOrd="0" presId="urn:microsoft.com/office/officeart/2005/8/layout/bList2"/>
    <dgm:cxn modelId="{6EAA1C53-6324-4E29-A06F-D6B98C0A88FB}" type="presOf" srcId="{50AF3CED-343C-47B8-AB56-68E1A5F77664}" destId="{B594F216-D439-4710-8083-9FD507B944AE}" srcOrd="0" destOrd="0" presId="urn:microsoft.com/office/officeart/2005/8/layout/bList2"/>
    <dgm:cxn modelId="{B8D4D965-2045-41CF-AB03-31DB9F0F2360}" srcId="{20D3E5BF-F1BF-4784-B65E-D972E25E95A5}" destId="{1C80946E-9E12-44DF-80A2-BB2F551837B8}" srcOrd="3" destOrd="0" parTransId="{82828A7B-96FE-4E75-8C0B-287C83F0DAF3}" sibTransId="{3D3638C9-ADBB-4864-94B4-35455F0EB057}"/>
    <dgm:cxn modelId="{DCC800FC-D9D2-47BD-9D05-179475CBB5AC}" srcId="{20D3E5BF-F1BF-4784-B65E-D972E25E95A5}" destId="{F9CC9BE0-22A6-4F43-AEA7-D3FD5F460E7B}" srcOrd="6" destOrd="0" parTransId="{0B58F1DB-559E-47E4-B9FF-A9A7F17F2654}" sibTransId="{9B36AA8E-0FF6-451F-9E01-A2918E1DF757}"/>
    <dgm:cxn modelId="{C1C5F1FD-63D3-4E02-B62B-E972629B5A52}" srcId="{9A2B28C8-AE3E-412F-98AA-24811577520D}" destId="{A04C117E-4A78-40C4-B3A1-8432C44A3DDF}" srcOrd="0" destOrd="0" parTransId="{B84FC8D7-55DD-4261-8C94-12B8A9DAAC77}" sibTransId="{93AF56D1-17A0-4568-9009-948FC5307A10}"/>
    <dgm:cxn modelId="{346AC00B-1E1B-4084-BC28-3602F9473725}" srcId="{20D3E5BF-F1BF-4784-B65E-D972E25E95A5}" destId="{9A2B28C8-AE3E-412F-98AA-24811577520D}" srcOrd="0" destOrd="0" parTransId="{4DBA9B7B-F6EC-4883-8352-DEA2259BADC6}" sibTransId="{B5A19795-CAE9-4499-8EC1-3CB78C5B1CF8}"/>
    <dgm:cxn modelId="{52E9D0ED-2AE0-484A-966B-445B96C7FB7F}" type="presOf" srcId="{9B36AA8E-0FF6-451F-9E01-A2918E1DF757}" destId="{FB5E33F9-0C99-4732-A516-AAA71A4085DE}" srcOrd="0" destOrd="0" presId="urn:microsoft.com/office/officeart/2005/8/layout/bList2"/>
    <dgm:cxn modelId="{4A377BB0-6CBA-4A1C-8B50-2331934D01CA}" type="presOf" srcId="{69994682-BD4E-4BF5-9C3A-C49C290BFA12}" destId="{5BCCB3D9-9730-41AD-AD3D-DFB65CA4DDD8}" srcOrd="1" destOrd="0" presId="urn:microsoft.com/office/officeart/2005/8/layout/bList2"/>
    <dgm:cxn modelId="{B8700550-BF0E-4744-8B14-5B338DA2BAFC}" srcId="{20D3E5BF-F1BF-4784-B65E-D972E25E95A5}" destId="{9B44F10E-BA8F-415E-A834-D62BD9B37311}" srcOrd="8" destOrd="0" parTransId="{1FFF9BAD-C181-40E9-AB22-5B953A0B83F4}" sibTransId="{B9C4F0CF-58F9-4933-BAD2-28E3A2658D71}"/>
    <dgm:cxn modelId="{01EF3B7B-1800-4A19-8F38-15040D4FE14F}" type="presOf" srcId="{F824AF6C-42B7-4DEC-BA29-27E8431FA3D7}" destId="{B311BD43-B068-4D9F-BDD1-46A00BDFB161}" srcOrd="0" destOrd="0" presId="urn:microsoft.com/office/officeart/2005/8/layout/bList2"/>
    <dgm:cxn modelId="{6B239CFE-FED1-4257-B96C-F0B2061AF985}" type="presOf" srcId="{148EDC94-71AB-4949-A54B-CAF5C733C7FF}" destId="{07CA9E8E-99A5-4656-940B-0198D9EB6189}" srcOrd="1" destOrd="0" presId="urn:microsoft.com/office/officeart/2005/8/layout/bList2"/>
    <dgm:cxn modelId="{54E0220D-B5A3-44E6-ABBA-B91D64BE2932}" type="presOf" srcId="{61ED0CF9-8368-479B-99CF-AB1FD9E93A96}" destId="{1B5BD31E-34DA-464B-B8E1-03F659B59109}" srcOrd="0" destOrd="0" presId="urn:microsoft.com/office/officeart/2005/8/layout/bList2"/>
    <dgm:cxn modelId="{8E75D6FF-9D21-4225-B235-3E07AC2866C6}" srcId="{20D3E5BF-F1BF-4784-B65E-D972E25E95A5}" destId="{F824AF6C-42B7-4DEC-BA29-27E8431FA3D7}" srcOrd="5" destOrd="0" parTransId="{E599B118-314D-43C3-8F14-AB38255CD9FA}" sibTransId="{DB0E78CF-ACFC-4527-8B86-359BF3E03816}"/>
    <dgm:cxn modelId="{03CB9CB7-19FD-4680-BE2C-4CB48DB6DD2E}" srcId="{20D3E5BF-F1BF-4784-B65E-D972E25E95A5}" destId="{148EDC94-71AB-4949-A54B-CAF5C733C7FF}" srcOrd="1" destOrd="0" parTransId="{A77B45DD-D5B7-4E26-AB61-952464325084}" sibTransId="{34858665-07C1-4BC3-AC40-623831563462}"/>
    <dgm:cxn modelId="{BEEAECAF-0819-47C3-823E-740684E724FC}" type="presOf" srcId="{055877BD-BDE8-42A6-9CFC-48BD9A08C520}" destId="{844BA042-0393-40D6-8444-91C9F64C021C}" srcOrd="1" destOrd="0" presId="urn:microsoft.com/office/officeart/2005/8/layout/bList2"/>
    <dgm:cxn modelId="{9408822C-BBF3-403A-AFCB-EF758997196A}" srcId="{20D3E5BF-F1BF-4784-B65E-D972E25E95A5}" destId="{267C9C9E-E39E-4568-AC29-573569478352}" srcOrd="2" destOrd="0" parTransId="{14DE979D-35E4-4755-ACBC-A1309E49F9FC}" sibTransId="{0280C76D-5649-404A-8628-6F73E615AD00}"/>
    <dgm:cxn modelId="{F0329FF6-C6F5-4E70-B509-0EB345BE672B}" type="presOf" srcId="{1C80946E-9E12-44DF-80A2-BB2F551837B8}" destId="{CA06F966-2A79-4830-8CCA-CF154DA2C836}" srcOrd="0" destOrd="0" presId="urn:microsoft.com/office/officeart/2005/8/layout/bList2"/>
    <dgm:cxn modelId="{964D7E3B-22A6-4EDC-B45F-B4F3725F4127}" srcId="{20D3E5BF-F1BF-4784-B65E-D972E25E95A5}" destId="{69994682-BD4E-4BF5-9C3A-C49C290BFA12}" srcOrd="4" destOrd="0" parTransId="{4C76CE87-A728-4287-A4F6-1304DDC31A70}" sibTransId="{01B114A1-A9FF-4E10-8791-B2CAE7855E7B}"/>
    <dgm:cxn modelId="{47E2264B-2A4D-4250-85E0-8BCE5A67CB1D}" type="presOf" srcId="{F9CC9BE0-22A6-4F43-AEA7-D3FD5F460E7B}" destId="{B130AB9F-D6E8-477B-AD74-73BA277322C8}" srcOrd="1" destOrd="0" presId="urn:microsoft.com/office/officeart/2005/8/layout/bList2"/>
    <dgm:cxn modelId="{4C958F54-EB85-4FB8-852D-B957CFC3F368}" srcId="{F9CC9BE0-22A6-4F43-AEA7-D3FD5F460E7B}" destId="{CDE8F712-4021-4F3F-8E41-58927AF8B5C7}" srcOrd="0" destOrd="0" parTransId="{564CA548-C7AD-4E63-965C-6E088C982123}" sibTransId="{C23407BA-3487-4F41-B6D9-E9302C45E011}"/>
    <dgm:cxn modelId="{22894ED8-F182-40B3-A7F2-2F7E098B17E9}" srcId="{267C9C9E-E39E-4568-AC29-573569478352}" destId="{50AF3CED-343C-47B8-AB56-68E1A5F77664}" srcOrd="0" destOrd="0" parTransId="{7B898695-75D8-4402-B76C-4936DCACCC9A}" sibTransId="{F2EB8D2D-E599-477D-81AA-2ABCC528B713}"/>
    <dgm:cxn modelId="{AE847E41-C96D-4FD0-85F3-5274BC4619C8}" type="presOf" srcId="{CDE8F712-4021-4F3F-8E41-58927AF8B5C7}" destId="{0780E4B4-2A94-4771-B11F-21105F0C9791}" srcOrd="0" destOrd="0" presId="urn:microsoft.com/office/officeart/2005/8/layout/bList2"/>
    <dgm:cxn modelId="{289763C9-D132-4F22-B73B-4CC48C530FAE}" type="presOf" srcId="{9A2B28C8-AE3E-412F-98AA-24811577520D}" destId="{4BACE6A1-65FA-4A62-98FA-629E956B53D0}" srcOrd="0" destOrd="0" presId="urn:microsoft.com/office/officeart/2005/8/layout/bList2"/>
    <dgm:cxn modelId="{B9CEC4E5-A3D9-425F-9BBA-D9CF82610D3B}" type="presOf" srcId="{5F19E200-76B1-4B44-A83E-F64F742138B1}" destId="{2B35D0FA-E2FA-45A6-8B91-48668B6A0FA2}" srcOrd="0" destOrd="0" presId="urn:microsoft.com/office/officeart/2005/8/layout/bList2"/>
    <dgm:cxn modelId="{68533BA0-601F-453A-8AB3-5B7964346BEA}" type="presOf" srcId="{34858665-07C1-4BC3-AC40-623831563462}" destId="{0D149141-1005-4703-A84E-FFB790BC33DA}" srcOrd="0" destOrd="0" presId="urn:microsoft.com/office/officeart/2005/8/layout/bList2"/>
    <dgm:cxn modelId="{6BD0379C-9704-4849-9737-3E20FAD2EE06}" type="presOf" srcId="{01B114A1-A9FF-4E10-8791-B2CAE7855E7B}" destId="{8D9D8395-3D4B-4B21-B895-BC46D95E4CD1}" srcOrd="0" destOrd="0" presId="urn:microsoft.com/office/officeart/2005/8/layout/bList2"/>
    <dgm:cxn modelId="{D2221444-44B8-49A8-B228-5D6E0B0D8F24}" type="presOf" srcId="{1C80946E-9E12-44DF-80A2-BB2F551837B8}" destId="{00CEA5FA-9238-414B-AA2E-08F8712383CD}" srcOrd="1" destOrd="0" presId="urn:microsoft.com/office/officeart/2005/8/layout/bList2"/>
    <dgm:cxn modelId="{3D91967A-15C7-432B-B949-A22EA5A973B8}" type="presOf" srcId="{F9CC9BE0-22A6-4F43-AEA7-D3FD5F460E7B}" destId="{BD3FC8E3-2BB0-4E72-8937-914BA4B5DBE3}" srcOrd="0" destOrd="0" presId="urn:microsoft.com/office/officeart/2005/8/layout/bList2"/>
    <dgm:cxn modelId="{3A2475D1-CC10-4AE2-B41A-4E130F4EA200}" type="presOf" srcId="{267C9C9E-E39E-4568-AC29-573569478352}" destId="{F6F41BCC-0CF0-482E-89F5-CB4F77591B2C}" srcOrd="0" destOrd="0" presId="urn:microsoft.com/office/officeart/2005/8/layout/bList2"/>
    <dgm:cxn modelId="{4567E790-E3BE-42F2-83EE-4C4D16607ECD}" type="presOf" srcId="{148EDC94-71AB-4949-A54B-CAF5C733C7FF}" destId="{E4AA9299-6F08-4DDF-8361-598C6EDA31BE}" srcOrd="0" destOrd="0" presId="urn:microsoft.com/office/officeart/2005/8/layout/bList2"/>
    <dgm:cxn modelId="{4079271C-D2FC-4352-BB49-D767371752D7}" srcId="{148EDC94-71AB-4949-A54B-CAF5C733C7FF}" destId="{925D80D8-F096-4C5B-BD47-14A09FDBE7D7}" srcOrd="0" destOrd="0" parTransId="{CCAC84B0-73EE-4CBF-83BE-A5DA1671B7DD}" sibTransId="{4B127602-87AF-44C6-85AF-6DF2DE17A1C2}"/>
    <dgm:cxn modelId="{9BF3A702-6EFD-43DD-B57A-36DA1F2DB20C}" type="presOf" srcId="{55BAD7BA-163B-401D-9C42-E5ABB0452F35}" destId="{0D51CB91-3A53-438E-ACDD-81F723023951}" srcOrd="0" destOrd="0" presId="urn:microsoft.com/office/officeart/2005/8/layout/bList2"/>
    <dgm:cxn modelId="{819B28FA-3B99-4F7D-BC08-708426E3A23A}" type="presOf" srcId="{9B44F10E-BA8F-415E-A834-D62BD9B37311}" destId="{E92A4526-9762-473F-B9E7-6B2923FC1EF2}" srcOrd="0" destOrd="0" presId="urn:microsoft.com/office/officeart/2005/8/layout/bList2"/>
    <dgm:cxn modelId="{88A28CC4-83C1-4081-89A8-BA0A31D725B4}" srcId="{055877BD-BDE8-42A6-9CFC-48BD9A08C520}" destId="{C7AF1B4A-FDFA-49B3-81DE-86D328038685}" srcOrd="0" destOrd="0" parTransId="{0E3732AE-7BE7-4286-90FE-15BF4228608F}" sibTransId="{50343C4B-80CC-484E-AA6D-F72060221A5F}"/>
    <dgm:cxn modelId="{C92AEC74-C932-495E-A9E3-713D2588FD25}" type="presOf" srcId="{925D80D8-F096-4C5B-BD47-14A09FDBE7D7}" destId="{43EC9A2D-6D62-457B-A09A-91F66CAA7F01}" srcOrd="0" destOrd="0" presId="urn:microsoft.com/office/officeart/2005/8/layout/bList2"/>
    <dgm:cxn modelId="{CFBE0186-5CAE-42AC-A202-3295FA0BAC40}" type="presOf" srcId="{A04C117E-4A78-40C4-B3A1-8432C44A3DDF}" destId="{977F1DE7-03FE-4C0B-B412-81A3F566C643}" srcOrd="0" destOrd="0" presId="urn:microsoft.com/office/officeart/2005/8/layout/bList2"/>
    <dgm:cxn modelId="{32BF9FCA-8F4B-4371-A192-9D7AD9E5D299}" type="presParOf" srcId="{90FC6DEB-F19E-499E-BE69-925C2649E3F6}" destId="{159A9FB1-DC78-4B0B-9733-014E617FE954}" srcOrd="0" destOrd="0" presId="urn:microsoft.com/office/officeart/2005/8/layout/bList2"/>
    <dgm:cxn modelId="{A4EE0477-CB5E-45AD-92CF-718A6DFEF20B}" type="presParOf" srcId="{159A9FB1-DC78-4B0B-9733-014E617FE954}" destId="{977F1DE7-03FE-4C0B-B412-81A3F566C643}" srcOrd="0" destOrd="0" presId="urn:microsoft.com/office/officeart/2005/8/layout/bList2"/>
    <dgm:cxn modelId="{8F38825E-BE27-4DA1-B49E-29A5FC92DB21}" type="presParOf" srcId="{159A9FB1-DC78-4B0B-9733-014E617FE954}" destId="{4BACE6A1-65FA-4A62-98FA-629E956B53D0}" srcOrd="1" destOrd="0" presId="urn:microsoft.com/office/officeart/2005/8/layout/bList2"/>
    <dgm:cxn modelId="{2C79B172-E457-4CFC-98C7-588F09AB5CF2}" type="presParOf" srcId="{159A9FB1-DC78-4B0B-9733-014E617FE954}" destId="{63D575BF-BCAC-447C-8806-5001116874B5}" srcOrd="2" destOrd="0" presId="urn:microsoft.com/office/officeart/2005/8/layout/bList2"/>
    <dgm:cxn modelId="{633689F1-A9AF-4DA4-8896-1D2A8AC3508D}" type="presParOf" srcId="{159A9FB1-DC78-4B0B-9733-014E617FE954}" destId="{4713778B-6104-4F3F-BBE0-80524852CC6F}" srcOrd="3" destOrd="0" presId="urn:microsoft.com/office/officeart/2005/8/layout/bList2"/>
    <dgm:cxn modelId="{67727ACA-9CA5-43DC-94E8-1956B5FBCC3D}" type="presParOf" srcId="{90FC6DEB-F19E-499E-BE69-925C2649E3F6}" destId="{C9D7E49E-B5A2-4C21-83E7-1A758A94DA8E}" srcOrd="1" destOrd="0" presId="urn:microsoft.com/office/officeart/2005/8/layout/bList2"/>
    <dgm:cxn modelId="{7DCAD729-27DD-4950-B9F5-949342CE7ACD}" type="presParOf" srcId="{90FC6DEB-F19E-499E-BE69-925C2649E3F6}" destId="{6F2D563F-79B5-4518-87ED-096AE606FE27}" srcOrd="2" destOrd="0" presId="urn:microsoft.com/office/officeart/2005/8/layout/bList2"/>
    <dgm:cxn modelId="{0714D29E-17F4-46B2-A482-9F2BC432953B}" type="presParOf" srcId="{6F2D563F-79B5-4518-87ED-096AE606FE27}" destId="{43EC9A2D-6D62-457B-A09A-91F66CAA7F01}" srcOrd="0" destOrd="0" presId="urn:microsoft.com/office/officeart/2005/8/layout/bList2"/>
    <dgm:cxn modelId="{9EF1031D-BF2F-4396-830D-C9B305574DC1}" type="presParOf" srcId="{6F2D563F-79B5-4518-87ED-096AE606FE27}" destId="{E4AA9299-6F08-4DDF-8361-598C6EDA31BE}" srcOrd="1" destOrd="0" presId="urn:microsoft.com/office/officeart/2005/8/layout/bList2"/>
    <dgm:cxn modelId="{EDACB5A3-3947-4655-B665-854DCB7A420F}" type="presParOf" srcId="{6F2D563F-79B5-4518-87ED-096AE606FE27}" destId="{07CA9E8E-99A5-4656-940B-0198D9EB6189}" srcOrd="2" destOrd="0" presId="urn:microsoft.com/office/officeart/2005/8/layout/bList2"/>
    <dgm:cxn modelId="{F49523C5-854D-46FC-BF40-F6405FE3BEC7}" type="presParOf" srcId="{6F2D563F-79B5-4518-87ED-096AE606FE27}" destId="{6C8FA90F-8099-4855-A632-25CF38EFBB17}" srcOrd="3" destOrd="0" presId="urn:microsoft.com/office/officeart/2005/8/layout/bList2"/>
    <dgm:cxn modelId="{4855EC25-4463-452C-9CCC-CF5A4CF77502}" type="presParOf" srcId="{90FC6DEB-F19E-499E-BE69-925C2649E3F6}" destId="{0D149141-1005-4703-A84E-FFB790BC33DA}" srcOrd="3" destOrd="0" presId="urn:microsoft.com/office/officeart/2005/8/layout/bList2"/>
    <dgm:cxn modelId="{63B578A0-F5A4-4914-BC64-95B768FC5EB6}" type="presParOf" srcId="{90FC6DEB-F19E-499E-BE69-925C2649E3F6}" destId="{D7B645A8-C7C8-4D63-9B53-8AB81FEE5931}" srcOrd="4" destOrd="0" presId="urn:microsoft.com/office/officeart/2005/8/layout/bList2"/>
    <dgm:cxn modelId="{D5F9D737-45A3-4C2A-84FF-D4792749180A}" type="presParOf" srcId="{D7B645A8-C7C8-4D63-9B53-8AB81FEE5931}" destId="{B594F216-D439-4710-8083-9FD507B944AE}" srcOrd="0" destOrd="0" presId="urn:microsoft.com/office/officeart/2005/8/layout/bList2"/>
    <dgm:cxn modelId="{1988532B-9641-45B5-99EB-A17643626091}" type="presParOf" srcId="{D7B645A8-C7C8-4D63-9B53-8AB81FEE5931}" destId="{F6F41BCC-0CF0-482E-89F5-CB4F77591B2C}" srcOrd="1" destOrd="0" presId="urn:microsoft.com/office/officeart/2005/8/layout/bList2"/>
    <dgm:cxn modelId="{8B765221-5A2C-413B-B2CD-7CBC8C2A1528}" type="presParOf" srcId="{D7B645A8-C7C8-4D63-9B53-8AB81FEE5931}" destId="{153D3B7A-D12C-43B5-84B8-DFABFD671BC6}" srcOrd="2" destOrd="0" presId="urn:microsoft.com/office/officeart/2005/8/layout/bList2"/>
    <dgm:cxn modelId="{8EB44736-3A7B-42BD-B36D-6AA0DAD9EA7F}" type="presParOf" srcId="{D7B645A8-C7C8-4D63-9B53-8AB81FEE5931}" destId="{31027128-EF24-4750-AE2E-5B3E2C5E7A71}" srcOrd="3" destOrd="0" presId="urn:microsoft.com/office/officeart/2005/8/layout/bList2"/>
    <dgm:cxn modelId="{AC57D215-6985-4E71-BC77-BBFB702321A0}" type="presParOf" srcId="{90FC6DEB-F19E-499E-BE69-925C2649E3F6}" destId="{70017A90-205D-4ED0-90BA-B148986D028C}" srcOrd="5" destOrd="0" presId="urn:microsoft.com/office/officeart/2005/8/layout/bList2"/>
    <dgm:cxn modelId="{65AA9193-8DA8-408A-9527-1B0CAD9504DB}" type="presParOf" srcId="{90FC6DEB-F19E-499E-BE69-925C2649E3F6}" destId="{FF82EB0C-3968-4521-B874-C2ABFE742FC5}" srcOrd="6" destOrd="0" presId="urn:microsoft.com/office/officeart/2005/8/layout/bList2"/>
    <dgm:cxn modelId="{643F776C-D4AC-47EC-A31E-7B9D317C0B92}" type="presParOf" srcId="{FF82EB0C-3968-4521-B874-C2ABFE742FC5}" destId="{2B35D0FA-E2FA-45A6-8B91-48668B6A0FA2}" srcOrd="0" destOrd="0" presId="urn:microsoft.com/office/officeart/2005/8/layout/bList2"/>
    <dgm:cxn modelId="{F68CBCCE-F667-476E-8182-5E2D8160D2B8}" type="presParOf" srcId="{FF82EB0C-3968-4521-B874-C2ABFE742FC5}" destId="{CA06F966-2A79-4830-8CCA-CF154DA2C836}" srcOrd="1" destOrd="0" presId="urn:microsoft.com/office/officeart/2005/8/layout/bList2"/>
    <dgm:cxn modelId="{AED1CB19-38EE-45AF-9DE2-099DB553DB67}" type="presParOf" srcId="{FF82EB0C-3968-4521-B874-C2ABFE742FC5}" destId="{00CEA5FA-9238-414B-AA2E-08F8712383CD}" srcOrd="2" destOrd="0" presId="urn:microsoft.com/office/officeart/2005/8/layout/bList2"/>
    <dgm:cxn modelId="{3804805D-CFD7-40DA-8548-9AFD62331F1C}" type="presParOf" srcId="{FF82EB0C-3968-4521-B874-C2ABFE742FC5}" destId="{D63B4D81-3E10-45DA-A39F-FBCB891384E5}" srcOrd="3" destOrd="0" presId="urn:microsoft.com/office/officeart/2005/8/layout/bList2"/>
    <dgm:cxn modelId="{A6AD7E84-4C4C-449D-AFB1-DE13C1BB973C}" type="presParOf" srcId="{90FC6DEB-F19E-499E-BE69-925C2649E3F6}" destId="{0D2F1675-8FC4-4D29-B3E8-46E8A10807F3}" srcOrd="7" destOrd="0" presId="urn:microsoft.com/office/officeart/2005/8/layout/bList2"/>
    <dgm:cxn modelId="{AB1467E6-065B-40F0-80CF-2038DCFC5F6B}" type="presParOf" srcId="{90FC6DEB-F19E-499E-BE69-925C2649E3F6}" destId="{2A746EBF-F23D-4824-BB2E-BF3A5D038647}" srcOrd="8" destOrd="0" presId="urn:microsoft.com/office/officeart/2005/8/layout/bList2"/>
    <dgm:cxn modelId="{6A6B386D-71B4-4FDE-A150-127FCDCA6ACD}" type="presParOf" srcId="{2A746EBF-F23D-4824-BB2E-BF3A5D038647}" destId="{1B5BD31E-34DA-464B-B8E1-03F659B59109}" srcOrd="0" destOrd="0" presId="urn:microsoft.com/office/officeart/2005/8/layout/bList2"/>
    <dgm:cxn modelId="{2CD3BFA5-7B8C-4AE4-98BC-413D97361F0F}" type="presParOf" srcId="{2A746EBF-F23D-4824-BB2E-BF3A5D038647}" destId="{32771446-4C47-42CF-85D6-446497FC38C2}" srcOrd="1" destOrd="0" presId="urn:microsoft.com/office/officeart/2005/8/layout/bList2"/>
    <dgm:cxn modelId="{D8518945-F6E3-4329-8514-1638D7385DAE}" type="presParOf" srcId="{2A746EBF-F23D-4824-BB2E-BF3A5D038647}" destId="{5BCCB3D9-9730-41AD-AD3D-DFB65CA4DDD8}" srcOrd="2" destOrd="0" presId="urn:microsoft.com/office/officeart/2005/8/layout/bList2"/>
    <dgm:cxn modelId="{21D9E416-5628-4BED-AE1B-99AD4AAB7AE1}" type="presParOf" srcId="{2A746EBF-F23D-4824-BB2E-BF3A5D038647}" destId="{0CC5C4F1-6D08-4E3B-B983-C752356BBD3C}" srcOrd="3" destOrd="0" presId="urn:microsoft.com/office/officeart/2005/8/layout/bList2"/>
    <dgm:cxn modelId="{FA8D5E9C-E704-4657-A76D-2EFCF8B6095D}" type="presParOf" srcId="{90FC6DEB-F19E-499E-BE69-925C2649E3F6}" destId="{8D9D8395-3D4B-4B21-B895-BC46D95E4CD1}" srcOrd="9" destOrd="0" presId="urn:microsoft.com/office/officeart/2005/8/layout/bList2"/>
    <dgm:cxn modelId="{EAD0CF61-F9A2-4744-AE8A-E9C2BDC03B17}" type="presParOf" srcId="{90FC6DEB-F19E-499E-BE69-925C2649E3F6}" destId="{0464B5C7-957E-41A8-A6B7-DBACBBAAFC3C}" srcOrd="10" destOrd="0" presId="urn:microsoft.com/office/officeart/2005/8/layout/bList2"/>
    <dgm:cxn modelId="{4A174E2F-E6F3-40E1-A9B8-E40F7852195E}" type="presParOf" srcId="{0464B5C7-957E-41A8-A6B7-DBACBBAAFC3C}" destId="{D56AD55E-384B-4597-B703-4108050F91C0}" srcOrd="0" destOrd="0" presId="urn:microsoft.com/office/officeart/2005/8/layout/bList2"/>
    <dgm:cxn modelId="{487D28AE-EE75-459A-B3D0-FF7F7E0FC7C0}" type="presParOf" srcId="{0464B5C7-957E-41A8-A6B7-DBACBBAAFC3C}" destId="{B311BD43-B068-4D9F-BDD1-46A00BDFB161}" srcOrd="1" destOrd="0" presId="urn:microsoft.com/office/officeart/2005/8/layout/bList2"/>
    <dgm:cxn modelId="{550237B3-7D10-4F87-A4B3-0D4BEDF66BE0}" type="presParOf" srcId="{0464B5C7-957E-41A8-A6B7-DBACBBAAFC3C}" destId="{95FBD9E0-109B-4374-B37F-8E8CBEEBED7A}" srcOrd="2" destOrd="0" presId="urn:microsoft.com/office/officeart/2005/8/layout/bList2"/>
    <dgm:cxn modelId="{6E20FF55-8133-4003-9062-C79CE5AA464D}" type="presParOf" srcId="{0464B5C7-957E-41A8-A6B7-DBACBBAAFC3C}" destId="{61EE932D-813A-4440-B4F1-F0870BB131CD}" srcOrd="3" destOrd="0" presId="urn:microsoft.com/office/officeart/2005/8/layout/bList2"/>
    <dgm:cxn modelId="{73DE7949-13AA-4931-8597-4ECBB85F88A1}" type="presParOf" srcId="{90FC6DEB-F19E-499E-BE69-925C2649E3F6}" destId="{66DEAADC-49AB-444D-AFE0-2F580DE20ABE}" srcOrd="11" destOrd="0" presId="urn:microsoft.com/office/officeart/2005/8/layout/bList2"/>
    <dgm:cxn modelId="{9881EDBC-1144-489B-BADF-4DA2E08E98DC}" type="presParOf" srcId="{90FC6DEB-F19E-499E-BE69-925C2649E3F6}" destId="{2015F0FC-FED8-47D9-9051-1F42649FB13D}" srcOrd="12" destOrd="0" presId="urn:microsoft.com/office/officeart/2005/8/layout/bList2"/>
    <dgm:cxn modelId="{19FB2E16-536A-4E48-8E74-4F32468ACE04}" type="presParOf" srcId="{2015F0FC-FED8-47D9-9051-1F42649FB13D}" destId="{0780E4B4-2A94-4771-B11F-21105F0C9791}" srcOrd="0" destOrd="0" presId="urn:microsoft.com/office/officeart/2005/8/layout/bList2"/>
    <dgm:cxn modelId="{EE374D68-4BA1-40F9-B39F-38B7F2B4F32F}" type="presParOf" srcId="{2015F0FC-FED8-47D9-9051-1F42649FB13D}" destId="{BD3FC8E3-2BB0-4E72-8937-914BA4B5DBE3}" srcOrd="1" destOrd="0" presId="urn:microsoft.com/office/officeart/2005/8/layout/bList2"/>
    <dgm:cxn modelId="{BA7B1EC7-6232-4DFE-B1B9-87508AC1EC87}" type="presParOf" srcId="{2015F0FC-FED8-47D9-9051-1F42649FB13D}" destId="{B130AB9F-D6E8-477B-AD74-73BA277322C8}" srcOrd="2" destOrd="0" presId="urn:microsoft.com/office/officeart/2005/8/layout/bList2"/>
    <dgm:cxn modelId="{470EDDE9-23E1-42F6-A165-ABED9E355603}" type="presParOf" srcId="{2015F0FC-FED8-47D9-9051-1F42649FB13D}" destId="{5BF396C4-A54C-47AA-B876-EEEF6A53950F}" srcOrd="3" destOrd="0" presId="urn:microsoft.com/office/officeart/2005/8/layout/bList2"/>
    <dgm:cxn modelId="{DB496980-96C5-4CC1-BED6-755754C81BC4}" type="presParOf" srcId="{90FC6DEB-F19E-499E-BE69-925C2649E3F6}" destId="{FB5E33F9-0C99-4732-A516-AAA71A4085DE}" srcOrd="13" destOrd="0" presId="urn:microsoft.com/office/officeart/2005/8/layout/bList2"/>
    <dgm:cxn modelId="{5C935704-70FC-4D2F-8E77-9987B5DF7D67}" type="presParOf" srcId="{90FC6DEB-F19E-499E-BE69-925C2649E3F6}" destId="{A970FAA3-78B7-424C-8E10-3E94B3589BF0}" srcOrd="14" destOrd="0" presId="urn:microsoft.com/office/officeart/2005/8/layout/bList2"/>
    <dgm:cxn modelId="{46D717FA-5BCF-418C-833C-6251871702C9}" type="presParOf" srcId="{A970FAA3-78B7-424C-8E10-3E94B3589BF0}" destId="{23D10EB4-6410-4D85-AE94-5717C9264868}" srcOrd="0" destOrd="0" presId="urn:microsoft.com/office/officeart/2005/8/layout/bList2"/>
    <dgm:cxn modelId="{05641180-A87C-435E-BCDD-35E86AA65428}" type="presParOf" srcId="{A970FAA3-78B7-424C-8E10-3E94B3589BF0}" destId="{C7953F93-4AFE-421B-9077-4445FC297EC2}" srcOrd="1" destOrd="0" presId="urn:microsoft.com/office/officeart/2005/8/layout/bList2"/>
    <dgm:cxn modelId="{233E30E3-A5F3-4BB9-AA84-FF9B0581571C}" type="presParOf" srcId="{A970FAA3-78B7-424C-8E10-3E94B3589BF0}" destId="{844BA042-0393-40D6-8444-91C9F64C021C}" srcOrd="2" destOrd="0" presId="urn:microsoft.com/office/officeart/2005/8/layout/bList2"/>
    <dgm:cxn modelId="{0D3AD95B-FE8E-4C54-AB30-F653DD1D993C}" type="presParOf" srcId="{A970FAA3-78B7-424C-8E10-3E94B3589BF0}" destId="{9A549E66-C717-4BE1-BB0C-61BFC8DA378E}" srcOrd="3" destOrd="0" presId="urn:microsoft.com/office/officeart/2005/8/layout/bList2"/>
    <dgm:cxn modelId="{06B79531-2E97-42BF-8237-655EC97077D9}" type="presParOf" srcId="{90FC6DEB-F19E-499E-BE69-925C2649E3F6}" destId="{0D51CB91-3A53-438E-ACDD-81F723023951}" srcOrd="15" destOrd="0" presId="urn:microsoft.com/office/officeart/2005/8/layout/bList2"/>
    <dgm:cxn modelId="{4F1C876E-789F-4769-A956-2DAA2D693271}" type="presParOf" srcId="{90FC6DEB-F19E-499E-BE69-925C2649E3F6}" destId="{A8E1D93A-D15D-4B00-BCF4-027C0226EF54}" srcOrd="16" destOrd="0" presId="urn:microsoft.com/office/officeart/2005/8/layout/bList2"/>
    <dgm:cxn modelId="{385DFD38-51CF-47A9-B7B7-3CA2AEE68908}" type="presParOf" srcId="{A8E1D93A-D15D-4B00-BCF4-027C0226EF54}" destId="{B539A1AB-4DCE-4532-BD28-B994D5E396A8}" srcOrd="0" destOrd="0" presId="urn:microsoft.com/office/officeart/2005/8/layout/bList2"/>
    <dgm:cxn modelId="{DA8665CA-B467-455A-9B38-F23B02D84053}" type="presParOf" srcId="{A8E1D93A-D15D-4B00-BCF4-027C0226EF54}" destId="{E92A4526-9762-473F-B9E7-6B2923FC1EF2}" srcOrd="1" destOrd="0" presId="urn:microsoft.com/office/officeart/2005/8/layout/bList2"/>
    <dgm:cxn modelId="{9DFA6334-D3F0-4591-97C5-3E83373B5189}" type="presParOf" srcId="{A8E1D93A-D15D-4B00-BCF4-027C0226EF54}" destId="{9E5231F3-3ACB-46DD-9335-B4BB407F9617}" srcOrd="2" destOrd="0" presId="urn:microsoft.com/office/officeart/2005/8/layout/bList2"/>
    <dgm:cxn modelId="{8A4DCD8B-EEE2-4839-BC0E-CE58120D484C}" type="presParOf" srcId="{A8E1D93A-D15D-4B00-BCF4-027C0226EF54}" destId="{E6EF3B8D-5108-46C6-8084-C2C81D289274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0.55051</cdr:x>
      <cdr:y>0.18003</cdr:y>
    </cdr:from>
    <cdr:to>
      <cdr:x>0.73757</cdr:x>
      <cdr:y>0.26245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70250" y="698500"/>
          <a:ext cx="1111250" cy="319767"/>
        </a:xfrm>
        <a:prstGeom xmlns:a="http://schemas.openxmlformats.org/drawingml/2006/main" prst="rect">
          <a:avLst/>
        </a:prstGeom>
      </cdr:spPr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0.51992</cdr:x>
      <cdr:y>0.74324</cdr:y>
    </cdr:from>
    <cdr:to>
      <cdr:x>0.59307</cdr:x>
      <cdr:y>0.79234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320480" y="3960440"/>
          <a:ext cx="607859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93,5 %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0.68456</cdr:x>
      <cdr:y>0.36486</cdr:y>
    </cdr:from>
    <cdr:to>
      <cdr:x>0.75771</cdr:x>
      <cdr:y>0.41396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688632" y="1944216"/>
          <a:ext cx="607859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91,8 %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0.59791</cdr:x>
      <cdr:y>0.48649</cdr:y>
    </cdr:from>
    <cdr:to>
      <cdr:x>0.67106</cdr:x>
      <cdr:y>0.53558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968552" y="2592288"/>
          <a:ext cx="607859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79,2 %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0.53725</cdr:x>
      <cdr:y>0.62162</cdr:y>
    </cdr:from>
    <cdr:to>
      <cdr:x>0.6104</cdr:x>
      <cdr:y>0.67072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4464496" y="3312368"/>
          <a:ext cx="607859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95,3 %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0.5022</cdr:x>
      <cdr:y>0.87838</cdr:y>
    </cdr:from>
    <cdr:to>
      <cdr:x>0.57535</cdr:x>
      <cdr:y>0.92747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4173212" y="4680520"/>
          <a:ext cx="607859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72,2 %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0.73656</cdr:x>
      <cdr:y>0.22973</cdr:y>
    </cdr:from>
    <cdr:to>
      <cdr:x>0.80971</cdr:x>
      <cdr:y>0.27883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6120680" y="1224136"/>
          <a:ext cx="607859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92,9 %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0.85787</cdr:x>
      <cdr:y>0.10811</cdr:y>
    </cdr:from>
    <cdr:to>
      <cdr:x>0.93102</cdr:x>
      <cdr:y>0.1572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7128792" y="576064"/>
          <a:ext cx="607859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86,6 %</a:t>
          </a:r>
          <a:endParaRPr lang="ru-RU" sz="1100" b="1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0.55017</cdr:x>
      <cdr:y>0.10959</cdr:y>
    </cdr:from>
    <cdr:to>
      <cdr:x>0.61908</cdr:x>
      <cdr:y>0.16464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571857" y="576064"/>
          <a:ext cx="572593" cy="289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100 %</a:t>
          </a:r>
          <a:endParaRPr lang="ru-RU" sz="1100" b="1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0.51126</cdr:x>
      <cdr:y>0.5</cdr:y>
    </cdr:from>
    <cdr:to>
      <cdr:x>0.58441</cdr:x>
      <cdr:y>0.5491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4248472" y="2664296"/>
          <a:ext cx="607867" cy="2616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91,8 %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0.4985</cdr:x>
      <cdr:y>0.67568</cdr:y>
    </cdr:from>
    <cdr:to>
      <cdr:x>0.57165</cdr:x>
      <cdr:y>0.72477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142438" y="3600400"/>
          <a:ext cx="607866" cy="2615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79,2 %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0.49799</cdr:x>
      <cdr:y>0.85135</cdr:y>
    </cdr:from>
    <cdr:to>
      <cdr:x>0.57114</cdr:x>
      <cdr:y>0.90044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4138246" y="4536504"/>
          <a:ext cx="607866" cy="2615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72,2 %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0.62391</cdr:x>
      <cdr:y>0.31081</cdr:y>
    </cdr:from>
    <cdr:to>
      <cdr:x>0.69706</cdr:x>
      <cdr:y>0.35991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184576" y="1656184"/>
          <a:ext cx="607866" cy="2616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92,9 %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0.89253</cdr:x>
      <cdr:y>0.13514</cdr:y>
    </cdr:from>
    <cdr:to>
      <cdr:x>0.96568</cdr:x>
      <cdr:y>0.18423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7416824" y="720080"/>
          <a:ext cx="607867" cy="2615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86,6 %</a:t>
          </a:r>
          <a:endParaRPr lang="ru-RU" sz="1100" b="1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0.59791</cdr:x>
      <cdr:y>0.625</cdr:y>
    </cdr:from>
    <cdr:to>
      <cdr:x>0.67105</cdr:x>
      <cdr:y>0.6741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968552" y="3240360"/>
          <a:ext cx="607784" cy="254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91,1 %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0.58924</cdr:x>
      <cdr:y>0.84722</cdr:y>
    </cdr:from>
    <cdr:to>
      <cdr:x>0.66239</cdr:x>
      <cdr:y>0.89632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4896544" y="4392488"/>
          <a:ext cx="607859" cy="2545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43,9 %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0.52859</cdr:x>
      <cdr:y>0.38889</cdr:y>
    </cdr:from>
    <cdr:to>
      <cdr:x>0.60174</cdr:x>
      <cdr:y>0.43798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4392488" y="2016224"/>
          <a:ext cx="607866" cy="2545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93,5 %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0.52903</cdr:x>
      <cdr:y>0.16667</cdr:y>
    </cdr:from>
    <cdr:to>
      <cdr:x>0.60218</cdr:x>
      <cdr:y>0.21576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4396182" y="864113"/>
          <a:ext cx="607866" cy="2545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54,8 %</a:t>
          </a:r>
          <a:endParaRPr lang="ru-RU" sz="1100" b="1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0.88136</cdr:x>
      <cdr:y>0.67568</cdr:y>
    </cdr:from>
    <cdr:to>
      <cdr:x>0.96299</cdr:x>
      <cdr:y>0.72477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323958" y="3600400"/>
          <a:ext cx="678391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110,6 %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0.89253</cdr:x>
      <cdr:y>0.86486</cdr:y>
    </cdr:from>
    <cdr:to>
      <cdr:x>0.97417</cdr:x>
      <cdr:y>0.91396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7416824" y="4608512"/>
          <a:ext cx="678391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100,2 %</a:t>
          </a:r>
          <a:endParaRPr lang="ru-RU" sz="1100" b="1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0.9012</cdr:x>
      <cdr:y>0.77027</cdr:y>
    </cdr:from>
    <cdr:to>
      <cdr:x>0.98283</cdr:x>
      <cdr:y>0.81937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7488832" y="4104456"/>
          <a:ext cx="678391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113,5 %</a:t>
          </a:r>
          <a:endParaRPr lang="ru-RU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0.21456</cdr:x>
      <cdr:y>0.02757</cdr:y>
    </cdr:from>
    <cdr:to>
      <cdr:x>0.34327</cdr:x>
      <cdr:y>0.14309</cdr:y>
    </cdr:to>
    <cdr:sp macro="" textlink="">
      <cdr:nvSpPr>
        <cdr:cNvPr id="2" name="Прямоугольник 1"/>
        <cdr:cNvSpPr/>
      </cdr:nvSpPr>
      <cdr:spPr bwMode="auto">
        <a:xfrm xmlns:a="http://schemas.openxmlformats.org/drawingml/2006/main">
          <a:off x="1782984" y="146912"/>
          <a:ext cx="1069524" cy="6155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Overflow="clip" vert="horz" wrap="none" lIns="91440" tIns="137160" rIns="91440" bIns="45720" numCol="1" anchor="ctr" anchorCtr="0" compatLnSpc="1">
          <a:prstTxWarp prst="textNoShape">
            <a:avLst/>
          </a:prstTxWarp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latin typeface="Franklin Gothic Medium" panose="020B0603020102020204" pitchFamily="34" charset="0"/>
            </a:rPr>
            <a:t>120,3 </a:t>
          </a:r>
        </a:p>
        <a:p xmlns:a="http://schemas.openxmlformats.org/drawingml/2006/main">
          <a:pPr algn="ctr"/>
          <a:r>
            <a:rPr lang="ru-RU" sz="1400" dirty="0" smtClean="0">
              <a:latin typeface="Franklin Gothic Medium" panose="020B0603020102020204" pitchFamily="34" charset="0"/>
            </a:rPr>
            <a:t>млрд. </a:t>
          </a:r>
          <a:r>
            <a:rPr lang="ru-RU" sz="1400" dirty="0" err="1" smtClean="0">
              <a:latin typeface="Franklin Gothic Medium" panose="020B0603020102020204" pitchFamily="34" charset="0"/>
            </a:rPr>
            <a:t>шайт</a:t>
          </a:r>
          <a:endParaRPr lang="ru-RU" sz="1400" dirty="0">
            <a:latin typeface="Franklin Gothic Medium" panose="020B0603020102020204" pitchFamily="34" charset="0"/>
          </a:endParaRPr>
        </a:p>
      </cdr:txBody>
    </cdr:sp>
  </cdr:relSizeAnchor>
  <cdr:relSizeAnchor xmlns:cdr="http://schemas.openxmlformats.org/drawingml/2006/chartDrawing">
    <cdr:from>
      <cdr:x>0.47263</cdr:x>
      <cdr:y>0.02757</cdr:y>
    </cdr:from>
    <cdr:to>
      <cdr:x>0.60133</cdr:x>
      <cdr:y>0.14309</cdr:y>
    </cdr:to>
    <cdr:sp macro="" textlink="">
      <cdr:nvSpPr>
        <cdr:cNvPr id="3" name="Прямоугольник 2"/>
        <cdr:cNvSpPr/>
      </cdr:nvSpPr>
      <cdr:spPr bwMode="auto">
        <a:xfrm xmlns:a="http://schemas.openxmlformats.org/drawingml/2006/main">
          <a:off x="3927469" y="146912"/>
          <a:ext cx="1069524" cy="6155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none" lIns="91440" tIns="137160" rIns="91440" bIns="45720" numCol="1" anchor="ctr" anchorCtr="0" compatLnSpc="1">
          <a:prstTxWarp prst="textNoShape">
            <a:avLst/>
          </a:prstTxWarp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Franklin Gothic Medium" panose="020B0603020102020204" pitchFamily="34" charset="0"/>
            </a:rPr>
            <a:t>129 </a:t>
          </a:r>
        </a:p>
        <a:p xmlns:a="http://schemas.openxmlformats.org/drawingml/2006/main">
          <a:pPr algn="ctr"/>
          <a:r>
            <a:rPr lang="ru-RU" sz="1400" dirty="0" smtClean="0">
              <a:latin typeface="Franklin Gothic Medium" panose="020B0603020102020204" pitchFamily="34" charset="0"/>
            </a:rPr>
            <a:t>млрд. </a:t>
          </a:r>
          <a:r>
            <a:rPr lang="ru-RU" sz="1400" dirty="0" err="1" smtClean="0">
              <a:latin typeface="Franklin Gothic Medium" panose="020B0603020102020204" pitchFamily="34" charset="0"/>
            </a:rPr>
            <a:t>шайт</a:t>
          </a:r>
          <a:endParaRPr lang="ru-RU" sz="1400" dirty="0">
            <a:latin typeface="Franklin Gothic Medium" panose="020B0603020102020204" pitchFamily="34" charset="0"/>
          </a:endParaRPr>
        </a:p>
      </cdr:txBody>
    </cdr:sp>
  </cdr:relSizeAnchor>
  <cdr:relSizeAnchor xmlns:cdr="http://schemas.openxmlformats.org/drawingml/2006/chartDrawing">
    <cdr:from>
      <cdr:x>0.73875</cdr:x>
      <cdr:y>0.02757</cdr:y>
    </cdr:from>
    <cdr:to>
      <cdr:x>0.86746</cdr:x>
      <cdr:y>0.14309</cdr:y>
    </cdr:to>
    <cdr:sp macro="" textlink="">
      <cdr:nvSpPr>
        <cdr:cNvPr id="4" name="Прямоугольник 3"/>
        <cdr:cNvSpPr/>
      </cdr:nvSpPr>
      <cdr:spPr bwMode="auto">
        <a:xfrm xmlns:a="http://schemas.openxmlformats.org/drawingml/2006/main">
          <a:off x="6138930" y="146912"/>
          <a:ext cx="1069524" cy="6155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none" lIns="91440" tIns="137160" rIns="91440" bIns="45720" numCol="1" anchor="ctr" anchorCtr="0" compatLnSpc="1">
          <a:prstTxWarp prst="textNoShape">
            <a:avLst/>
          </a:prstTxWarp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Franklin Gothic Medium" panose="020B0603020102020204" pitchFamily="34" charset="0"/>
            </a:rPr>
            <a:t>152 </a:t>
          </a:r>
        </a:p>
        <a:p xmlns:a="http://schemas.openxmlformats.org/drawingml/2006/main">
          <a:pPr algn="ctr"/>
          <a:r>
            <a:rPr lang="ru-RU" sz="1400" dirty="0" smtClean="0">
              <a:latin typeface="Franklin Gothic Medium" panose="020B0603020102020204" pitchFamily="34" charset="0"/>
            </a:rPr>
            <a:t>млрд. </a:t>
          </a:r>
          <a:r>
            <a:rPr lang="ru-RU" sz="1400" dirty="0" err="1" smtClean="0">
              <a:latin typeface="Franklin Gothic Medium" panose="020B0603020102020204" pitchFamily="34" charset="0"/>
            </a:rPr>
            <a:t>шайт</a:t>
          </a:r>
          <a:endParaRPr lang="ru-RU" sz="1400" dirty="0">
            <a:latin typeface="Franklin Gothic Medium" panose="020B06030201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0.04132</cdr:x>
      <cdr:y>0.02381</cdr:y>
    </cdr:from>
    <cdr:to>
      <cdr:x>0.93051</cdr:x>
      <cdr:y>0.13067</cdr:y>
    </cdr:to>
    <cdr:sp macro="" textlink="">
      <cdr:nvSpPr>
        <cdr:cNvPr id="2" name="TextBox 11"/>
        <cdr:cNvSpPr txBox="1"/>
      </cdr:nvSpPr>
      <cdr:spPr>
        <a:xfrm xmlns:a="http://schemas.openxmlformats.org/drawingml/2006/main">
          <a:off x="360020" y="144019"/>
          <a:ext cx="7747484" cy="64633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txBody>
        <a:bodyPr xmlns:a="http://schemas.openxmlformats.org/drawingml/2006/main" wrap="square" rtlCol="0">
          <a:sp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800" b="1" dirty="0" smtClean="0">
            <a:ln/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endParaRPr lang="ru-RU" sz="1800" b="1" dirty="0">
            <a:ln/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0.41691</cdr:x>
      <cdr:y>0.27926</cdr:y>
    </cdr:from>
    <cdr:to>
      <cdr:x>0.55935</cdr:x>
      <cdr:y>0.47639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76525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0.3771</cdr:x>
      <cdr:y>0.18518</cdr:y>
    </cdr:from>
    <cdr:to>
      <cdr:x>0.46402</cdr:x>
      <cdr:y>0.24768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23994" y="720079"/>
          <a:ext cx="720080" cy="243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/>
            <a:t>26 </a:t>
          </a:r>
          <a:r>
            <a:rPr lang="ru-RU" sz="1200" b="1" dirty="0" smtClean="0"/>
            <a:t>235,14</a:t>
          </a:r>
          <a:endParaRPr lang="ru-RU" sz="1200" b="1" dirty="0"/>
        </a:p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0.52487</cdr:x>
      <cdr:y>0.14815</cdr:y>
    </cdr:from>
    <cdr:to>
      <cdr:x>0.62048</cdr:x>
      <cdr:y>0.19948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48130" y="576063"/>
          <a:ext cx="792088" cy="199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/>
            <a:t>28 </a:t>
          </a:r>
          <a:r>
            <a:rPr lang="ru-RU" sz="1200" b="1" dirty="0" smtClean="0"/>
            <a:t>740,27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0.68133</cdr:x>
      <cdr:y>0.05556</cdr:y>
    </cdr:from>
    <cdr:to>
      <cdr:x>0.76825</cdr:x>
      <cdr:y>0.10895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644274" y="216023"/>
          <a:ext cx="720080" cy="207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/>
            <a:t>35 </a:t>
          </a:r>
          <a:r>
            <a:rPr lang="ru-RU" sz="1200" b="1" dirty="0" smtClean="0"/>
            <a:t>269,84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0.82909</cdr:x>
      <cdr:y>0.06693</cdr:y>
    </cdr:from>
    <cdr:to>
      <cdr:x>0.91602</cdr:x>
      <cdr:y>0.11826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868410" y="260242"/>
          <a:ext cx="720081" cy="199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/>
            <a:t>33 </a:t>
          </a:r>
          <a:r>
            <a:rPr lang="ru-RU" sz="1200" b="1" dirty="0" smtClean="0"/>
            <a:t>773,58</a:t>
          </a:r>
          <a:endParaRPr lang="ru-RU" sz="12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0.38125</cdr:x>
      <cdr:y>0.0338</cdr:y>
    </cdr:from>
    <cdr:to>
      <cdr:x>0.50125</cdr:x>
      <cdr:y>0.22465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05125" y="1619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0.29202</cdr:x>
      <cdr:y>0.21622</cdr:y>
    </cdr:from>
    <cdr:to>
      <cdr:x>0.40644</cdr:x>
      <cdr:y>0.28451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22229" y="1152128"/>
          <a:ext cx="949075" cy="3638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/>
            <a:t>40 </a:t>
          </a:r>
          <a:r>
            <a:rPr lang="ru-RU" sz="1400" dirty="0" smtClean="0"/>
            <a:t>451,23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0.50905</cdr:x>
      <cdr:y>0.12162</cdr:y>
    </cdr:from>
    <cdr:to>
      <cdr:x>0.62347</cdr:x>
      <cdr:y>0.17532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22429" y="648072"/>
          <a:ext cx="949075" cy="2861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/>
            <a:t>48 </a:t>
          </a:r>
          <a:r>
            <a:rPr lang="ru-RU" sz="1400" dirty="0" smtClean="0"/>
            <a:t>762,22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0.74345</cdr:x>
      <cdr:y>0.05405</cdr:y>
    </cdr:from>
    <cdr:to>
      <cdr:x>0.85787</cdr:x>
      <cdr:y>0.1241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166645" y="288032"/>
          <a:ext cx="949076" cy="373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/>
            <a:t>55 </a:t>
          </a:r>
          <a:r>
            <a:rPr lang="ru-RU" sz="1400" dirty="0" smtClean="0"/>
            <a:t>388,28</a:t>
          </a:r>
          <a:endParaRPr lang="ru-RU" sz="14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0.26724</cdr:x>
      <cdr:y>0.27916</cdr:y>
    </cdr:from>
    <cdr:to>
      <cdr:x>0.65995</cdr:x>
      <cdr:y>0.74961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110819" y="652876"/>
          <a:ext cx="1632381" cy="110024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softEdge rad="12700"/>
        </a:effectLst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0000"/>
            </a:lnSpc>
          </a:pP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Ставнас</a:t>
          </a:r>
          <a:endParaRPr lang="ru-RU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>
            <a:lnSpc>
              <a:spcPct val="100000"/>
            </a:lnSpc>
          </a:pPr>
          <a:r>
            <a:rPr lang="ru-RU" b="1" dirty="0" smtClean="0">
              <a:latin typeface="Times New Roman" pitchFamily="18" charset="0"/>
              <a:cs typeface="Times New Roman" pitchFamily="18" charset="0"/>
            </a:rPr>
            <a:t>69 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303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311,55</a:t>
          </a:r>
        </a:p>
        <a:p xmlns:a="http://schemas.openxmlformats.org/drawingml/2006/main">
          <a:pPr algn="ctr">
            <a:lnSpc>
              <a:spcPct val="100000"/>
            </a:lnSpc>
          </a:pP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сюрс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>
              <a:latin typeface="Times New Roman" pitchFamily="18" charset="0"/>
              <a:cs typeface="Times New Roman" pitchFamily="18" charset="0"/>
            </a:rPr>
            <a:t>шайт</a:t>
          </a:r>
          <a:endParaRPr lang="ru-RU" sz="1100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0.06331</cdr:x>
      <cdr:y>0.77554</cdr:y>
    </cdr:from>
    <cdr:to>
      <cdr:x>0.28818</cdr:x>
      <cdr:y>0.953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5168" y="3234458"/>
          <a:ext cx="1368152" cy="740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t"/>
        <a:lstStyle xmlns:a="http://schemas.openxmlformats.org/drawingml/2006/main"/>
        <a:p xmlns:a="http://schemas.openxmlformats.org/drawingml/2006/main">
          <a:pPr algn="ctr"/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Сьӧмкудйӧ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пырттӧм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канму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фондъяс</a:t>
          </a:r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11,4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0.44194</cdr:y>
    </cdr:from>
    <cdr:to>
      <cdr:x>0.21595</cdr:x>
      <cdr:y>0.62524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0" y="2088232"/>
          <a:ext cx="1313892" cy="8661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Мукӧд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ӧшмӧс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2,1%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0.74805</cdr:x>
      <cdr:y>0.16293</cdr:y>
    </cdr:from>
    <cdr:to>
      <cdr:x>1</cdr:x>
      <cdr:y>0.86762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76575" y="381001"/>
          <a:ext cx="923925" cy="1647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0.70211</cdr:x>
      <cdr:y>0.30479</cdr:y>
    </cdr:from>
    <cdr:to>
      <cdr:x>1</cdr:x>
      <cdr:y>0.74308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71755" y="1440160"/>
          <a:ext cx="1812413" cy="2071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/>
          </a:pP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Коми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Республикаса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республиканскӧй</a:t>
          </a:r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 rtl="0">
            <a:defRPr/>
          </a:pP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ьӧмкуд</a:t>
          </a:r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 rtl="0">
            <a:defRPr/>
          </a:pP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86,5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0.60377</cdr:x>
      <cdr:y>0.31081</cdr:y>
    </cdr:from>
    <cdr:to>
      <cdr:x>1</cdr:x>
      <cdr:y>0.50507</cdr:y>
    </cdr:to>
    <cdr:sp macro="" textlink="">
      <cdr:nvSpPr>
        <cdr:cNvPr id="3" name="Поле 2"/>
        <cdr:cNvSpPr txBox="1"/>
      </cdr:nvSpPr>
      <cdr:spPr>
        <a:xfrm xmlns:a="http://schemas.openxmlformats.org/drawingml/2006/main">
          <a:off x="2304256" y="1152128"/>
          <a:ext cx="1512168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Федеральнӧй</a:t>
          </a:r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ьӧмкуд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7,3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0.91921</cdr:x>
      <cdr:y>0.47619</cdr:y>
    </cdr:from>
    <cdr:to>
      <cdr:x>1</cdr:x>
      <cdr:y>0.64919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638478" y="720080"/>
          <a:ext cx="671384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100 %</a:t>
          </a:r>
          <a:endParaRPr lang="ru-RU" sz="11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0.82321</cdr:x>
      <cdr:y>0.60811</cdr:y>
    </cdr:from>
    <cdr:to>
      <cdr:x>0.90485</cdr:x>
      <cdr:y>0.6572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840760" y="3240360"/>
          <a:ext cx="678391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111,1 %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0.82321</cdr:x>
      <cdr:y>0.74324</cdr:y>
    </cdr:from>
    <cdr:to>
      <cdr:x>0.89212</cdr:x>
      <cdr:y>0.79234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6840760" y="3960440"/>
          <a:ext cx="572593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100 %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0.82321</cdr:x>
      <cdr:y>0.87838</cdr:y>
    </cdr:from>
    <cdr:to>
      <cdr:x>0.89212</cdr:x>
      <cdr:y>0.92747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6840760" y="4680520"/>
          <a:ext cx="572593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100 %</a:t>
          </a:r>
          <a:endParaRPr lang="ru-RU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09" cy="498396"/>
          </a:xfrm>
          <a:prstGeom prst="rect">
            <a:avLst/>
          </a:prstGeom>
        </p:spPr>
        <p:txBody>
          <a:bodyPr vert="horz" lIns="90980" tIns="45491" rIns="90980" bIns="454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2" y="0"/>
            <a:ext cx="2943233" cy="498396"/>
          </a:xfrm>
          <a:prstGeom prst="rect">
            <a:avLst/>
          </a:prstGeom>
        </p:spPr>
        <p:txBody>
          <a:bodyPr vert="horz" lIns="90980" tIns="45491" rIns="90980" bIns="454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D9EE933-5C3C-4359-8740-627AA97D7F8C}" type="datetimeFigureOut">
              <a:rPr lang="ru-RU"/>
              <a:pPr>
                <a:defRPr/>
              </a:pPr>
              <a:t>21.09.2016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46125"/>
            <a:ext cx="4995862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0" tIns="45491" rIns="90980" bIns="4549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27" y="4741109"/>
            <a:ext cx="5434024" cy="4493497"/>
          </a:xfrm>
          <a:prstGeom prst="rect">
            <a:avLst/>
          </a:prstGeom>
        </p:spPr>
        <p:txBody>
          <a:bodyPr vert="horz" lIns="90980" tIns="45491" rIns="90980" bIns="45491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82217"/>
            <a:ext cx="2944809" cy="498396"/>
          </a:xfrm>
          <a:prstGeom prst="rect">
            <a:avLst/>
          </a:prstGeom>
        </p:spPr>
        <p:txBody>
          <a:bodyPr vert="horz" lIns="90980" tIns="45491" rIns="90980" bIns="454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2" y="9482217"/>
            <a:ext cx="2943233" cy="498396"/>
          </a:xfrm>
          <a:prstGeom prst="rect">
            <a:avLst/>
          </a:prstGeom>
        </p:spPr>
        <p:txBody>
          <a:bodyPr vert="horz" lIns="90980" tIns="45491" rIns="90980" bIns="454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B30DBE9-C682-4A14-9C26-DFDDD3BAE8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219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B6F36-9843-423C-88E7-974941E391A0}" type="datetime1">
              <a:rPr lang="ru-RU" smtClean="0"/>
              <a:t>21.09.2016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7F9F0-2B01-4EED-876D-6400D54FDB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C4538-7F0E-4A1B-A1F7-F71D4A1EA000}" type="datetime1">
              <a:rPr lang="ru-RU" smtClean="0"/>
              <a:t>21.09.2016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8CC14-255E-4446-BCC7-48B4CC7FEE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79873-5113-4144-B921-169E3F8E00E5}" type="datetime1">
              <a:rPr lang="ru-RU" smtClean="0"/>
              <a:t>21.09.2016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4BA85-88F4-4F86-A9F4-B594BAC81C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DC5E6-4651-459C-9958-2EC068BEF99E}" type="datetime1">
              <a:rPr lang="ru-RU" smtClean="0"/>
              <a:t>21.09.2016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ACB2E-D6D5-47AD-B9F6-17CBD8B12A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D9835-CAB0-4C0B-AC04-DBB944AC449B}" type="datetime1">
              <a:rPr lang="ru-RU" smtClean="0"/>
              <a:t>21.09.2016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F34DF-7A73-4592-8F00-13A55A4C8C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287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2CB81-AE13-4200-90BB-2246CEE12C42}" type="datetime1">
              <a:rPr lang="ru-RU" smtClean="0"/>
              <a:t>21.09.2016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94D32-959A-4F60-A743-F59C7BCBB2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44796-5C30-4485-9306-38582FCF5F8A}" type="datetime1">
              <a:rPr lang="ru-RU" smtClean="0"/>
              <a:t>21.09.2016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84C12-3148-4EEC-9159-B2C4E7FAFB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0ECD5-35DC-4472-88BE-37E2934E19E3}" type="datetime1">
              <a:rPr lang="ru-RU" smtClean="0"/>
              <a:t>21.09.2016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E992E-FD90-4EDF-9BF5-2C6D0370F0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2874E-ABA6-4B26-9CAC-0C3697D894B9}" type="datetime1">
              <a:rPr lang="ru-RU" smtClean="0"/>
              <a:t>21.09.2016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47B7C-EAF3-44C7-AD3A-6A29B737BA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2CDD-F1E6-4032-9642-4B93D4F8B9DB}" type="datetime1">
              <a:rPr lang="ru-RU" smtClean="0"/>
              <a:t>21.09.2016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8434E-FA9C-417E-8C3C-282B73AA39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2D99C-ACCA-45C6-A678-D3A8B8DBEF2F}" type="datetime1">
              <a:rPr lang="ru-RU" smtClean="0"/>
              <a:t>21.09.2016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51126-1FEE-4A37-9204-4B108FE19B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9405D-310E-4D4B-8084-0BE8264CF0F3}" type="datetime1">
              <a:rPr lang="ru-RU" smtClean="0"/>
              <a:t>21.09.2016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D16DA-D793-4A87-9C5E-BEDFD01F87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6896B-E34E-4053-BBD0-B1BA44B7A736}" type="datetime1">
              <a:rPr lang="ru-RU" smtClean="0"/>
              <a:t>21.09.2016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21F1A-19C1-4EBF-9944-98AC38B3A4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553200" y="63627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7CD656-32ED-473B-90DB-AB4EEC64615F}" type="datetime1">
              <a:rPr lang="ru-RU" smtClean="0"/>
              <a:t>21.09.2016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395536" cy="36512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C000"/>
                </a:solidFill>
                <a:latin typeface="+mn-lt"/>
              </a:defRPr>
            </a:lvl1pPr>
          </a:lstStyle>
          <a:p>
            <a:pPr>
              <a:defRPr/>
            </a:pPr>
            <a:fld id="{720FBF9A-A7D9-4214-80CC-3B4CCFE32CA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-4316" y="-12700"/>
            <a:ext cx="9132441" cy="571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Министерство финансов Республики Коми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47333" y1="30857" x2="47333" y2="30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5" y="-12699"/>
            <a:ext cx="769862" cy="70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6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7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8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0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2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minfinrk?w=wall-49302856_108" TargetMode="External"/><Relationship Id="rId5" Type="http://schemas.openxmlformats.org/officeDocument/2006/relationships/hyperlink" Target="http://minfin.rkomi.ru/page/12495/32622/" TargetMode="External"/><Relationship Id="rId4" Type="http://schemas.openxmlformats.org/officeDocument/2006/relationships/image" Target="../media/image51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minfinrk" TargetMode="External"/><Relationship Id="rId2" Type="http://schemas.openxmlformats.org/officeDocument/2006/relationships/hyperlink" Target="http://minfin.rkomi.ru/right/finopros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4.xml"/><Relationship Id="rId2" Type="http://schemas.openxmlformats.org/officeDocument/2006/relationships/chart" Target="../charts/chart93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chart" Target="../charts/chart3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3.xml"/><Relationship Id="rId5" Type="http://schemas.openxmlformats.org/officeDocument/2006/relationships/chart" Target="../charts/chart72.xml"/><Relationship Id="rId4" Type="http://schemas.openxmlformats.org/officeDocument/2006/relationships/chart" Target="../charts/chart7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0.xml"/><Relationship Id="rId5" Type="http://schemas.openxmlformats.org/officeDocument/2006/relationships/chart" Target="../charts/chart79.xml"/><Relationship Id="rId4" Type="http://schemas.openxmlformats.org/officeDocument/2006/relationships/chart" Target="../charts/chart78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vseflagi.ru/upload/symbolics/vect/flag/komi_fla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04" y="0"/>
            <a:ext cx="9154903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socmirsite.com/upload/news/img/01_07_2015/14_Respublika_Komi_ger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372" y="2101389"/>
            <a:ext cx="3168352" cy="341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49377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воын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Коми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Республикаса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республиканскӧй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сьӧмкуд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збыльмӧдӧм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серти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Гражданалы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сьӧмкуд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6786" y="5877272"/>
            <a:ext cx="675954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дасьтіс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Коми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Республикаса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сьӧм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овмӧс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министерство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«2015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воын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Коми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Республикаса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республиканскӧй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сьӧмкуд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збыльмӧдӧм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йылысь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2016.06.20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лунся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50-РЗ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№-а Коми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Республикаса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Оланпас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подув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вылын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5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fld id="{72851126-1FEE-4A37-9204-4B108FE19BC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284" y="644495"/>
            <a:ext cx="918051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МАКРОЭКОНОМИЧЕСКӦЙ ПЕТКӦДЛАСЪЯСЛӦН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ДЖЕНЬЫД ХАРАКТЕРИСТИКА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(2015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Республикаӧс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социальнӧй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экономика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боксянь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сӧвмӧдӧм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водзвыв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висьталан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петкӧдласъяс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йылысь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тӧдмӧгъяс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3136586"/>
              </p:ext>
            </p:extLst>
          </p:nvPr>
        </p:nvGraphicFramePr>
        <p:xfrm>
          <a:off x="546613" y="3789040"/>
          <a:ext cx="806489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15921985"/>
              </p:ext>
            </p:extLst>
          </p:nvPr>
        </p:nvGraphicFramePr>
        <p:xfrm>
          <a:off x="539551" y="1916832"/>
          <a:ext cx="8064897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143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67544" cy="365125"/>
          </a:xfrm>
        </p:spPr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100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052736"/>
            <a:ext cx="8309862" cy="588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вӧрсӧ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выльмӧдӧма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37,0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сюрс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вылын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пиысь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вӧр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культураяс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пуктӧма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сюрс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 площадь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вылын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Пӧдсӧн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быдтӧм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вужйӧн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кӧдзан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босьтчӧ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100%)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вӧр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культураяслӧн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ӧ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чентыс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- 82 % (2014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50%, 2013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28%). </a:t>
            </a:r>
          </a:p>
          <a:p>
            <a:pPr indent="457200" algn="just"/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«Лучший лесной питомник»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Ставроссияса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смотр-конкурс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вылын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«Выращивание посадочного материала с закрытой корневой системой»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номинацияын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«Монди СЛПК» АК-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питомник,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меститчӧ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Сыктыв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лесничестволӧн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вӧр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фонд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мутасын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босьт</a:t>
            </a:r>
            <a:r>
              <a:rPr lang="en-US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Россияын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почёта </a:t>
            </a:r>
            <a:r>
              <a:rPr lang="en-US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места. </a:t>
            </a:r>
          </a:p>
          <a:p>
            <a:pPr lvl="0" indent="457200" algn="just"/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вося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ода-кора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тӧлысьын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нуӧдӧма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быдвося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витӧд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Ставроссияса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вӧр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пуктан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лун»,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кутшӧмӧс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сиӧма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Вермӧмсянь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 волы.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Акцияын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участвуйт</a:t>
            </a:r>
            <a:r>
              <a:rPr lang="en-US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сюрс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гӧгӧр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морт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садитӧма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сюрсысь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унджык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кӧйдысысь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быдмӧм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пуктӧм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Мероприятиеяс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дырйи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пуктӧма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подув 54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парклы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17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Казьтылан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аллеялы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кытчӧ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садитӧма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706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пиысь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пулы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сетӧма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Айму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вӧсна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Ыджыд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тышын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участвуйтлӧм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вӧр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отрасльса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ветеранъяслысь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нимъяс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Коми Республика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лои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en-US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нму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вермысьӧн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«За точное соблюдение положения о проекте и самое активное и искреннее отношение к организации мероприятий спецпроекта «Лес Победы»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номинацияяс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пиысь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ӧтиын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/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Водзӧ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сӧвмӧдӧны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школаса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лесничествояс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кытчӧ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во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чӧжӧн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пырис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720 школьник. Челядь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босьтӧны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вӧр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вӧдитан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экологияысь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тӧдӧмлунъяс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велалӧны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уджавны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вӧрын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/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Бурмӧдӧма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вӧръяс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пӧжарысь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видзан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петкӧдласъяссӧ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Аддзӧм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бӧрын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ӧти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сутки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чӧжӧн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вӧрын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кусӧдӧм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пӧжаръяслӧн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удельнӧй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сьӧкта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(случай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вӧрын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пӧжаръяслӧн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ӧтувъя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лыдын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- 81% (2014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86%). 5 га-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ысь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ичӧтджык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площадь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вылын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вӧрын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аддзӧм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пӧжаръяслӧн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удельнӧй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сьӧкта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вӧрын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пӧжаръяслӧн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ӧтувъя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лыдын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- 93% (2014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91%).</a:t>
            </a:r>
          </a:p>
          <a:p>
            <a:pPr indent="457200" algn="just"/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услугаяс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сетан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indent="457200" algn="just"/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Кырымалӧма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890,9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сюрс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куб. м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ыджда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арталӧм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вӧр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лэдзан</a:t>
            </a:r>
            <a:r>
              <a:rPr lang="en-US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древесина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заптӧм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вӧр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фондысь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участокъяс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кӧртымӧ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босьтӧм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йылысь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сёрнитчӧм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(2014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14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сёрнитчӧм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дугӧдӧма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сёрнитчӧм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Ставнас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уджалӧ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11,4 млн. куб. м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ыджда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арталӧм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вӧр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лэдзан</a:t>
            </a:r>
            <a:r>
              <a:rPr lang="en-US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169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сёрнитчӧм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сетӧ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позянлун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могмӧдны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сырьёӧн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вӧр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комплексса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74 предприятие да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видзны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древесина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вӧчӧм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переработайтӧм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вылын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уджалысь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лыдсӧ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Кырымалӧма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вӧр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фондысь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участокъяс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кӧртымӧ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босьтӧм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йылысь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228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сёрнитчӧм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медым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стрӧитны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линейнӧй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объектъяс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с</a:t>
            </a:r>
            <a:r>
              <a:rPr lang="en-US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дзжӧ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геологическӧя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туявны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мупытш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сюрс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ӧтувъя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площадь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вылын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Ставнас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уджалӧ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2 388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сёрнитчӧм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54 560 га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ӧтувъя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площадь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вылын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261 предприятие-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кӧртымалысьлы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Тайӧ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сетӧ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позянлун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мусир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биару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промышленносьт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предприятиеяслы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збыльмӧдны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инвестиция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уджтасъяссӧ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/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Гражданалы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коланлун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вузалӧм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древесина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ыдждаыс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- 367,5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сюрс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куб. м (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лыдын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делӧвӧй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228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сюрс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куб. м, пес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133,9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сюрс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куб. м),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ӧтувъя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доныс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- 14,4 млн.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(2014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400,3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сюрс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куб. м).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1967" y="692696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кадколастӧ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47998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programs.gov.ru/Portal/img/economy_14.png"/>
          <p:cNvPicPr/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3125" r="7500" b="52500"/>
          <a:stretch/>
        </p:blipFill>
        <p:spPr bwMode="auto">
          <a:xfrm>
            <a:off x="462109" y="692696"/>
            <a:ext cx="1437869" cy="1168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62109" cy="365125"/>
          </a:xfrm>
        </p:spPr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101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99978" y="1539998"/>
            <a:ext cx="713651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Вынсь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ӧдӧма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Веськӧдлан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котырлӧн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2014.12.03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лунся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86 №-а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шу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ӧмӧн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23728" y="692696"/>
            <a:ext cx="6664523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«КОМИ РЕСПУБЛИКАЫН КАНМУ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МУНИЦИПАЛЬНӦЙ ВЕСЬКӦДАН СИСТЕМАЫН КАДРӦВӦЙ ПОЛИТИКА» КОМИ РЕСПУБЛИКАСА КАНМУ УДЖТАС </a:t>
            </a: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2172740033"/>
              </p:ext>
            </p:extLst>
          </p:nvPr>
        </p:nvGraphicFramePr>
        <p:xfrm>
          <a:off x="329543" y="2891573"/>
          <a:ext cx="6840761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Прямоугольник с двумя вырезанными противолежащими углами 22"/>
          <p:cNvSpPr/>
          <p:nvPr/>
        </p:nvSpPr>
        <p:spPr>
          <a:xfrm>
            <a:off x="6876256" y="2924944"/>
            <a:ext cx="1900073" cy="1296144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уджтассӧ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планын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индӧм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80,43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89569" y="2492896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могмӧдӧм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млн.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2110" y="1916832"/>
            <a:ext cx="83098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Ш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ӧр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 –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лӧсьӧдны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органъясын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Коми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меставывса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асвеськӧдлан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органъясын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кадрӧвӧй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вынйӧр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артмӧдан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сӧвмӧдан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бура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вӧдитчан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2109" y="4509120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уджтаслӧн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медтӧдчана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915791779"/>
              </p:ext>
            </p:extLst>
          </p:nvPr>
        </p:nvGraphicFramePr>
        <p:xfrm>
          <a:off x="466467" y="4941168"/>
          <a:ext cx="8309862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7204501" y="5759654"/>
            <a:ext cx="607859" cy="2616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96,3 %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303737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67544" y="683985"/>
            <a:ext cx="830986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Торъя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медтӧдчана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мероприятиеяс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могмӧдан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ыджда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67544" cy="365125"/>
          </a:xfrm>
        </p:spPr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102</a:t>
            </a:fld>
            <a:endParaRPr lang="ru-RU" dirty="0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725121169"/>
              </p:ext>
            </p:extLst>
          </p:nvPr>
        </p:nvGraphicFramePr>
        <p:xfrm>
          <a:off x="467544" y="1412776"/>
          <a:ext cx="830986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958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67544" cy="365125"/>
          </a:xfrm>
        </p:spPr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103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191518"/>
            <a:ext cx="8309862" cy="5784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дырйи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ӧсьӧдӧма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подув,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медым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бурмӧдны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канмусянь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веськӧдлӧм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веськӧдлан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системаын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ӧй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кадръяс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7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уджтаслӧн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тӧдчана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бӧртасъяс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пиысь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ӧти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Коми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олӧмӧ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пӧртысь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власьт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органъяслысь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лыдсӧ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чинтӧма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куим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пӧв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бырӧдӧма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ӧткодь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уджъясс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/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Кадрӧвӧй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резервъяслысь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бура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уджалысь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лӧсьӧдӧм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могысь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отсӧгӧн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веськӧдлан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системаӧ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локтӧны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вылыс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квалификацияа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ыджыд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позянлуна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специалистъяс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веськӧдлан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кадръяслысь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резерв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артмӧд</a:t>
            </a:r>
            <a:r>
              <a:rPr lang="en-US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донъялӧны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боксянь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босьтӧны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бур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веськӧдлысьлысь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медшӧр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компетенцияяссӧ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вӧдитчӧны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выль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резерв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тэчасӧн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юкл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резервистъясӧс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рангъяс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Уна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тшупӧда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конкурслӧн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кывкӧртӧдъяс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веськӧдлысь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резервӧ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пыртӧма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71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мортӧс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(300-ысь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унджык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лыдысь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кодъяс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пиысь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медвылыс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тшупӧдын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дасьӧсь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пырны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веськӧдлысь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чинӧ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морт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подув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тшупӧдын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60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морт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Конкурсъясса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кывкӧртӧдъяс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куим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юкӧнын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веськӧдлысь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резервъясӧ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пыртӧма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мортӧс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Велӧдӧма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1,5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сюрс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гражданскӧй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служащӧйӧс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служащӧйӧс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учреждениеясса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уджалысьӧс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йӧзӧс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кодъяс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уджалӧны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чинъясын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бӧрйӧм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чинъясын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с</a:t>
            </a:r>
            <a:r>
              <a:rPr lang="en-US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дзжӧ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йӧзӧс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кодъясӧс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пыртӧма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веськӧдлысь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кадръяс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резервӧ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веськӧдлысь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кадръяс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резервъясӧ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7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оми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веськӧдлысь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кадръяслӧн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резервысь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Коми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веськӧдлысь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кадръяслӧн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резервъясысь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8%-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ысь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унджык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мортӧс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индӧма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веськӧдлысь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чинъясӧ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Коми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кадрӧвӧй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резервысь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Коми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органъяслӧн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кадрӧвӧй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резервъясысь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24%-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ысь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унджык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мортӧс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индӧма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гражданскӧй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чинъясӧ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 во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4%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унджык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/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боксянь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донъяланногсӧ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водзӧ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пыртӧны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конкурсъясӧ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аттестацияясӧ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ӧй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экзаменъясӧ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2015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компетенция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боксянь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донъяланногӧн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вӧдитчисны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органъясысь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10% (вит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власьт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орган) да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меставывса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асвеськӧдлан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органъясысь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5%-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ысь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унджык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37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Уджтасса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мероприятиеяссӧ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пӧрт</a:t>
            </a:r>
            <a:r>
              <a:rPr lang="en-US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сны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олӧмӧ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республиканскӧй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тшӧт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весьтӧ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64704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кадколастӧ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57550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0" y="683542"/>
            <a:ext cx="1421972" cy="130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62110" cy="365125"/>
          </a:xfrm>
        </p:spPr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104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490513"/>
            <a:ext cx="716857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Вынсь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ӧдӧма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Веськӧдлан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котырлӧн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2012.09.28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лунся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410 №-а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шуӧмӧн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Ш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ӧр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 –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бурджыка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веськӧдлыны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эмбур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тэчасӧн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сэтчӧ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эмбурӧн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23728" y="692696"/>
            <a:ext cx="666452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«КОМИ РЕСПУБЛИКАСА КАНМУ ЭМБУРӦН ВЕСЬКӦДЛӦМ»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РЕСПУБЛИКАСА КАНМУ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15427780"/>
              </p:ext>
            </p:extLst>
          </p:nvPr>
        </p:nvGraphicFramePr>
        <p:xfrm>
          <a:off x="466469" y="5445224"/>
          <a:ext cx="6697819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Прямоугольник с двумя вырезанными противолежащими углами 22"/>
          <p:cNvSpPr/>
          <p:nvPr/>
        </p:nvSpPr>
        <p:spPr>
          <a:xfrm>
            <a:off x="6876256" y="5517232"/>
            <a:ext cx="1900073" cy="1143164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уджтассӧ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планын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индӧм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76,5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62110" y="2442374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могмӧдӧм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уджтасувъяс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ставнас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078596693"/>
              </p:ext>
            </p:extLst>
          </p:nvPr>
        </p:nvGraphicFramePr>
        <p:xfrm>
          <a:off x="455622" y="2852936"/>
          <a:ext cx="8320707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543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72927" y="683984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уджтасса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торъя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шедӧдӧм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тӧдмӧгъяс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67544" cy="365125"/>
          </a:xfrm>
        </p:spPr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105</a:t>
            </a:fld>
            <a:endParaRPr lang="ru-RU" dirty="0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728495099"/>
              </p:ext>
            </p:extLst>
          </p:nvPr>
        </p:nvGraphicFramePr>
        <p:xfrm>
          <a:off x="467544" y="1340768"/>
          <a:ext cx="830986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5868144" y="1999546"/>
            <a:ext cx="6783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109,3 %</a:t>
            </a:r>
            <a:endParaRPr lang="ru-RU" sz="11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60232" y="2964055"/>
            <a:ext cx="6783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103,3 %</a:t>
            </a:r>
            <a:endParaRPr lang="ru-RU" sz="11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452320" y="3933056"/>
            <a:ext cx="6783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122,5 %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275023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67544" cy="365125"/>
          </a:xfrm>
        </p:spPr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106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124744"/>
            <a:ext cx="8309862" cy="554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республиканскӧй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чӧжӧсыс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кутшӧмӧс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босьтӧма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кутан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эмбурӧн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вӧдитчӧмысь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лоис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40,07 млн.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109,3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прӧчент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эмбурсӧ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кӧртымӧ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сетӧмысь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34,3 млн.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(план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103,9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прӧчент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участокъяс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кӧртымӧ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сетӧмысь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3,1 млн.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2,8 млн.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(план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110,7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прӧчент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57200" algn="just">
              <a:lnSpc>
                <a:spcPct val="110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кутан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эмбур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вузалӧмысь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чӧжӧсыс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- 12,92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0000"/>
              </a:lnSpc>
            </a:pP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Вӧрзьӧдны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позьтӧм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объектъяслӧн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удельнӧй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сьӧкта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кутшӧмъяс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нуӧдӧма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теническӧй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инвентаризация, Коми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эмбур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вӧрзьӧдны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позьтӧм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объектъяслӧн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ӧтувъя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лоис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84,5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прӧчент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2014 во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петкӧдласыс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4,6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1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кутан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эмбурӧ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ньӧбӧма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эмбурсӧ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21,7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правопӧрадӧк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олысьяслысь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видзчысялун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зумыдмӧдӧм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–18,7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10000"/>
              </a:lnSpc>
            </a:pP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Быдӧнлы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лӧсялана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эффективнӧя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вот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перйӧм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дон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петкӧдласъяслысь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ӧтувъя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лӧсьӧдӧм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канмусянь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кадастрӧвӧя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донъялан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мероприятиеяс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нуӧд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сны: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Республика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мутасын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капитальнӧя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стрӧитан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481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087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0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6 316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кӧн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меститчӧны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промышленносьт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энергетика, транспорт, связь, радиовещание, телевидение, информатика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космическӧй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муясын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видзӧм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безопасносьт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могмӧдан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муясын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мукӧд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торъя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муясын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0000"/>
              </a:lnSpc>
            </a:pP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торйӧн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ёна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видзан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мутасъяслӧн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объектъяслӧн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0000"/>
              </a:lnSpc>
            </a:pP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вӧр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446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0000"/>
              </a:lnSpc>
            </a:pP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Кадастрӧвӧй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дон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йылысь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тӧдмӧгъясс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выльысь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донъялӧм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мӧдӧдӧма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ФКП» ФКСУ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пыртӧма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вӧрзьӧдны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позьтӧм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эмбур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0000"/>
              </a:lnSpc>
            </a:pP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Ыдждӧдӧма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акционер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котырлысь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уставнӧй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капиталсӧ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 млн.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медым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нуӧдны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нмуса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йӧзӧс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сынӧдт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новлӧдлӧм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сӧвмӧдан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мероприятиеяс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692696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кадколастӧ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81774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19" y="683542"/>
            <a:ext cx="1391963" cy="130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62110" cy="365125"/>
          </a:xfrm>
        </p:spPr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107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484784"/>
            <a:ext cx="712879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Вынсь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ӧдӧма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Веськӧдлан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котырлӧн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2012.09.28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лунся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409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№-а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шуӧмӧн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Ш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ӧр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– дыр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кад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кежл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зумыдмӧдны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системасӧ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23728" y="692696"/>
            <a:ext cx="666452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 «КАНМУ СЬӦМӦН ДА КАНМУ УДЖЙӦЗӦН ВЕСЬКӦДЛӦМ» КОМИ РЕСПУБЛИКАСА КАНМУ УДЖТАС</a:t>
            </a: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2864970750"/>
              </p:ext>
            </p:extLst>
          </p:nvPr>
        </p:nvGraphicFramePr>
        <p:xfrm>
          <a:off x="466469" y="5229200"/>
          <a:ext cx="6481795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Прямоугольник с двумя вырезанными противолежащими углами 22"/>
          <p:cNvSpPr/>
          <p:nvPr/>
        </p:nvSpPr>
        <p:spPr>
          <a:xfrm>
            <a:off x="6876256" y="5301208"/>
            <a:ext cx="1900073" cy="1359188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уджтассӧ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планын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индӧм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 smtClean="0"/>
          </a:p>
        </p:txBody>
      </p:sp>
      <p:sp>
        <p:nvSpPr>
          <p:cNvPr id="24" name="Прямоугольник 23"/>
          <p:cNvSpPr/>
          <p:nvPr/>
        </p:nvSpPr>
        <p:spPr>
          <a:xfrm>
            <a:off x="462110" y="2370366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могмӧдӧм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уджтасувъяс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ставнас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2895621"/>
              </p:ext>
            </p:extLst>
          </p:nvPr>
        </p:nvGraphicFramePr>
        <p:xfrm>
          <a:off x="455622" y="2780928"/>
          <a:ext cx="8320707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8278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215693053"/>
              </p:ext>
            </p:extLst>
          </p:nvPr>
        </p:nvGraphicFramePr>
        <p:xfrm>
          <a:off x="467544" y="1340768"/>
          <a:ext cx="830986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467544" y="683985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уджтасса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торъя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шедӧдӧм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йылысь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тӧдмӧгъяс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67544" cy="365125"/>
          </a:xfrm>
        </p:spPr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108</a:t>
            </a:fld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716016" y="2015262"/>
            <a:ext cx="6078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66,7 %</a:t>
            </a:r>
            <a:endParaRPr lang="ru-RU" sz="11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3543" y="3212976"/>
            <a:ext cx="5725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134 %</a:t>
            </a:r>
            <a:endParaRPr lang="ru-RU" sz="11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349993" y="4437112"/>
            <a:ext cx="6783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118,2 %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258567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67544" cy="365125"/>
          </a:xfrm>
        </p:spPr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109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124744"/>
            <a:ext cx="8309862" cy="537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0000"/>
              </a:lnSpc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уджйӧзӧн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веськӧдлӧм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Коми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уджтаслӧн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стратегическӧй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дыр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кежл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зумыдмӧдны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Республикалысь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системас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lnSpc>
                <a:spcPct val="110000"/>
              </a:lnSpc>
            </a:pP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Могъяс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кыпӧдны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веськӧдлан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эффективносьтсӧ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балансируйтны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тэчассӧ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0000"/>
              </a:lnSpc>
            </a:pP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Ӧтйӧза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медся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тӧдчана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могъяссӧ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збыльмӧдан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медшӧр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туйвизь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Коми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бурм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ӧдны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уджтасса-торъя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веськӧдлан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методъяссӧ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лӧсьӧдны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уджтасъяс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уджтасъяс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топыд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йитӧд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с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дзжӧ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методология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отсӧгӧн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бурмӧдны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юкӧнъясса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сьӧмкудъяслысь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структура. 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0000"/>
              </a:lnSpc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уджтасъяссӧ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лӧсьӧдӧны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Республикаӧс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экономика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боксянь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сӧвмӧдан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могъяс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найӧс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збыльмӧдан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торъя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индикаторъяс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петкӧдласъяс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кутшӧмъясӧс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урчитӧма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воӧдз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Республикаӧс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экономика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боксянь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сӧвмӧдан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lnSpc>
                <a:spcPct val="110000"/>
              </a:lnSpc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республиканскӧй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лӧсьӧдӧм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дырйи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вӧдитчӧма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уджтасса-торъя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принципъясӧн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экономика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боксянь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олӧмлысь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медся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тӧдчана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юкӧнъяс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шымыртысь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подув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артмӧдӧма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 во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2017 да 2018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воясся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сьӧмкудс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торъя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ассигнование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юклӧмӧн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петкӧдчӧны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уджтасъяс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уджтасувъяс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пырттӧм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рӧскод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гӧгӧрвоӧдана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гижӧдӧн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уджтасъяс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пырттӧм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0000"/>
              </a:lnSpc>
            </a:pP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пасйыны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уджтаслӧн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водзджык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индӧм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дорысь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вӧл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республиканскӧй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сьӧмкудлӧн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урчитӧм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рӧскодысь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83,0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2015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петкӧдласыс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лоис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94,2%. </a:t>
            </a:r>
          </a:p>
          <a:p>
            <a:pPr indent="457200" algn="just">
              <a:lnSpc>
                <a:spcPct val="110000"/>
              </a:lnSpc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ӧтйӧза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веськӧдлӧмлысь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эффективносьтсӧ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кыпӧдан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огъяс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комплекснӧя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пӧртӧны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олӧмӧ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веськӧдлӧмсӧ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кыпӧдӧм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Веськӧдлан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котырлысь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(Коми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Веськӧдлан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котырлӧн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2014.08.14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лунся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290-р №-а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тшӧктӧм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692696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кадколастӧ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821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-11194" y="620688"/>
            <a:ext cx="918051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РЕСПУБЛИКАНСКӦЙ СЬӦМКУДЛӦН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 АСЛЫСПӦЛӦСЛУНЪЯС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526051"/>
              </p:ext>
            </p:extLst>
          </p:nvPr>
        </p:nvGraphicFramePr>
        <p:xfrm>
          <a:off x="467544" y="1268760"/>
          <a:ext cx="8496944" cy="5195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0600"/>
                <a:gridCol w="936104"/>
                <a:gridCol w="1080120"/>
                <a:gridCol w="1080120"/>
              </a:tblGrid>
              <a:tr h="3792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Ним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План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Збыльмӧдӧм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Збыльмӧдан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прӧчент</a:t>
                      </a:r>
                      <a:r>
                        <a:rPr lang="ru-RU" sz="1200" dirty="0" smtClean="0">
                          <a:effectLst/>
                        </a:rPr>
                        <a:t>, </a:t>
                      </a: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ctr"/>
                </a:tc>
              </a:tr>
              <a:tr h="1685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ЧӦЖӦС</a:t>
                      </a:r>
                      <a:endParaRPr lang="ru-RU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60 097 089,6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56 038 404,7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93,2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</a:tr>
              <a:tr h="1264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effectLst/>
                        </a:rPr>
                        <a:t>ВОТЫСЬ ДА ВОТЫСЬ </a:t>
                      </a:r>
                      <a:r>
                        <a:rPr lang="ru-RU" sz="1200" b="1" i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ӦТДОР ЧӦЖӦС</a:t>
                      </a:r>
                      <a:endParaRPr lang="ru-RU" sz="12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53 347 225,2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49 507 445,8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92,8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</a:tr>
              <a:tr h="1264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ВОДЗ</a:t>
                      </a:r>
                      <a:r>
                        <a:rPr lang="ru-RU" sz="1200" b="1" i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ӦСТӦГ ВОӦМ СЬӦМ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6 749 864,4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6 530 958,9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96,8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</a:tr>
              <a:tr h="1633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Россия </a:t>
                      </a:r>
                      <a:r>
                        <a:rPr lang="ru-RU" sz="1200" dirty="0" err="1" smtClean="0">
                          <a:effectLst/>
                        </a:rPr>
                        <a:t>Федерацияса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сьӧмкуд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системаын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мукӧд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сьӧмкудсянь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водзӧстӧг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воӧм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сьӧм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5 740 942,1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5 547 906,8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96,6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</a:tr>
              <a:tr h="126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Россия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</a:rPr>
                        <a:t>Федерацияса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</a:rPr>
                        <a:t>субъектъясл</a:t>
                      </a:r>
                      <a:r>
                        <a:rPr lang="ru-RU" sz="1200" dirty="0" err="1" smtClean="0">
                          <a:effectLst/>
                        </a:rPr>
                        <a:t>ӧн</a:t>
                      </a:r>
                      <a:r>
                        <a:rPr lang="ru-RU" sz="1200" dirty="0" smtClean="0">
                          <a:effectLst/>
                        </a:rPr>
                        <a:t> да </a:t>
                      </a:r>
                      <a:r>
                        <a:rPr lang="ru-RU" sz="1200" dirty="0" err="1" smtClean="0">
                          <a:effectLst/>
                        </a:rPr>
                        <a:t>муниципальнӧй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юкӧнъяслӧн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сьӧмкудъяслы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дотацияяс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1 235 766,2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1 235 766,2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</a:tr>
              <a:tr h="2528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Сьӧмкуд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судзсянлунсӧ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ӧткодялӧм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вылӧ</a:t>
                      </a:r>
                      <a:r>
                        <a:rPr lang="ru-RU" sz="1200" dirty="0" smtClean="0">
                          <a:effectLst/>
                        </a:rPr>
                        <a:t> Россия </a:t>
                      </a:r>
                      <a:r>
                        <a:rPr lang="ru-RU" sz="1200" dirty="0" err="1" smtClean="0">
                          <a:effectLst/>
                        </a:rPr>
                        <a:t>Федерацияса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субъектъяслӧн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сьӧмкудъяслы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дотацияяс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230 779,9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230 779,9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</a:tr>
              <a:tr h="2528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Сьӧмкудъяс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балансируйтан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мераяс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збыльмӧдны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отсалӧм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</a:rPr>
                        <a:t>выл</a:t>
                      </a:r>
                      <a:r>
                        <a:rPr lang="ru-RU" sz="1200" dirty="0" err="1" smtClean="0">
                          <a:effectLst/>
                        </a:rPr>
                        <a:t>ӧ</a:t>
                      </a:r>
                      <a:r>
                        <a:rPr lang="ru-RU" sz="1200" dirty="0" smtClean="0">
                          <a:effectLst/>
                        </a:rPr>
                        <a:t> Россия </a:t>
                      </a:r>
                      <a:r>
                        <a:rPr lang="ru-RU" sz="1200" dirty="0" err="1" smtClean="0">
                          <a:effectLst/>
                        </a:rPr>
                        <a:t>Федерацияса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субъектъяслӧн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сьӧмкудъяслы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дотацияяс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1 004 986,3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1 004 986,3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</a:tr>
              <a:tr h="2528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Россия </a:t>
                      </a:r>
                      <a:r>
                        <a:rPr lang="ru-RU" sz="1200" dirty="0" err="1" smtClean="0">
                          <a:effectLst/>
                        </a:rPr>
                        <a:t>Федерацияса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сьӧмкуд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системаын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сьӧмкудъяслы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субсидияяс</a:t>
                      </a:r>
                      <a:r>
                        <a:rPr lang="ru-RU" sz="1200" dirty="0" smtClean="0">
                          <a:effectLst/>
                        </a:rPr>
                        <a:t> (</a:t>
                      </a:r>
                      <a:r>
                        <a:rPr lang="ru-RU" sz="1200" dirty="0" err="1" smtClean="0">
                          <a:effectLst/>
                        </a:rPr>
                        <a:t>сьӧмкудкостса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субсидияяс</a:t>
                      </a:r>
                      <a:r>
                        <a:rPr lang="ru-RU" sz="1200" dirty="0" smtClean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1 155 819,2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1 058 973,9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91,6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</a:tr>
              <a:tr h="126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Россия </a:t>
                      </a:r>
                      <a:r>
                        <a:rPr lang="ru-RU" sz="1200" dirty="0" err="1" smtClean="0">
                          <a:effectLst/>
                        </a:rPr>
                        <a:t>Федерацияса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</a:rPr>
                        <a:t>субъектъясл</a:t>
                      </a:r>
                      <a:r>
                        <a:rPr lang="ru-RU" sz="1200" dirty="0" err="1" smtClean="0">
                          <a:effectLst/>
                        </a:rPr>
                        <a:t>ӧн</a:t>
                      </a:r>
                      <a:r>
                        <a:rPr lang="ru-RU" sz="1200" baseline="0" dirty="0" smtClean="0">
                          <a:effectLst/>
                        </a:rPr>
                        <a:t> да </a:t>
                      </a:r>
                      <a:r>
                        <a:rPr lang="ru-RU" sz="1200" baseline="0" dirty="0" err="1" smtClean="0">
                          <a:effectLst/>
                        </a:rPr>
                        <a:t>муниципальн</a:t>
                      </a:r>
                      <a:r>
                        <a:rPr lang="ru-RU" sz="1200" dirty="0" err="1" smtClean="0">
                          <a:effectLst/>
                        </a:rPr>
                        <a:t>ӧй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юкӧнъяслӧн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</a:rPr>
                        <a:t>сь</a:t>
                      </a:r>
                      <a:r>
                        <a:rPr lang="ru-RU" sz="1200" dirty="0" err="1" smtClean="0">
                          <a:effectLst/>
                        </a:rPr>
                        <a:t>ӧмкудъяслы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субвенцияяс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2 300 390,3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2 241 525,5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97,4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</a:tr>
              <a:tr h="1264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Мукӧд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сьӧмкудкостса</a:t>
                      </a:r>
                      <a:r>
                        <a:rPr lang="ru-RU" sz="1200" baseline="0" dirty="0" smtClean="0">
                          <a:effectLst/>
                        </a:rPr>
                        <a:t> трансферт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1 048 966,4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1 011 641,2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96,4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</a:tr>
              <a:tr h="316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РОССИЯ</a:t>
                      </a:r>
                      <a:r>
                        <a:rPr lang="ru-RU" sz="1200" baseline="0" dirty="0" smtClean="0">
                          <a:effectLst/>
                        </a:rPr>
                        <a:t> ФЕДЕРАЦИЯСА СУБЪЕКТЪЯСЛ</a:t>
                      </a:r>
                      <a:r>
                        <a:rPr lang="ru-RU" sz="1200" b="1" i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ӦН СЬӦМКУДЪЯСӦ КАНМУ (МУНИЦИПАЛЬНӦЙ) ОРГАНИЗАЦИЯЯССЯНЬ</a:t>
                      </a:r>
                      <a:r>
                        <a:rPr lang="ru-RU" sz="1200" b="1" i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ВОДЗ</a:t>
                      </a:r>
                      <a:r>
                        <a:rPr lang="ru-RU" sz="1200" b="1" i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ӦСТӦГ ВОӦМ СЬӦМ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700 902,4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646 565,8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92,2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</a:tr>
              <a:tr h="126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МУКӦД </a:t>
                      </a:r>
                      <a:r>
                        <a:rPr lang="ru-RU" sz="1200" b="1" i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ВОДЗ</a:t>
                      </a:r>
                      <a:r>
                        <a:rPr lang="ru-RU" sz="1200" b="1" i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ӦСТӦГ ВОӦМ СЬӦМ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308 019,9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308 019,9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</a:tr>
              <a:tr h="569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РОССИЯ</a:t>
                      </a:r>
                      <a:r>
                        <a:rPr lang="ru-RU" sz="1200" baseline="0" dirty="0" smtClean="0">
                          <a:effectLst/>
                        </a:rPr>
                        <a:t> ФЕДЕРАЦИЯСА СЬ</a:t>
                      </a:r>
                      <a:r>
                        <a:rPr lang="ru-RU" sz="1200" b="1" i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ӦМКУД СИСТЕМАЫН СЬӦМКУДЪЯСӦН ДА ОРГАНИЗАЦИЯЯСӦН  КОЛЯН ВОЯССЯ ТОРЪЯ МОГА СУБСИДИЯЯСЫСЬ, СУБВЕНЦИЯЯСЫСЬ ДА МУКӦД СЬӦМКУДКОСТСА ТРАНСФЕРТЫСЬ КОЛЯСЪЯС БЕРГӦДӦМЫСЬ </a:t>
                      </a:r>
                      <a:r>
                        <a:rPr lang="ru-RU" sz="1200" dirty="0" smtClean="0">
                          <a:effectLst/>
                        </a:rPr>
                        <a:t>РОССИЯ</a:t>
                      </a:r>
                      <a:r>
                        <a:rPr lang="ru-RU" sz="1200" baseline="0" dirty="0" smtClean="0">
                          <a:effectLst/>
                        </a:rPr>
                        <a:t> ФЕДЕРАЦИЯСА СЬ</a:t>
                      </a:r>
                      <a:r>
                        <a:rPr lang="ru-RU" sz="1200" b="1" i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ӦМКУД СИСТЕМАЫН СЬӦМКУДЪЯСЛӦН ЧӦЖӦС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171 317,0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</a:tr>
              <a:tr h="25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КОЛЯН ВОЯССЯ ТОРЪЯ МОГА СУБСИДИЯЯСЫСЬ, СУБВЕНЦИЯЯСЫСЬ ДА МУКӦД СЬӦМКУДКОСТСА ТРАНСФЕРТЫСЬ КОЛЯСЪЯС БЕРГӦДӦМ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-142 850,6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22" marR="3432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3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67544" cy="365125"/>
          </a:xfrm>
        </p:spPr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110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124744"/>
            <a:ext cx="8309862" cy="546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нму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веськӧдлан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качествосӧ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донъялӧм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кутшӧмӧс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нуӧд</a:t>
            </a:r>
            <a:r>
              <a:rPr lang="en-US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2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Россия </a:t>
            </a:r>
            <a:r>
              <a:rPr lang="ru-RU" sz="12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Федерацияса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овмӧс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министерство, 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Республикаӧс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нӧшта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 14 д</a:t>
            </a:r>
            <a:r>
              <a:rPr lang="en-US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нмуӧс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пыртӧма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веськӧдлан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качество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en-US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нмуяслӧн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группаӧ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Татшӧм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ногӧн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12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водзын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мунысь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вося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кывкӧртӧдъяс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en-US" sz="12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нмуса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веськӧдлан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качествосӧ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кутшӧмӧс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донъялӧ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Россия </a:t>
            </a:r>
            <a:r>
              <a:rPr lang="ru-RU" sz="12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Федерацияса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овмӧс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министерство, </a:t>
            </a:r>
            <a:r>
              <a:rPr lang="ru-RU" sz="12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колана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качестволы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лӧсялана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тшупӧдысь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улынджык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 группа) Коми </a:t>
            </a:r>
            <a:r>
              <a:rPr lang="ru-RU" sz="12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Республикаӧн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шедӧдӧм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4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уджтаслысь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планын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индӧм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петкӧдлассӧ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абу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2014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en-US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нму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веськӧдлан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качествосӧ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донъялӧма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лёкджыка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вӧсна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вося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кывкӧртӧдъяс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республиканскӧй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сьӧмкудсӧ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пӧртӧма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олӧмӧ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дефицитӧн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16,8%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вевтыртӧ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субъектлӧн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дефицитлысь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медпозяна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ыдждасӧ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кутшӧмӧс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урчитӧма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 БК 921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статьяӧн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водзӧстӧг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воӧм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кындзи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чӧжӧсысь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15%-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ысь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унджык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дефицитлысь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медпозяна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ыджда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вевтыртан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медшӧр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помка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абу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вотысь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вотысь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ӧтдор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чӧжӧс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плансӧ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кадколастӧ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видлалӧма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вося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кывкӧртӧдъяссӧ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примитӧма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мераяс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медым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ӧлӧдны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торкӧмъясысь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2015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вося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виччысяна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Республикаӧс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пыртасны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бура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веськӧдлысь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en-US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нмуяс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лыдӧ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да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петкӧдлассӧ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лоас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пӧртӧма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олӧмӧ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14000"/>
              </a:lnSpc>
            </a:pP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республиканскӧй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Коми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ӧтувт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47675" algn="just">
              <a:lnSpc>
                <a:spcPct val="114000"/>
              </a:lnSpc>
            </a:pP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2015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вося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кывкӧртӧдъяс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  <a:r>
              <a:rPr lang="ru-RU" sz="12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республиканскӧй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сьӧмкудсӧ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татшӧм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ногӧн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47675" algn="just">
              <a:lnSpc>
                <a:spcPct val="114000"/>
              </a:lnSpc>
            </a:pP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Воӧм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чӧжӧсыс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56,0 млрд.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ru-RU" sz="12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планын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индӧм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4,1 млрд.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этшаджык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(60,1 млрд.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ӧй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сьӧмкудлӧн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чӧжӧс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стӧчмӧдӧм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плансӧ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93,2%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Рӧскод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63,6 млрд.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планын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индӧм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67,6 млрд.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дорысь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Татшӧм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ногӧн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Коми </a:t>
            </a:r>
            <a:r>
              <a:rPr lang="ru-RU" sz="12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республиканскӧй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сьӧмкудсӧ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рӧскод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94,1%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8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4000"/>
              </a:lnSpc>
            </a:pP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  <a:r>
              <a:rPr lang="ru-RU" sz="12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республиканскӧй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28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лӧн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дефицитыс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лои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7,6 </a:t>
            </a:r>
            <a:r>
              <a:rPr lang="ru-RU" sz="12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млрд.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тырвый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вештӧма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коммерческӧй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кредитъяс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отсӧгӧн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Коми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дона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кабалаяс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иналӧмысь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ӧй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сьӧмкудйӧ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воӧм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отсӧгӧн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тшӧтъяс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вылын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колясъяс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чинтӧм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отсӧгӧн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дефицит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могмӧдан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мукӧд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ӧшмӧс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</a:t>
            </a:r>
            <a:r>
              <a:rPr lang="ru-RU" sz="12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8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692696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кадколастӧ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15757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67544" cy="365125"/>
          </a:xfrm>
        </p:spPr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111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124744"/>
            <a:ext cx="8309862" cy="5127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Коми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ӧтувтӧм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сьӧмкудсӧ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татшӧм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ногӧн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14000"/>
              </a:lnSpc>
            </a:pP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Ӧтувт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ӧм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сьӧмкудлӧн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чӧжӧс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юкӧнын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лоис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67,4 млрд.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либӧ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индӧм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ыдждаысь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93,5 %.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Рӧскод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76,1 млрд.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индӧм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82,5 млрд.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дорысь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Татшӧм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ногӧн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2015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вося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кывкӧртӧдъяс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Коми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ӧтувтӧм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сьӧмкудлысь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рӧскод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юкӧнсӧ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92,2 %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14000"/>
              </a:lnSpc>
            </a:pP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во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уджтасса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индӧма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ӧтувтӧм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сьӧмкудлӧн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дефицит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петкӧдласыс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водзӧстӧг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воӧм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учётӧ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босьттӧг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чӧжӧс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вермы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вевтыртны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15,0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петкӧдласыс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эз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пет 11,2 %-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ысь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индӧм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дефицитсӧ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дзоньнас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вештӧма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могмӧдан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ӧшмӧсъяс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отсӧгӧн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14000"/>
              </a:lnSpc>
            </a:pP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республиканскӧй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сьӧмкудс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Коми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ӧтувтӧм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сьӧмкудсӧ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балансируйтан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принципӧ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кутчысьӧмӧн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lnSpc>
                <a:spcPct val="114000"/>
              </a:lnSpc>
            </a:pP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понда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стӧча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 Президент В.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Путинлысь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майскӧй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индӧдъяссӧ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водзын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мукӧд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кӧсйысьӧмсӧ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абу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пӧртӧма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олӧмӧ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республиканскӧй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сьӧмкудлысь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чӧжӧс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юкӧнсӧ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ёна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</a:t>
            </a:r>
            <a:r>
              <a:rPr lang="en-US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Коми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уджйӧзыс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lnSpc>
                <a:spcPct val="114000"/>
              </a:lnSpc>
            </a:pP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вося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тӧвшӧр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тӧлысь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лун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кежлӧ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уджйӧзлӧн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ыдждаыс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лоис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33,8 млрд.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 во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17,8 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унджык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вося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тӧвшӧр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тӧлысь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лун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кежлӧ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униципальнӧй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уджйӧзыс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2,1 млрд.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колян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10,5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унджык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lnSpc>
                <a:spcPct val="114000"/>
              </a:lnSpc>
            </a:pP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уджтаслӧн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параметръясӧн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индӧма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уджйӧзлысь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медпозяна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ыдждасӧ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ӧтувтӧм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сьӧмкудлӧн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чӧжӧс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дорӧ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водзӧстӧг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воӧм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кындзи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65,0 %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мында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петкӧдласыс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эз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вевтырт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55,0 %.</a:t>
            </a:r>
          </a:p>
          <a:p>
            <a:pPr indent="457200" algn="just">
              <a:lnSpc>
                <a:spcPct val="114000"/>
              </a:lnSpc>
            </a:pP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петкӧдласъяссӧ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индикаторъясс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96,6%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Абу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индӧм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татшӧм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индикатор:</a:t>
            </a:r>
          </a:p>
          <a:p>
            <a:pPr indent="457200" algn="just">
              <a:lnSpc>
                <a:spcPct val="114000"/>
              </a:lnSpc>
            </a:pP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водзын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мунысь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вося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кывкӧртӧдъяс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en-US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нмуса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веськӧдлан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качествосӧ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кутшӧмӧс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донъялӧ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Россия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Федерацияса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овмӧс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министерство,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колана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качестволы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лӧсялана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тшупӧдысь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улынджык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 группа) Коми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Республикаӧн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шедӧдӧм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4 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endParaRPr lang="ru-RU" sz="12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692696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кадколастӧ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44152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67544" cy="365125"/>
          </a:xfrm>
        </p:spPr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112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4646" y="1109142"/>
            <a:ext cx="8309862" cy="520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0000"/>
              </a:lnSpc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дырйи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позьӧ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вӧчны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кывкӧртӧд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кывкутӧмӧн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збыльмӧдысь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водзын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участвуйтысьяс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водзын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сулалысь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могъяссӧ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пӧртӧма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олӧмӧ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тырвыйӧ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lnSpc>
                <a:spcPct val="110000"/>
              </a:lnSpc>
            </a:pP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петкӧдчӧ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мутасын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ӧтйӧза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политика да с</a:t>
            </a:r>
            <a:r>
              <a:rPr 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пытшкын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мукӧдтор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ӧтувтӧм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сьӧмкудлысь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петкӧдласъяс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индикаторъяс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Такӧд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йитӧдын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с</a:t>
            </a:r>
            <a:r>
              <a:rPr 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дзжӧ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Россия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кодекслӧн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урчитӧм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сьӧмкудъяслысь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асшӧрлунсӧ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босьтӧмӧн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лӧсьӧд</a:t>
            </a:r>
            <a:r>
              <a:rPr 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шуӧма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торъя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юкӧнъяс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петкӧдласъяссӧ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пыртны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ков. </a:t>
            </a:r>
          </a:p>
          <a:p>
            <a:pPr indent="457200" algn="just">
              <a:lnSpc>
                <a:spcPct val="110000"/>
              </a:lnSpc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ёна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тӧдчис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кутас на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тӧдчыны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шӧркодь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чӧжӧн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Республика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мутасын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Россия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Президентысь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майскӧй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индӧдъяс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збыльмӧдӧмсӧ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могмӧдӧм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10000"/>
              </a:lnSpc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ӧтувтӧм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сьӧмкудлӧн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содтӧд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ыджда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веськӧдӧма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индӧдъяслысь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положениеяс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торъя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петкӧдласъяс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лоис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10,2 млрд.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10000"/>
              </a:lnSpc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дырйи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2014 во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ӧтувтӧм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сьӧмкудлӧн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чӧжӧсыс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</a:t>
            </a:r>
            <a:r>
              <a:rPr lang="en-US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сӧмын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1,6 млрд.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2,4%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</a:t>
            </a:r>
            <a:r>
              <a:rPr lang="en-US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дзжӧ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пасйӧма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 во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торъя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йӧзлӧн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чӧжӧс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вотысь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сьӧмыс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чин</a:t>
            </a:r>
            <a:r>
              <a:rPr lang="en-US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0,2 млрд.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0,9%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lnSpc>
                <a:spcPct val="110000"/>
              </a:lnSpc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дзжӧ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ӧтувтӧм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сьӧмкудлӧн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чӧжӧс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содӧмкӧд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ӧттшӧтш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 во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индӧм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чӧжӧсысь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93,5 %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lnSpc>
                <a:spcPct val="110000"/>
              </a:lnSpc>
            </a:pP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Татшӧм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лоӧмтор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понда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нӧшта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сьӧмкудъяслӧн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рӧскод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кӧсйысьӧмъяс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содӧм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понда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быдмӧ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уджйӧзыс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с</a:t>
            </a:r>
            <a:r>
              <a:rPr lang="en-US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дзжӧ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en-US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могмӧдӧм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рӧскодыс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lnSpc>
                <a:spcPct val="110000"/>
              </a:lnSpc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индӧм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лоӧмторъяслӧн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тӧдчӧмнас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веськӧдлыны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с</a:t>
            </a:r>
            <a:r>
              <a:rPr lang="en-US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эз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торк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сьӧмкудлысь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баланссӧ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зумыдлунсӧ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Но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мунан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шӧркодь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чӧжӧн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индӧм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лоӧмторъяс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кутасны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водзӧ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лёка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тӧдчыны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системалӧн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зумыдлун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понда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ковмас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примитны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зэв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гырысь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мераяс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медым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ӧтувтӧм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сьӧмкудлысь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чинтыны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рӧскодсӧ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содтыны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чӧжӧссӧ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692696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кадколастӧ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08945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67544" cy="365125"/>
          </a:xfrm>
        </p:spPr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113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52046"/>
            <a:ext cx="914681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СОДТӦД МАТЕРИАЛЪЯС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74222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Велӧдчан</a:t>
            </a:r>
            <a:r>
              <a:rPr lang="en-US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нъясын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финансӧвӧй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тӧдӧмлун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кыпӧдан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739527"/>
            <a:ext cx="2928637" cy="19540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7544" y="5736734"/>
            <a:ext cx="5400600" cy="1004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14000"/>
              </a:lnSpc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мероприятиеяслӧн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кывкӧртӧдъяс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финансӧвӧй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тӧдӧмлун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кыпӧдан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урокъяссӧ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ставнас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нуӧдӧма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210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велӧдан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шымыртӧма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900-ысь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унджык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велӧдчысьӧс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 – 4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классъясын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велӧдчысь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лыдысь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39,8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47" y="1484785"/>
            <a:ext cx="5095965" cy="2288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24127" y="1484784"/>
            <a:ext cx="3144661" cy="214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Велӧдчан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нъясын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финансӧвӧй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тӧдӧмлун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кыпӧдан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лунъяс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акция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дырйи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овмӧс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уджалысьяс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лӧсьӧд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сны да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сны 9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«Коми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овмӧс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 –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велӧдчысь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арлыда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гражданалы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делӧвӧй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ворсӧм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-презентация.</a:t>
            </a:r>
          </a:p>
        </p:txBody>
      </p:sp>
      <p:pic>
        <p:nvPicPr>
          <p:cNvPr id="15" name="Рисунок 14"/>
          <p:cNvPicPr/>
          <p:nvPr/>
        </p:nvPicPr>
        <p:blipFill rotWithShape="1">
          <a:blip r:embed="rId4"/>
          <a:srcRect l="23708" t="18227" r="18407" b="10345"/>
          <a:stretch/>
        </p:blipFill>
        <p:spPr bwMode="auto">
          <a:xfrm>
            <a:off x="5076340" y="3611840"/>
            <a:ext cx="2328130" cy="14524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38078" y="3773585"/>
            <a:ext cx="4781994" cy="776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14000"/>
              </a:lnSpc>
            </a:pP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Интерактивнӧй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ворсӧмсӧ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мӧдӧдӧма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нмуса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да та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отсӧгӧн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10 620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велӧдчысь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тӧдмасис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овмӧс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министрлӧн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кывкутана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4147" y="4532191"/>
            <a:ext cx="4447893" cy="11843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Интерактивнӧй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ворсӧмсӧ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йӧзӧдӧма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овмӧс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министерстволӧн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официальнӧй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граждан»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юкӧдын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en-US" sz="13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://minfin.rkomi.ru/page/12495/32622</a:t>
            </a:r>
            <a:r>
              <a:rPr lang="en-US" sz="13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ru-RU" sz="13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3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лист бок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en-US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vk.com/minfinrk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1317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67544" cy="365125"/>
          </a:xfrm>
        </p:spPr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114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124744"/>
            <a:ext cx="8309862" cy="317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0000"/>
              </a:lnSpc>
            </a:pP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могысь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медым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ышӧдны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гражданаӧс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бурмӧдны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олысьяслы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финансӧвӧй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юӧр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сетан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тэчассӧ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сюрӧссӧ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2015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овмӧс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министерство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нуӧд</a:t>
            </a:r>
            <a:r>
              <a:rPr lang="en-US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с: </a:t>
            </a:r>
          </a:p>
          <a:p>
            <a:pPr indent="457200" algn="just">
              <a:lnSpc>
                <a:spcPct val="110000"/>
              </a:lnSpc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тематика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юасьӧмъяс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кывкӧртӧдъяснас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позьӧ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тӧдмасьны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Министерстволӧн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«Опрос»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юкӧдын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http://minfin.rkomi.ru/right/finopros/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вез лист бок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https://vk.com/minfinrk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lnSpc>
                <a:spcPct val="110000"/>
              </a:lnSpc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гражданалы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сьӧмкудъяс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проектъяс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конкурс,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кӧн</a:t>
            </a:r>
            <a:r>
              <a:rPr lang="en-US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участвуйт</a:t>
            </a:r>
            <a:r>
              <a:rPr lang="en-US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Коми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веськӧдлыны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велӧдан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веськӧдлан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туйвизьын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Веськӧдлыны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велӧдӧм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медводдза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курсысь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студент. </a:t>
            </a:r>
          </a:p>
          <a:p>
            <a:pPr indent="457200" algn="just">
              <a:lnSpc>
                <a:spcPct val="110000"/>
              </a:lnSpc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эскам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гражданалӧн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финансӧвӧй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специалистъяслӧн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йитӧда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уджыс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кутас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сӧвмыны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водзӧ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Виччысям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локтан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Республика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сетас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выль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проектъяссӧ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тшупӧд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медым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лӧсьӧдны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публично-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правӧвӧй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юкӧнлысь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медбур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практика,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восьсӧн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мытшӧдтӧг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вермӧны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тӧдмасьны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ӧтйӧза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веськӧдлӧм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йылысь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юӧрӧн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-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вермысьяслы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участникъяслы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почёт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грамотаяс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аттьӧалӧмъяс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сетан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церемония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дырйи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шуис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овмӧс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министрӧс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вежысь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Алексей Павлович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Маегов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692696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600" b="1" dirty="0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тематика </a:t>
            </a:r>
            <a:r>
              <a:rPr lang="ru-RU" sz="1600" b="1" dirty="0" err="1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600" b="1" dirty="0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юасьӧмъяс</a:t>
            </a:r>
            <a:r>
              <a:rPr lang="ru-RU" sz="1600" b="1" dirty="0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600" b="1" dirty="0" err="1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конкурсъяс</a:t>
            </a:r>
            <a:endParaRPr lang="ru-RU" sz="1600" b="1" dirty="0">
              <a:ln/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6" b="12614"/>
          <a:stretch/>
        </p:blipFill>
        <p:spPr>
          <a:xfrm>
            <a:off x="1475656" y="4243473"/>
            <a:ext cx="6203546" cy="242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5179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913310"/>
              </p:ext>
            </p:extLst>
          </p:nvPr>
        </p:nvGraphicFramePr>
        <p:xfrm>
          <a:off x="468288" y="1700808"/>
          <a:ext cx="3569249" cy="345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Стрелка вниз 7"/>
          <p:cNvSpPr/>
          <p:nvPr/>
        </p:nvSpPr>
        <p:spPr>
          <a:xfrm rot="10800000">
            <a:off x="539552" y="5153375"/>
            <a:ext cx="3476672" cy="81739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92696"/>
            <a:ext cx="830986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Федерацияса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субъектъяс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рейтингын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мыччӧдъяслӧн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восьсалун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Республикаӧс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донъялӧм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5300734" y="1277471"/>
            <a:ext cx="3476672" cy="783377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67544" cy="365125"/>
          </a:xfrm>
        </p:spPr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115</a:t>
            </a:fld>
            <a:endParaRPr lang="ru-RU" dirty="0"/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7645742"/>
              </p:ext>
            </p:extLst>
          </p:nvPr>
        </p:nvGraphicFramePr>
        <p:xfrm>
          <a:off x="5220072" y="2060847"/>
          <a:ext cx="3557334" cy="3384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446749" y="5970766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1600" b="1" dirty="0" err="1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600" b="1" dirty="0" err="1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нмуса</a:t>
            </a:r>
            <a:r>
              <a:rPr lang="ru-RU" sz="1600" b="1" dirty="0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600" b="1" dirty="0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веськӧдлан</a:t>
            </a:r>
            <a:r>
              <a:rPr lang="ru-RU" sz="1600" b="1" dirty="0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качество </a:t>
            </a:r>
            <a:r>
              <a:rPr lang="ru-RU" sz="1600" b="1" dirty="0" err="1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600" b="1" dirty="0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600" b="1" dirty="0" err="1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Республикаӧс</a:t>
            </a:r>
            <a:r>
              <a:rPr lang="ru-RU" sz="1600" b="1" dirty="0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донъялӧм</a:t>
            </a:r>
            <a:endParaRPr lang="ru-RU" sz="1600" b="1" dirty="0">
              <a:ln/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70945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67544" cy="365125"/>
          </a:xfrm>
        </p:spPr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116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764704"/>
            <a:ext cx="830986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во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планӧвӧй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политикалӧн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туйвизьяс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 rot="5400000">
            <a:off x="-257751" y="3927841"/>
            <a:ext cx="3348372" cy="1990650"/>
          </a:xfrm>
          <a:prstGeom prst="homePlate">
            <a:avLst>
              <a:gd name="adj" fmla="val 1662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Franklin Gothic Medium Cond" pitchFamily="34" charset="0"/>
              </a:rPr>
              <a:t>1 №-а мог -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Franklin Gothic Medium Cond" pitchFamily="34" charset="0"/>
            </a:endParaRPr>
          </a:p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Franklin Gothic Medium Cond" pitchFamily="34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Franklin Gothic Medium Cond" pitchFamily="34" charset="0"/>
              </a:rPr>
              <a:t>Ӧтувтӧм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Franklin Gothic Medium Cond" pitchFamily="34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Franklin Gothic Medium Cond" pitchFamily="34" charset="0"/>
              </a:rPr>
              <a:t>сьӧмкудлысь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Franklin Gothic Medium Cond" pitchFamily="34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Franklin Gothic Medium Cond" pitchFamily="34" charset="0"/>
              </a:rPr>
              <a:t>чӧжӧс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Franklin Gothic Medium Cond" pitchFamily="34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Franklin Gothic Medium Cond" pitchFamily="34" charset="0"/>
              </a:rPr>
              <a:t>юкӧнсӧ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Franklin Gothic Medium Cond" pitchFamily="34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Franklin Gothic Medium Cond" pitchFamily="34" charset="0"/>
              </a:rPr>
              <a:t>содтӧм</a:t>
            </a:r>
            <a:endParaRPr lang="ru-RU" sz="2400" b="1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 rot="5400000">
            <a:off x="1741942" y="3119222"/>
            <a:ext cx="3348373" cy="2023710"/>
          </a:xfrm>
          <a:prstGeom prst="homePlate">
            <a:avLst>
              <a:gd name="adj" fmla="val 1662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Franklin Gothic Medium Cond" pitchFamily="34" charset="0"/>
              </a:rPr>
              <a:t>2 №-а мог – </a:t>
            </a:r>
          </a:p>
          <a:p>
            <a:pPr algn="ctr"/>
            <a:endParaRPr lang="ru-RU" sz="2400" dirty="0">
              <a:solidFill>
                <a:schemeClr val="bg2">
                  <a:lumMod val="10000"/>
                </a:schemeClr>
              </a:solidFill>
              <a:latin typeface="Franklin Gothic Medium Cond" pitchFamily="34" charset="0"/>
            </a:endParaRPr>
          </a:p>
          <a:p>
            <a:pPr algn="ctr"/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Franklin Gothic Medium Cond" pitchFamily="34" charset="0"/>
              </a:rPr>
              <a:t>Сьӧмкуд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Franklin Gothic Medium Cond" pitchFamily="34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Franklin Gothic Medium Cond" pitchFamily="34" charset="0"/>
              </a:rPr>
              <a:t>рӧскодлысь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Franklin Gothic Medium Cond" pitchFamily="34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Franklin Gothic Medium Cond" pitchFamily="34" charset="0"/>
              </a:rPr>
              <a:t>эффективносьт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Franklin Gothic Medium Cond" pitchFamily="34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Franklin Gothic Medium Cond" pitchFamily="34" charset="0"/>
              </a:rPr>
              <a:t>кыпӧдӧм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 rot="5400000">
            <a:off x="3923928" y="2420888"/>
            <a:ext cx="3168352" cy="2160240"/>
          </a:xfrm>
          <a:prstGeom prst="homePlate">
            <a:avLst>
              <a:gd name="adj" fmla="val 1662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Franklin Gothic Medium Cond" pitchFamily="34" charset="0"/>
              </a:rPr>
              <a:t>3 №-а мог – 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latin typeface="Franklin Gothic Medium Cond" pitchFamily="34" charset="0"/>
            </a:endParaRPr>
          </a:p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Franklin Gothic Medium Cond" pitchFamily="34" charset="0"/>
              </a:rPr>
              <a:t> </a:t>
            </a:r>
          </a:p>
          <a:p>
            <a:pPr algn="ctr"/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Franklin Gothic Medium Cond" pitchFamily="34" charset="0"/>
              </a:rPr>
              <a:t>Меставывса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Franklin Gothic Medium Cond" pitchFamily="34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Franklin Gothic Medium Cond" pitchFamily="34" charset="0"/>
              </a:rPr>
              <a:t>сьӧмкудъяс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Franklin Gothic Medium Cond" pitchFamily="34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Franklin Gothic Medium Cond" pitchFamily="34" charset="0"/>
              </a:rPr>
              <a:t>ладмӧдӧм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Franklin Gothic Medium Cond" pitchFamily="34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 rot="5400000">
            <a:off x="5994158" y="1826822"/>
            <a:ext cx="3348372" cy="2160240"/>
          </a:xfrm>
          <a:prstGeom prst="homePlate">
            <a:avLst>
              <a:gd name="adj" fmla="val 1662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Franklin Gothic Medium Cond" pitchFamily="34" charset="0"/>
              </a:rPr>
              <a:t>4 №-а мог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Franklin Gothic Medium Cond" pitchFamily="34" charset="0"/>
              </a:rPr>
              <a:t>–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Franklin Gothic Medium Cond" pitchFamily="34" charset="0"/>
            </a:endParaRPr>
          </a:p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Franklin Gothic Medium Cond" pitchFamily="34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Franklin Gothic Medium Cond" pitchFamily="34" charset="0"/>
              </a:rPr>
              <a:t>Гражданалы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Franklin Gothic Medium Cond" pitchFamily="34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Franklin Gothic Medium Cond" pitchFamily="34" charset="0"/>
              </a:rPr>
              <a:t>сьӧмкудлысь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Franklin Gothic Medium Cond" pitchFamily="34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Franklin Gothic Medium Cond" pitchFamily="34" charset="0"/>
              </a:rPr>
              <a:t>восьсалун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Franklin Gothic Medium Cond" pitchFamily="34" charset="0"/>
              </a:rPr>
              <a:t> да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Franklin Gothic Medium Cond" pitchFamily="34" charset="0"/>
              </a:rPr>
              <a:t>гӧгӧрвоанлун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Franklin Gothic Medium Cond" pitchFamily="34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Franklin Gothic Medium Cond" pitchFamily="34" charset="0"/>
              </a:rPr>
              <a:t>лӧсьӧдан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Franklin Gothic Medium Cond" pitchFamily="34" charset="0"/>
              </a:rPr>
              <a:t> политика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Franklin Gothic Medium Cond" pitchFamily="34" charset="0"/>
              </a:rPr>
              <a:t>збыльмӧдӧм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11593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884854"/>
              </p:ext>
            </p:extLst>
          </p:nvPr>
        </p:nvGraphicFramePr>
        <p:xfrm>
          <a:off x="467420" y="941232"/>
          <a:ext cx="8353052" cy="367818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800324"/>
                <a:gridCol w="2016224"/>
                <a:gridCol w="2016224"/>
                <a:gridCol w="792088"/>
                <a:gridCol w="1728192"/>
              </a:tblGrid>
              <a:tr h="26587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ОНВ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</a:rPr>
                        <a:t>Чин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Телефон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Кабинет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Гражданаӧс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примитӧны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75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effectLst/>
                        </a:rPr>
                        <a:t>Рубцова Галина </a:t>
                      </a:r>
                    </a:p>
                    <a:p>
                      <a:pPr algn="ctr"/>
                      <a:r>
                        <a:rPr lang="ru-RU" sz="1600" b="0" dirty="0" smtClean="0">
                          <a:effectLst/>
                        </a:rPr>
                        <a:t>Зиславовна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effectLst/>
                        </a:rPr>
                        <a:t>Министр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effectLst/>
                        </a:rPr>
                        <a:t> 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effectLst/>
                        </a:rPr>
                        <a:t>708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effectLst/>
                        </a:rPr>
                        <a:t>Тӧлысьлӧ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lang="ru-RU" sz="1600" b="0" dirty="0" smtClean="0">
                          <a:effectLst/>
                        </a:rPr>
                        <a:t> </a:t>
                      </a:r>
                      <a:r>
                        <a:rPr lang="ru-RU" sz="1600" b="0" dirty="0" err="1" smtClean="0">
                          <a:effectLst/>
                        </a:rPr>
                        <a:t>быд</a:t>
                      </a:r>
                      <a:r>
                        <a:rPr lang="ru-RU" sz="1600" b="0" dirty="0" smtClean="0">
                          <a:effectLst/>
                        </a:rPr>
                        <a:t> </a:t>
                      </a:r>
                      <a:r>
                        <a:rPr lang="ru-RU" sz="1600" b="0" dirty="0" err="1" smtClean="0">
                          <a:effectLst/>
                        </a:rPr>
                        <a:t>мӧд</a:t>
                      </a:r>
                      <a:r>
                        <a:rPr lang="ru-RU" sz="1600" b="0" dirty="0" smtClean="0">
                          <a:effectLst/>
                        </a:rPr>
                        <a:t> </a:t>
                      </a:r>
                      <a:r>
                        <a:rPr lang="ru-RU" sz="1600" b="0" dirty="0" err="1" smtClean="0">
                          <a:effectLst/>
                        </a:rPr>
                        <a:t>четвергӧ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62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effectLst/>
                        </a:rPr>
                        <a:t>Милевич Елена Александровна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effectLst/>
                        </a:rPr>
                        <a:t>Водзжыр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effectLst/>
                        </a:rPr>
                        <a:t>28-45-05</a:t>
                      </a:r>
                      <a:r>
                        <a:rPr lang="en-US" sz="1600" b="0" dirty="0" smtClean="0">
                          <a:effectLst/>
                        </a:rPr>
                        <a:t>; </a:t>
                      </a:r>
                      <a:r>
                        <a:rPr lang="ru-RU" sz="1600" b="0" dirty="0" smtClean="0">
                          <a:effectLst/>
                        </a:rPr>
                        <a:t>28-56-92</a:t>
                      </a:r>
                    </a:p>
                    <a:p>
                      <a:pPr algn="ctr"/>
                      <a:r>
                        <a:rPr lang="ru-RU" sz="1600" b="0" dirty="0" smtClean="0">
                          <a:effectLst/>
                        </a:rPr>
                        <a:t>факс:</a:t>
                      </a:r>
                      <a:r>
                        <a:rPr lang="en-US" sz="1600" b="0" dirty="0" smtClean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="0" dirty="0" smtClean="0">
                          <a:effectLst/>
                        </a:rPr>
                        <a:t>24-64-07</a:t>
                      </a:r>
                      <a:r>
                        <a:rPr lang="en-US" sz="1600" b="0" dirty="0" smtClean="0">
                          <a:effectLst/>
                        </a:rPr>
                        <a:t>; </a:t>
                      </a:r>
                      <a:r>
                        <a:rPr lang="ru-RU" sz="1600" b="0" dirty="0" smtClean="0">
                          <a:effectLst/>
                        </a:rPr>
                        <a:t>28-46-58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effectLst/>
                        </a:rPr>
                        <a:t>707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75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effectLst/>
                        </a:rPr>
                        <a:t>Туркина Валентина </a:t>
                      </a:r>
                      <a:endParaRPr lang="ru-RU" sz="1600" b="0" dirty="0" smtClean="0">
                        <a:effectLst/>
                      </a:endParaRPr>
                    </a:p>
                    <a:p>
                      <a:pPr algn="ctr"/>
                      <a:r>
                        <a:rPr lang="ru-RU" sz="1600" b="0" dirty="0" smtClean="0">
                          <a:effectLst/>
                        </a:rPr>
                        <a:t>Ивановна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effectLst/>
                        </a:rPr>
                        <a:t>Министрӧс</a:t>
                      </a:r>
                      <a:r>
                        <a:rPr lang="ru-RU" sz="1600" b="0" dirty="0" smtClean="0">
                          <a:effectLst/>
                        </a:rPr>
                        <a:t> </a:t>
                      </a:r>
                      <a:r>
                        <a:rPr lang="ru-RU" sz="1600" b="0" dirty="0" err="1" smtClean="0">
                          <a:effectLst/>
                        </a:rPr>
                        <a:t>медводдза</a:t>
                      </a:r>
                      <a:r>
                        <a:rPr lang="ru-RU" sz="1600" b="0" baseline="0" dirty="0" smtClean="0">
                          <a:effectLst/>
                        </a:rPr>
                        <a:t> </a:t>
                      </a:r>
                      <a:r>
                        <a:rPr lang="ru-RU" sz="1600" b="0" baseline="0" dirty="0" err="1" smtClean="0">
                          <a:effectLst/>
                        </a:rPr>
                        <a:t>вежысь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effectLst/>
                        </a:rPr>
                        <a:t>28-45-13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effectLst/>
                        </a:rPr>
                        <a:t>820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effectLst/>
                        </a:rPr>
                        <a:t>Тӧлысьлӧ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dirty="0" err="1" smtClean="0">
                          <a:effectLst/>
                        </a:rPr>
                        <a:t>быд</a:t>
                      </a:r>
                      <a:r>
                        <a:rPr lang="ru-RU" sz="1600" b="0" dirty="0" smtClean="0">
                          <a:effectLst/>
                        </a:rPr>
                        <a:t> </a:t>
                      </a:r>
                      <a:r>
                        <a:rPr lang="ru-RU" sz="1600" b="0" dirty="0" err="1" smtClean="0">
                          <a:effectLst/>
                        </a:rPr>
                        <a:t>мӧд</a:t>
                      </a:r>
                      <a:r>
                        <a:rPr lang="ru-RU" sz="1600" b="0" dirty="0" smtClean="0">
                          <a:effectLst/>
                        </a:rPr>
                        <a:t> </a:t>
                      </a:r>
                      <a:r>
                        <a:rPr lang="ru-RU" sz="1600" b="0" dirty="0" err="1" smtClean="0">
                          <a:effectLst/>
                        </a:rPr>
                        <a:t>воторникӧ</a:t>
                      </a:r>
                      <a:endParaRPr lang="ru-RU" sz="1600" b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75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effectLst/>
                        </a:rPr>
                        <a:t>Маегов Алексей </a:t>
                      </a:r>
                      <a:endParaRPr lang="ru-RU" sz="1600" b="0" dirty="0" smtClean="0">
                        <a:effectLst/>
                      </a:endParaRPr>
                    </a:p>
                    <a:p>
                      <a:pPr algn="ctr"/>
                      <a:r>
                        <a:rPr lang="ru-RU" sz="1600" b="0" dirty="0" smtClean="0">
                          <a:effectLst/>
                        </a:rPr>
                        <a:t>Павлович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effectLst/>
                        </a:rPr>
                        <a:t>Министрӧс</a:t>
                      </a:r>
                      <a:r>
                        <a:rPr lang="ru-RU" sz="1600" b="0" dirty="0" smtClean="0">
                          <a:effectLst/>
                        </a:rPr>
                        <a:t> </a:t>
                      </a:r>
                      <a:r>
                        <a:rPr lang="ru-RU" sz="1600" b="0" dirty="0" err="1" smtClean="0">
                          <a:effectLst/>
                        </a:rPr>
                        <a:t>вежысь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effectLst/>
                        </a:rPr>
                        <a:t>28-45-04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effectLst/>
                        </a:rPr>
                        <a:t>725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effectLst/>
                        </a:rPr>
                        <a:t>Тӧлысьлӧ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lang="ru-RU" sz="1600" b="0" dirty="0" smtClean="0">
                          <a:effectLst/>
                        </a:rPr>
                        <a:t> </a:t>
                      </a:r>
                      <a:r>
                        <a:rPr lang="ru-RU" sz="1600" b="0" dirty="0" err="1" smtClean="0">
                          <a:effectLst/>
                        </a:rPr>
                        <a:t>быд</a:t>
                      </a:r>
                      <a:r>
                        <a:rPr lang="ru-RU" sz="1600" b="0" dirty="0" smtClean="0">
                          <a:effectLst/>
                        </a:rPr>
                        <a:t> </a:t>
                      </a:r>
                      <a:r>
                        <a:rPr lang="ru-RU" sz="1600" b="0" dirty="0" err="1" smtClean="0">
                          <a:effectLst/>
                        </a:rPr>
                        <a:t>бӧръя</a:t>
                      </a:r>
                      <a:r>
                        <a:rPr lang="ru-RU" sz="1600" b="0" dirty="0" smtClean="0">
                          <a:effectLst/>
                        </a:rPr>
                        <a:t> </a:t>
                      </a:r>
                      <a:r>
                        <a:rPr lang="ru-RU" sz="1600" b="0" dirty="0" err="1" smtClean="0">
                          <a:effectLst/>
                        </a:rPr>
                        <a:t>четвергӧ</a:t>
                      </a:r>
                      <a:endParaRPr lang="ru-RU" sz="1600" b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62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effectLst/>
                        </a:rPr>
                        <a:t>Плехов Константин Анатольевич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effectLst/>
                        </a:rPr>
                        <a:t>Министрӧс</a:t>
                      </a:r>
                      <a:r>
                        <a:rPr lang="ru-RU" sz="1600" b="0" dirty="0" smtClean="0">
                          <a:effectLst/>
                        </a:rPr>
                        <a:t> </a:t>
                      </a:r>
                      <a:r>
                        <a:rPr lang="ru-RU" sz="1600" b="0" dirty="0" err="1" smtClean="0">
                          <a:effectLst/>
                        </a:rPr>
                        <a:t>вежысь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effectLst/>
                        </a:rPr>
                        <a:t>28-46-94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effectLst/>
                        </a:rPr>
                        <a:t>711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effectLst/>
                        </a:rPr>
                        <a:t>Тӧлысьлӧ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lang="ru-RU" sz="1600" b="0" dirty="0" smtClean="0">
                          <a:effectLst/>
                        </a:rPr>
                        <a:t> </a:t>
                      </a:r>
                      <a:r>
                        <a:rPr lang="ru-RU" sz="1600" b="0" dirty="0" err="1" smtClean="0">
                          <a:effectLst/>
                        </a:rPr>
                        <a:t>быд</a:t>
                      </a:r>
                      <a:r>
                        <a:rPr lang="ru-RU" sz="1600" b="0" dirty="0" smtClean="0">
                          <a:effectLst/>
                        </a:rPr>
                        <a:t> </a:t>
                      </a:r>
                      <a:r>
                        <a:rPr lang="ru-RU" sz="1600" b="0" dirty="0" err="1" smtClean="0">
                          <a:effectLst/>
                        </a:rPr>
                        <a:t>медводдза</a:t>
                      </a:r>
                      <a:r>
                        <a:rPr lang="ru-RU" sz="1600" b="0" dirty="0" smtClean="0">
                          <a:effectLst/>
                        </a:rPr>
                        <a:t> </a:t>
                      </a:r>
                      <a:r>
                        <a:rPr lang="ru-RU" sz="1600" b="0" dirty="0" err="1" smtClean="0">
                          <a:effectLst/>
                        </a:rPr>
                        <a:t>воторникӧ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220072" y="5785519"/>
            <a:ext cx="3600400" cy="30777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Твиттерын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лист бок: </a:t>
            </a:r>
            <a:r>
              <a:rPr lang="en-US" sz="1400" b="1" dirty="0">
                <a:solidFill>
                  <a:srgbClr val="121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twitter.com/minfinrk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5334425"/>
            <a:ext cx="3600400" cy="30777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Вконтактын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лист бок: </a:t>
            </a:r>
            <a:r>
              <a:rPr lang="en-US" sz="1400" b="1" dirty="0" smtClean="0">
                <a:solidFill>
                  <a:srgbClr val="121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vk.com/minfinrk</a:t>
            </a:r>
            <a:endParaRPr lang="en-US" sz="1400" b="1" dirty="0">
              <a:solidFill>
                <a:srgbClr val="121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2448" y="6218148"/>
            <a:ext cx="8328024" cy="52322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Ӧтйӧза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видлалӧм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нуӧдӧм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йылысь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юӧрӧн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позьӧ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тӧдмасьны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овмӧс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министерстволӧн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официальнӧй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сайтын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solidFill>
                  <a:srgbClr val="121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minfin.rkomi.ru/page/8208/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4892967"/>
            <a:ext cx="4680520" cy="1323439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овмӧс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министерство</a:t>
            </a:r>
            <a:endParaRPr lang="ru-RU" sz="10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Инпас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Сыктывкар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Коммунистическӧй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algn="ctr"/>
            <a:endParaRPr lang="ru-RU" sz="10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инпас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solidFill>
                  <a:srgbClr val="121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minfin@minfin.rkomi.ru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1194" y="548680"/>
            <a:ext cx="9180511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ЙИТЧӦМ ВЫЛ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ЮӦР: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20072" y="4892967"/>
            <a:ext cx="3600400" cy="30777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Официальнӧй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1400" b="1" dirty="0" smtClean="0">
                <a:solidFill>
                  <a:srgbClr val="121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minfin.rkomi.ru</a:t>
            </a:r>
            <a:endParaRPr lang="en-US" sz="1400" b="1" dirty="0">
              <a:solidFill>
                <a:srgbClr val="121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67544" cy="365125"/>
          </a:xfrm>
        </p:spPr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117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73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8390" y="692696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республиканскӧй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сьӧмкудйӧ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вотысь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ӧтдор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чӧжӧс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50419189"/>
              </p:ext>
            </p:extLst>
          </p:nvPr>
        </p:nvGraphicFramePr>
        <p:xfrm>
          <a:off x="478390" y="1124744"/>
          <a:ext cx="8309862" cy="936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125280"/>
              </p:ext>
            </p:extLst>
          </p:nvPr>
        </p:nvGraphicFramePr>
        <p:xfrm>
          <a:off x="478391" y="2125807"/>
          <a:ext cx="8309861" cy="4352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01721"/>
                <a:gridCol w="936104"/>
                <a:gridCol w="936104"/>
                <a:gridCol w="1335932"/>
              </a:tblGrid>
              <a:tr h="23957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Петк</a:t>
                      </a:r>
                      <a:r>
                        <a:rPr lang="ru-RU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ӧдлас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ним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408" marR="4340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Збыльвылас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п</a:t>
                      </a:r>
                      <a:r>
                        <a:rPr lang="ru-RU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ӧртӧма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олӧмӧ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100" dirty="0" smtClean="0">
                          <a:effectLst/>
                        </a:rPr>
                        <a:t> млн. </a:t>
                      </a:r>
                      <a:r>
                        <a:rPr lang="ru-RU" sz="1100" dirty="0" err="1" smtClean="0">
                          <a:effectLst/>
                        </a:rPr>
                        <a:t>шайт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2014 во </a:t>
                      </a:r>
                      <a:r>
                        <a:rPr lang="ru-RU" sz="1100" dirty="0" err="1" smtClean="0">
                          <a:effectLst/>
                        </a:rPr>
                        <a:t>серти</a:t>
                      </a:r>
                      <a:r>
                        <a:rPr lang="ru-RU" sz="1100" dirty="0" smtClean="0">
                          <a:effectLst/>
                        </a:rPr>
                        <a:t> 2015 </a:t>
                      </a:r>
                      <a:r>
                        <a:rPr lang="ru-RU" sz="1100" dirty="0" err="1" smtClean="0">
                          <a:effectLst/>
                        </a:rPr>
                        <a:t>воын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збыль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во</a:t>
                      </a:r>
                      <a:r>
                        <a:rPr lang="ru-RU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ӧм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сьӧм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ыдждалӧн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торъялӧм</a:t>
                      </a:r>
                      <a:r>
                        <a:rPr lang="ru-RU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(+,-)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</a:tr>
              <a:tr h="25737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2014 </a:t>
                      </a:r>
                      <a:r>
                        <a:rPr lang="ru-RU" sz="1100" dirty="0" err="1" smtClean="0">
                          <a:effectLst/>
                        </a:rPr>
                        <a:t>воысь</a:t>
                      </a:r>
                      <a:endParaRPr lang="ru-RU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2015 </a:t>
                      </a:r>
                      <a:r>
                        <a:rPr lang="ru-RU" sz="1100" dirty="0" err="1" smtClean="0">
                          <a:effectLst/>
                        </a:rPr>
                        <a:t>воысь</a:t>
                      </a:r>
                      <a:endParaRPr lang="ru-RU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</a:tr>
              <a:tr h="124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ВОТЫСЬ ДА ВОТЫСЬ </a:t>
                      </a:r>
                      <a:r>
                        <a:rPr lang="ru-RU" sz="1100" b="1" i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ӦТДОР ЧӦЖӦС, СТАВНАС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46 953,4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49 507,4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2 554,0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</a:tr>
              <a:tr h="124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ВОТЫСЬ Ч</a:t>
                      </a:r>
                      <a:r>
                        <a:rPr lang="ru-RU" sz="1100" b="1" i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ӦЖӦС, </a:t>
                      </a:r>
                      <a:r>
                        <a:rPr lang="ru-RU" sz="1100" b="1" i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ставнас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45 248,5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48 014,2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2 765,7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</a:tr>
              <a:tr h="124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Организацияяслӧн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чӧжӧс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вылӧ</a:t>
                      </a:r>
                      <a:r>
                        <a:rPr lang="ru-RU" sz="1100" dirty="0" smtClean="0">
                          <a:effectLst/>
                        </a:rPr>
                        <a:t> вот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16 650,3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16 371,9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-278,4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</a:tr>
              <a:tr h="124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Торъя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йӧзлӧн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чӧжӧс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вылӧ</a:t>
                      </a:r>
                      <a:r>
                        <a:rPr lang="ru-RU" sz="1100" dirty="0" smtClean="0">
                          <a:effectLst/>
                        </a:rPr>
                        <a:t> вот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15 354,7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15 185,1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-169,6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</a:tr>
              <a:tr h="248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Россия </a:t>
                      </a:r>
                      <a:r>
                        <a:rPr lang="ru-RU" sz="1100" dirty="0" err="1" smtClean="0">
                          <a:effectLst/>
                        </a:rPr>
                        <a:t>Федерацияын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в</a:t>
                      </a:r>
                      <a:r>
                        <a:rPr lang="ru-RU" sz="1100" dirty="0" err="1" smtClean="0">
                          <a:effectLst/>
                        </a:rPr>
                        <a:t>ӧчан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акцизувса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вузӧс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серти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акцизъяс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2 913,9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2 342,0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-571,9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</a:tr>
              <a:tr h="124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Ӧтувъя</a:t>
                      </a:r>
                      <a:r>
                        <a:rPr lang="ru-RU" sz="1100" b="1" i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i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ч</a:t>
                      </a:r>
                      <a:r>
                        <a:rPr lang="ru-RU" sz="1100" dirty="0" err="1" smtClean="0">
                          <a:effectLst/>
                        </a:rPr>
                        <a:t>ӧжӧс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вылӧ</a:t>
                      </a:r>
                      <a:r>
                        <a:rPr lang="ru-RU" sz="1100" dirty="0" smtClean="0">
                          <a:effectLst/>
                        </a:rPr>
                        <a:t> вот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901,5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894,1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-7,4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</a:tr>
              <a:tr h="124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Эмбур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вылӧ</a:t>
                      </a:r>
                      <a:r>
                        <a:rPr lang="ru-RU" sz="1100" dirty="0" smtClean="0">
                          <a:effectLst/>
                        </a:rPr>
                        <a:t> вот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9 150,0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12 781,4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3 631,4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</a:tr>
              <a:tr h="124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Вӧр-ва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озырлунӧн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вӧдитчӧмысь</a:t>
                      </a:r>
                      <a:r>
                        <a:rPr lang="ru-RU" sz="1100" dirty="0" smtClean="0">
                          <a:effectLst/>
                        </a:rPr>
                        <a:t> вот, </a:t>
                      </a:r>
                      <a:r>
                        <a:rPr lang="ru-RU" sz="1100" dirty="0" err="1" smtClean="0">
                          <a:effectLst/>
                        </a:rPr>
                        <a:t>ӧктас</a:t>
                      </a:r>
                      <a:r>
                        <a:rPr lang="ru-RU" sz="1100" dirty="0" smtClean="0">
                          <a:effectLst/>
                        </a:rPr>
                        <a:t> да </a:t>
                      </a:r>
                      <a:r>
                        <a:rPr lang="ru-RU" sz="1100" dirty="0" err="1" smtClean="0">
                          <a:effectLst/>
                        </a:rPr>
                        <a:t>пыр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мынтысьӧмъяс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221,2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334,9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113,7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</a:tr>
              <a:tr h="124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Канму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пошлина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56,9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106,2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49,3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</a:tr>
              <a:tr h="248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Бырӧдӧм</a:t>
                      </a:r>
                      <a:r>
                        <a:rPr lang="ru-RU" sz="1100" dirty="0" smtClean="0">
                          <a:effectLst/>
                        </a:rPr>
                        <a:t> вот, </a:t>
                      </a:r>
                      <a:r>
                        <a:rPr lang="ru-RU" sz="1100" dirty="0" err="1" smtClean="0">
                          <a:effectLst/>
                        </a:rPr>
                        <a:t>ӧктас</a:t>
                      </a:r>
                      <a:r>
                        <a:rPr lang="ru-RU" sz="1100" dirty="0" smtClean="0">
                          <a:effectLst/>
                        </a:rPr>
                        <a:t> да </a:t>
                      </a:r>
                      <a:r>
                        <a:rPr lang="ru-RU" sz="1100" dirty="0" err="1" smtClean="0">
                          <a:effectLst/>
                        </a:rPr>
                        <a:t>мукӧд</a:t>
                      </a:r>
                      <a:r>
                        <a:rPr lang="ru-RU" sz="1100" dirty="0" smtClean="0">
                          <a:effectLst/>
                        </a:rPr>
                        <a:t> быть </a:t>
                      </a:r>
                      <a:r>
                        <a:rPr lang="ru-RU" sz="1100" dirty="0" err="1" smtClean="0">
                          <a:effectLst/>
                        </a:rPr>
                        <a:t>мынтысьӧм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серти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уджй</a:t>
                      </a:r>
                      <a:r>
                        <a:rPr lang="ru-RU" sz="1100" dirty="0" err="1" smtClean="0">
                          <a:effectLst/>
                        </a:rPr>
                        <a:t>ӧз</a:t>
                      </a:r>
                      <a:r>
                        <a:rPr lang="ru-RU" sz="1100" dirty="0" smtClean="0">
                          <a:effectLst/>
                        </a:rPr>
                        <a:t> да </a:t>
                      </a:r>
                      <a:r>
                        <a:rPr lang="ru-RU" sz="1100" dirty="0" err="1" smtClean="0">
                          <a:effectLst/>
                        </a:rPr>
                        <a:t>выльысь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арталӧмъяс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-1,3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-1,3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</a:tr>
              <a:tr h="124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ВОТЫСЬ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="1" i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ӦТДОР ЧӦЖӦС</a:t>
                      </a:r>
                      <a:r>
                        <a:rPr lang="ru-RU" sz="1100" dirty="0" smtClean="0">
                          <a:effectLst/>
                        </a:rPr>
                        <a:t>, </a:t>
                      </a:r>
                      <a:r>
                        <a:rPr lang="ru-RU" sz="1100" dirty="0" err="1" smtClean="0">
                          <a:effectLst/>
                        </a:rPr>
                        <a:t>ставнас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1 704,9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1 493,2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-211,7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</a:tr>
              <a:tr h="248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Канму</a:t>
                      </a:r>
                      <a:r>
                        <a:rPr lang="ru-RU" sz="1100" dirty="0" smtClean="0">
                          <a:effectLst/>
                        </a:rPr>
                        <a:t> да </a:t>
                      </a:r>
                      <a:r>
                        <a:rPr lang="ru-RU" sz="1100" dirty="0" err="1" smtClean="0">
                          <a:effectLst/>
                        </a:rPr>
                        <a:t>муниципальнӧй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киын</a:t>
                      </a:r>
                      <a:r>
                        <a:rPr lang="ru-RU" sz="1100" dirty="0" smtClean="0">
                          <a:effectLst/>
                        </a:rPr>
                        <a:t> кутан </a:t>
                      </a:r>
                      <a:r>
                        <a:rPr lang="ru-RU" sz="1100" dirty="0" err="1" smtClean="0">
                          <a:effectLst/>
                        </a:rPr>
                        <a:t>эмбурӧн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вӧдитчӧмысь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чӧжӧс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306,9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56,5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-250,4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</a:tr>
              <a:tr h="124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Вӧр-ва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озырлунӧн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вӧдитчӧмысь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мынтысьӧмъяс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792,0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670,1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-121,9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</a:tr>
              <a:tr h="124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Дон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босьт</a:t>
                      </a:r>
                      <a:r>
                        <a:rPr lang="ru-RU" sz="1100" dirty="0" err="1" smtClean="0">
                          <a:effectLst/>
                        </a:rPr>
                        <a:t>ӧмӧн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услугаяс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сетӧмысь</a:t>
                      </a:r>
                      <a:r>
                        <a:rPr lang="ru-RU" sz="1100" dirty="0" smtClean="0">
                          <a:effectLst/>
                        </a:rPr>
                        <a:t> да </a:t>
                      </a:r>
                      <a:r>
                        <a:rPr lang="ru-RU" sz="1100" dirty="0" err="1" smtClean="0">
                          <a:effectLst/>
                        </a:rPr>
                        <a:t>канму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рӧскод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вештӧмысь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чӧжӧс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127,2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247,6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120,4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</a:tr>
              <a:tr h="124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Материальнӧй</a:t>
                      </a:r>
                      <a:r>
                        <a:rPr lang="ru-RU" sz="1100" dirty="0" smtClean="0">
                          <a:effectLst/>
                        </a:rPr>
                        <a:t> да </a:t>
                      </a:r>
                      <a:r>
                        <a:rPr lang="ru-RU" sz="1100" dirty="0" err="1" smtClean="0">
                          <a:effectLst/>
                        </a:rPr>
                        <a:t>абу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материальнӧй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активъяс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вузалӧмысь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чӧжӧс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13,0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</a:tr>
              <a:tr h="124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Штапъяс</a:t>
                      </a:r>
                      <a:r>
                        <a:rPr lang="ru-RU" sz="1100" dirty="0" smtClean="0">
                          <a:effectLst/>
                        </a:rPr>
                        <a:t>, </a:t>
                      </a:r>
                      <a:r>
                        <a:rPr lang="ru-RU" sz="1100" dirty="0" err="1" smtClean="0">
                          <a:effectLst/>
                        </a:rPr>
                        <a:t>санкцияяс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ущерб </a:t>
                      </a:r>
                      <a:r>
                        <a:rPr lang="ru-RU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бергӧдӧм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472,5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506,1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33,6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</a:tr>
              <a:tr h="124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Вотысь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ӧтдор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мук</a:t>
                      </a:r>
                      <a:r>
                        <a:rPr lang="ru-RU" sz="1100" dirty="0" err="1" smtClean="0">
                          <a:effectLst/>
                        </a:rPr>
                        <a:t>ӧд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чӧжӧс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-1,6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-0,1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02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764704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республиканскӧй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ӧтдор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чӧжӧслӧн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тэчасын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медыджыд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удельнӧй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сьӧктасӧ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босьтӧ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организацияяслӧн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чукт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вот –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33,1% (16 371,9 млн.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торъя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чӧжӧс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вот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30,7% (15 185,1 млн.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эмбур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вот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25,8% (12 781,4 млн.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акцизъяс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4,7% (2 342,0 млн.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5543985"/>
              </p:ext>
            </p:extLst>
          </p:nvPr>
        </p:nvGraphicFramePr>
        <p:xfrm>
          <a:off x="467544" y="1718811"/>
          <a:ext cx="8352928" cy="4878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885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8390" y="1258882"/>
            <a:ext cx="2653450" cy="383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4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воысь</a:t>
            </a:r>
            <a:r>
              <a:rPr lang="ru-RU" sz="14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4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республиканскӧй</a:t>
            </a:r>
            <a:r>
              <a:rPr lang="ru-RU" sz="14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сьӧмкудсӧ</a:t>
            </a:r>
            <a:r>
              <a:rPr lang="ru-RU" sz="14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вотысь</a:t>
            </a:r>
            <a:r>
              <a:rPr lang="ru-RU" sz="14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4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вотысь</a:t>
            </a:r>
            <a:r>
              <a:rPr lang="ru-RU" sz="14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ӧтдор</a:t>
            </a:r>
            <a:r>
              <a:rPr lang="ru-RU" sz="14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чӧжӧс</a:t>
            </a:r>
            <a:r>
              <a:rPr lang="ru-RU" sz="14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4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r>
              <a:rPr lang="ru-RU" sz="14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  <a:r>
              <a:rPr lang="ru-RU" sz="14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507,4 млн. </a:t>
            </a:r>
            <a:r>
              <a:rPr lang="ru-RU" sz="14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4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во </a:t>
            </a:r>
            <a:r>
              <a:rPr lang="ru-RU" sz="14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4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воӧм</a:t>
            </a:r>
            <a:r>
              <a:rPr lang="ru-RU" sz="14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сьӧмыс</a:t>
            </a:r>
            <a:r>
              <a:rPr lang="ru-RU" sz="14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</a:t>
            </a:r>
            <a:r>
              <a:rPr lang="en-US" sz="14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5,4</a:t>
            </a:r>
            <a:r>
              <a:rPr lang="ru-RU" sz="14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4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14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Вотысь</a:t>
            </a:r>
            <a:r>
              <a:rPr lang="ru-RU" sz="14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чӧжӧсыс</a:t>
            </a:r>
            <a:r>
              <a:rPr lang="ru-RU" sz="14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воис</a:t>
            </a:r>
            <a:r>
              <a:rPr lang="ru-RU" sz="14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</a:t>
            </a:r>
            <a:r>
              <a:rPr lang="ru-RU" sz="14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014,2 </a:t>
            </a:r>
            <a:r>
              <a:rPr lang="ru-RU" sz="14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4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4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мында</a:t>
            </a:r>
            <a:r>
              <a:rPr lang="ru-RU" sz="14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4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колян</a:t>
            </a:r>
            <a:r>
              <a:rPr lang="ru-RU" sz="14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</a:t>
            </a:r>
            <a:r>
              <a:rPr lang="ru-RU" sz="14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4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</a:t>
            </a:r>
            <a:r>
              <a:rPr lang="en-US" sz="14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2 765,7 млн. </a:t>
            </a:r>
            <a:r>
              <a:rPr lang="ru-RU" sz="14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4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либӧ</a:t>
            </a:r>
            <a:r>
              <a:rPr lang="ru-RU" sz="14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6,1% </a:t>
            </a:r>
            <a:r>
              <a:rPr lang="ru-RU" sz="14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Вотысь</a:t>
            </a:r>
            <a:r>
              <a:rPr lang="ru-RU" sz="14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ӧтдор</a:t>
            </a:r>
            <a:r>
              <a:rPr lang="ru-RU" sz="14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чӧжӧсыс</a:t>
            </a:r>
            <a:r>
              <a:rPr lang="ru-RU" sz="14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мӧдарӧ</a:t>
            </a:r>
            <a:r>
              <a:rPr lang="ru-RU" sz="14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чин</a:t>
            </a:r>
            <a:r>
              <a:rPr lang="en-US" sz="14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да </a:t>
            </a:r>
            <a:r>
              <a:rPr lang="ru-RU" sz="14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лоис</a:t>
            </a:r>
            <a:r>
              <a:rPr lang="ru-RU" sz="14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14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493,2 млрд. </a:t>
            </a:r>
            <a:r>
              <a:rPr lang="ru-RU" sz="14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4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мында</a:t>
            </a:r>
            <a:r>
              <a:rPr lang="ru-RU" sz="14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14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колян</a:t>
            </a:r>
            <a:r>
              <a:rPr lang="ru-RU" sz="14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</a:t>
            </a:r>
            <a:r>
              <a:rPr lang="ru-RU" sz="14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4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211,7 млн. </a:t>
            </a:r>
            <a:r>
              <a:rPr lang="ru-RU" sz="14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4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либӧ</a:t>
            </a:r>
            <a:r>
              <a:rPr lang="ru-RU" sz="14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12,4</a:t>
            </a:r>
            <a:r>
              <a:rPr lang="ru-RU" sz="14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4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прӧчент</a:t>
            </a:r>
            <a:r>
              <a:rPr lang="ru-RU" sz="14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этшаджык</a:t>
            </a:r>
            <a:r>
              <a:rPr lang="ru-RU" sz="14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92496638"/>
              </p:ext>
            </p:extLst>
          </p:nvPr>
        </p:nvGraphicFramePr>
        <p:xfrm>
          <a:off x="1805114" y="805338"/>
          <a:ext cx="8455518" cy="4279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трелка вверх 5"/>
          <p:cNvSpPr/>
          <p:nvPr/>
        </p:nvSpPr>
        <p:spPr>
          <a:xfrm>
            <a:off x="5076055" y="1299175"/>
            <a:ext cx="1880195" cy="1625769"/>
          </a:xfrm>
          <a:prstGeom prst="upArrow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latin typeface="Times New Roman"/>
                <a:ea typeface="+mn-ea"/>
              </a:rPr>
              <a:t>+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/>
                <a:ea typeface="+mn-ea"/>
              </a:rPr>
              <a:t>5,4</a:t>
            </a:r>
            <a:r>
              <a:rPr lang="en-US" sz="1400" b="1" dirty="0" smtClean="0">
                <a:solidFill>
                  <a:srgbClr val="000000"/>
                </a:solidFill>
                <a:effectLst/>
                <a:latin typeface="Times New Roman"/>
                <a:ea typeface="+mn-ea"/>
              </a:rPr>
              <a:t>%</a:t>
            </a:r>
            <a:endParaRPr lang="ru-RU" sz="1400" b="1" dirty="0" smtClean="0">
              <a:solidFill>
                <a:srgbClr val="000000"/>
              </a:solidFill>
              <a:effectLst/>
              <a:latin typeface="Times New Roman"/>
              <a:ea typeface="+mn-ea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/>
                <a:ea typeface="+mn-ea"/>
              </a:rPr>
              <a:t>2014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+mn-ea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Times New Roman"/>
              </a:rPr>
              <a:t>во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/>
              </a:rPr>
              <a:t>серти</a:t>
            </a:r>
            <a:endParaRPr lang="ru-RU" sz="1400" b="1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 err="1" smtClean="0">
                <a:solidFill>
                  <a:srgbClr val="000000"/>
                </a:solidFill>
                <a:latin typeface="Times New Roman"/>
              </a:rPr>
              <a:t>содӧм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6956251" y="1021363"/>
            <a:ext cx="1000125" cy="319405"/>
          </a:xfrm>
          <a:prstGeom prst="rect">
            <a:avLst/>
          </a:prstGeom>
        </p:spPr>
        <p:txBody>
          <a:bodyPr wrap="square" rtlCol="0"/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49 507,4</a:t>
            </a:r>
            <a:endParaRPr lang="ru-RU" sz="12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4018781" y="1165379"/>
            <a:ext cx="1057275" cy="319405"/>
          </a:xfrm>
          <a:prstGeom prst="rect">
            <a:avLst/>
          </a:prstGeom>
        </p:spPr>
        <p:txBody>
          <a:bodyPr wrap="square" rtlCol="0"/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46 953,4</a:t>
            </a:r>
            <a:endParaRPr lang="ru-RU" sz="12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390" y="5085184"/>
            <a:ext cx="83098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чӧжӧсыс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ёнджыкасӧ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организацияяслӧн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эмбур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понда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2014 во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вот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ыдждаыс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3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501,2 млн.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1,4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пӧв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вӧсна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медшӧр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средствояс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пыртӧм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вот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перъян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базаыс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с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дзжӧ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сьӧрсьӧн-бӧрсьӧн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бырӧдӧма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федеральнӧй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вот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кокньӧдъяссӧ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вӧдитчан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кӧрт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туйяс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магистральнӧй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трубопроводъяс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электропередача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линияяс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с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дзжӧ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объектъяслӧн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колана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технологическӧй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сооружениеяс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390" y="692696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вотысь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ӧтдор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чӧжӧслӧн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содан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ӧд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9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8390" y="1196752"/>
            <a:ext cx="83098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организацияяслӧн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чуктӧс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вот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воис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колян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278,4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млн.шайт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1,7%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этшаджык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помкаыс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чин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сны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мынтысьӧмъяс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вот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мынтысьяслӧн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консолидируйтӧм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группаяссянь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банк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юкӧнса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мусир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перъян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юкӧнса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гырысь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вот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мынтысьяссянь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вӧсна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этшаммис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вузалалан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йӧрышыс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сны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шӧркодь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экспорт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донъяс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тӧдчис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суйӧрсайса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валютаын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кӧсйысьӧмъяс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курс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вежсьӧмыс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390" y="786190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Организацияяслӧн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чуктӧс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вот,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торъя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йӧзлӧн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чӧжӧс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вот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40885808"/>
              </p:ext>
            </p:extLst>
          </p:nvPr>
        </p:nvGraphicFramePr>
        <p:xfrm>
          <a:off x="3147950" y="2204864"/>
          <a:ext cx="5640302" cy="424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8"/>
          <p:cNvSpPr txBox="1"/>
          <p:nvPr/>
        </p:nvSpPr>
        <p:spPr>
          <a:xfrm>
            <a:off x="3887629" y="3108296"/>
            <a:ext cx="1628775" cy="46472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16 650,3 </a:t>
            </a:r>
            <a:r>
              <a:rPr lang="ru-RU" sz="120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млн.шайт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1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СТАВНАС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6444208" y="3140968"/>
            <a:ext cx="1628775" cy="445646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16 371,9  млн. </a:t>
            </a:r>
            <a:r>
              <a:rPr lang="ru-RU" sz="120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шайт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1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СТАВНАС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940573">
            <a:off x="5553944" y="3131852"/>
            <a:ext cx="904970" cy="46387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-1,7%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390" y="2366303"/>
            <a:ext cx="25814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кындзи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2014 во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торъя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чӧжӧс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сьӧмыс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чин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169,6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1,1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Торъя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чӧжӧс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вот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воӧмыс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вӧсна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восянь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уджалысьяслӧн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среднесписочнӧй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лыдыс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артмис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понда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помасьӧны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«Ямал-Европа»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мегапроект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биару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объектъяс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стрӧитан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тшупӧдъясыс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415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0013" y="764704"/>
            <a:ext cx="82904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дзжӧ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торъя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чӧжӧс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сэтшӧм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кутшӧмӧс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Федерацияса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вот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положениеяс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бергӧд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сны вот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мынтысьяслӧн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тшӧтъяс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вӧсна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унджык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юӧртӧма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эмбур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вот да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вот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бергӧдӧм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24534841"/>
              </p:ext>
            </p:extLst>
          </p:nvPr>
        </p:nvGraphicFramePr>
        <p:xfrm>
          <a:off x="530012" y="1628800"/>
          <a:ext cx="8218451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Стрелка вправо 7"/>
          <p:cNvSpPr/>
          <p:nvPr/>
        </p:nvSpPr>
        <p:spPr>
          <a:xfrm rot="19114550">
            <a:off x="5485389" y="2704745"/>
            <a:ext cx="1044952" cy="76190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25,6%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9198954">
            <a:off x="3159827" y="3309211"/>
            <a:ext cx="991829" cy="671623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26,1%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941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 txBox="1">
            <a:spLocks/>
          </p:cNvSpPr>
          <p:nvPr/>
        </p:nvSpPr>
        <p:spPr>
          <a:xfrm>
            <a:off x="1043609" y="982378"/>
            <a:ext cx="8084765" cy="972108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lvl="1" algn="ctr" eaLnBrk="1" fontAlgn="auto" hangingPunct="1">
              <a:spcAft>
                <a:spcPts val="0"/>
              </a:spcAft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082514"/>
              </p:ext>
            </p:extLst>
          </p:nvPr>
        </p:nvGraphicFramePr>
        <p:xfrm>
          <a:off x="478390" y="1268760"/>
          <a:ext cx="830986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8390" y="764704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Республика </a:t>
            </a:r>
            <a:r>
              <a:rPr lang="ru-RU" sz="1600" b="1" dirty="0" err="1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мутасын</a:t>
            </a:r>
            <a:r>
              <a:rPr lang="ru-RU" sz="1600" b="1" dirty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чукӧртӧм</a:t>
            </a:r>
            <a:r>
              <a:rPr lang="ru-RU" sz="1600" b="1" dirty="0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вотысь</a:t>
            </a:r>
            <a:r>
              <a:rPr lang="ru-RU" sz="1600" b="1" dirty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чӧжӧс</a:t>
            </a:r>
            <a:endParaRPr lang="ru-RU" sz="1600" b="1" dirty="0">
              <a:ln/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6496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1315343"/>
              </p:ext>
            </p:extLst>
          </p:nvPr>
        </p:nvGraphicFramePr>
        <p:xfrm>
          <a:off x="-180528" y="729680"/>
          <a:ext cx="9243292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78390" y="764704"/>
            <a:ext cx="830986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2013-2015 </a:t>
            </a:r>
            <a:r>
              <a:rPr lang="ru-RU" sz="1600" b="1" dirty="0" err="1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воясын</a:t>
            </a:r>
            <a:r>
              <a:rPr lang="ru-RU" sz="1600" b="1" dirty="0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медгырысь</a:t>
            </a:r>
            <a:r>
              <a:rPr lang="ru-RU" sz="1600" b="1" dirty="0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вот </a:t>
            </a:r>
            <a:r>
              <a:rPr lang="ru-RU" sz="1600" b="1" dirty="0" err="1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мынтысьяссянь</a:t>
            </a:r>
            <a:r>
              <a:rPr lang="ru-RU" sz="1600" b="1" dirty="0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республиканскӧй</a:t>
            </a:r>
            <a:r>
              <a:rPr lang="ru-RU" sz="1600" b="1" dirty="0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сьӧмкудйӧ</a:t>
            </a:r>
            <a:r>
              <a:rPr lang="ru-RU" sz="1600" b="1" dirty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вотысь</a:t>
            </a:r>
            <a:r>
              <a:rPr lang="ru-RU" sz="1600" b="1" dirty="0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чӧжӧс</a:t>
            </a:r>
            <a:r>
              <a:rPr lang="ru-RU" sz="1600" b="1" dirty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воӧм</a:t>
            </a:r>
            <a:r>
              <a:rPr lang="ru-RU" sz="1600" b="1" dirty="0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млн. </a:t>
            </a:r>
            <a:r>
              <a:rPr lang="ru-RU" sz="1600" b="1" dirty="0" err="1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endParaRPr lang="ru-RU" sz="1600" b="1" dirty="0">
              <a:ln/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6784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93587" y="6074712"/>
            <a:ext cx="82946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ьӧмкудлӧн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чӧжӧс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дефицит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лӧсялӧ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республиканскӧй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йылысь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оланпаслӧн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петкӧдласъяслы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рӧскод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своднӧй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роспись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петкӧдласъяслы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пыртӧм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вежсьӧмъяссӧ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босьтӧмӧн</a:t>
            </a:r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390" y="764704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</a:t>
            </a:r>
            <a:r>
              <a:rPr lang="ru-RU" sz="1600" b="1" dirty="0" err="1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ӧй</a:t>
            </a:r>
            <a:r>
              <a:rPr lang="ru-RU" sz="1600" b="1" dirty="0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600" b="1" dirty="0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896348883"/>
              </p:ext>
            </p:extLst>
          </p:nvPr>
        </p:nvGraphicFramePr>
        <p:xfrm>
          <a:off x="478390" y="1196752"/>
          <a:ext cx="830986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76985" y="3501008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Республикалӧн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ӧтувтӧм</a:t>
            </a:r>
            <a:r>
              <a:rPr lang="ru-RU" sz="1600" b="1" dirty="0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млн.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763543139"/>
              </p:ext>
            </p:extLst>
          </p:nvPr>
        </p:nvGraphicFramePr>
        <p:xfrm>
          <a:off x="476985" y="3940087"/>
          <a:ext cx="8309862" cy="2054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189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9126" y="3273365"/>
            <a:ext cx="8280920" cy="3039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4000"/>
              </a:lnSpc>
            </a:pP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тӧдчанаджыкӧн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гражданлӧн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участвуйтӧмыс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61950" algn="just">
              <a:lnSpc>
                <a:spcPct val="114000"/>
              </a:lnSpc>
            </a:pP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олысьяслӧн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корӧм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талун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дасьтӧма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Гражданалы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брошюра,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кӧні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зілим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кокниа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гӧгӧрвоана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петкӧдлыны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сьӧмкудъяс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збыльмӧдан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кывкӧртӧдъяссӧ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муртӧсъяссӧ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61950" algn="just">
              <a:lnSpc>
                <a:spcPct val="114000"/>
              </a:lnSpc>
            </a:pP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брошюралысь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сюрӧссӧ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тэчассӧ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лӧсьӧдӧма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олысьяслы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медся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тӧдчана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юкӧнъяс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кутшӧмъяс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петкӧдчисны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юасьӧмъяслӧн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кывкӧртӧдъяс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подув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нуӧдліс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овмӧс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везлӧн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аслас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лист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61950" algn="just">
              <a:lnSpc>
                <a:spcPct val="114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пыртан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кык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- «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Войтырлӧн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да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мыччӧдъяслӧн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восьсалун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юкӧнъяс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донъялӧм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паськӧдасны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гражданалысь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процессын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участвуйтны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позянлунсӧ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сідзжӧ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отсаласны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кыпӧдны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финансӧвӧй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юӧрлысь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восьсалун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тшупӧдсӧ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61950" algn="just">
              <a:lnSpc>
                <a:spcPct val="114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овмӧс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Г.З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Рубцова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19532"/>
            <a:ext cx="1868997" cy="23837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27784" y="680287"/>
            <a:ext cx="6202262" cy="270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ctr"/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ctr"/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Пыдди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пуктана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олысьяс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>
              <a:lnSpc>
                <a:spcPct val="114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во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ставнымлы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сьӧкыд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экономика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кутіс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сӧвмыны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надзӧнджык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некымын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макроэкономическӧй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чиніс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ёна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тӧдчис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>
              <a:lnSpc>
                <a:spcPct val="114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видзӧдтӧг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Веськӧдлан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котыр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вермис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колана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лӧсьӧдны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тэчассӧ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збыльмӧдны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олысьяс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водзын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ассьыс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кывкутана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могсӧ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61950" algn="just">
              <a:lnSpc>
                <a:spcPct val="114000"/>
              </a:lnSpc>
            </a:pP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Кольӧм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политикалӧн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медшӧр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кыпӧдны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рӧскодлысь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эффективносьтсӧ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содтыны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чӧжӧс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юкӧнсӧ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729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390" y="836712"/>
            <a:ext cx="830986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республиканскӧй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сьӧмкудлӧн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рӧскод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юкӧдъяс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юкӧдувъяс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377982"/>
              </p:ext>
            </p:extLst>
          </p:nvPr>
        </p:nvGraphicFramePr>
        <p:xfrm>
          <a:off x="478390" y="1556794"/>
          <a:ext cx="8309862" cy="4332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9234"/>
                <a:gridCol w="4536504"/>
                <a:gridCol w="1080120"/>
                <a:gridCol w="1008112"/>
                <a:gridCol w="975892"/>
              </a:tblGrid>
              <a:tr h="302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Юкӧд</a:t>
                      </a:r>
                      <a:r>
                        <a:rPr lang="ru-RU" sz="1100" dirty="0" smtClean="0">
                          <a:effectLst/>
                        </a:rPr>
                        <a:t>, </a:t>
                      </a:r>
                      <a:r>
                        <a:rPr lang="ru-RU" sz="1100" dirty="0" err="1" smtClean="0">
                          <a:effectLst/>
                        </a:rPr>
                        <a:t>юкӧдув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Петкӧдлас</a:t>
                      </a:r>
                      <a:r>
                        <a:rPr lang="ru-RU" sz="1100" dirty="0" smtClean="0">
                          <a:effectLst/>
                        </a:rPr>
                        <a:t> ним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План*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Збыльмӧдӧм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Збыльмӧдан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прӧчент</a:t>
                      </a:r>
                      <a:r>
                        <a:rPr lang="ru-RU" sz="1100" dirty="0" smtClean="0">
                          <a:effectLst/>
                        </a:rPr>
                        <a:t>, </a:t>
                      </a:r>
                      <a:r>
                        <a:rPr lang="ru-RU" sz="1100" dirty="0">
                          <a:effectLst/>
                        </a:rPr>
                        <a:t>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1514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0100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КАНМУЛ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Ӧ</a:t>
                      </a:r>
                      <a:r>
                        <a:rPr lang="ru-RU" sz="1100" dirty="0" smtClean="0">
                          <a:effectLst/>
                        </a:rPr>
                        <a:t>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Ӧ</a:t>
                      </a:r>
                      <a:r>
                        <a:rPr lang="ru-RU" sz="1100" baseline="0" dirty="0" smtClean="0">
                          <a:effectLst/>
                        </a:rPr>
                        <a:t>ТУВЪЯ МОГЪЯС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2 335 968,0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1 995 555,6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85,4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302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0102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Россия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Федерацияса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субъектлӧн</a:t>
                      </a:r>
                      <a:r>
                        <a:rPr lang="ru-RU" sz="1100" baseline="0" dirty="0" smtClean="0">
                          <a:effectLst/>
                        </a:rPr>
                        <a:t> да </a:t>
                      </a:r>
                      <a:r>
                        <a:rPr lang="ru-RU" sz="1100" baseline="0" dirty="0" err="1" smtClean="0">
                          <a:effectLst/>
                        </a:rPr>
                        <a:t>муниципальнӧй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юкӧнса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медвылыс</a:t>
                      </a:r>
                      <a:r>
                        <a:rPr lang="ru-RU" sz="1100" baseline="0" dirty="0" smtClean="0">
                          <a:effectLst/>
                        </a:rPr>
                        <a:t> чина </a:t>
                      </a:r>
                      <a:r>
                        <a:rPr lang="ru-RU" sz="1100" baseline="0" dirty="0" err="1" smtClean="0">
                          <a:effectLst/>
                        </a:rPr>
                        <a:t>мортлӧн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удж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 4 889,90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4 322,50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88,4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3859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0103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Канму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власьт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оланпас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пыртысь</a:t>
                      </a:r>
                      <a:r>
                        <a:rPr lang="ru-RU" sz="1100" dirty="0" smtClean="0">
                          <a:effectLst/>
                        </a:rPr>
                        <a:t> (</a:t>
                      </a:r>
                      <a:r>
                        <a:rPr lang="ru-RU" sz="1100" dirty="0" err="1" smtClean="0">
                          <a:effectLst/>
                        </a:rPr>
                        <a:t>б</a:t>
                      </a:r>
                      <a:r>
                        <a:rPr lang="ru-RU" sz="1100" baseline="0" dirty="0" err="1" smtClean="0">
                          <a:effectLst/>
                        </a:rPr>
                        <a:t>ӧрйӧм</a:t>
                      </a:r>
                      <a:r>
                        <a:rPr lang="ru-RU" sz="1100" dirty="0" smtClean="0">
                          <a:effectLst/>
                        </a:rPr>
                        <a:t>) </a:t>
                      </a:r>
                      <a:r>
                        <a:rPr lang="ru-RU" sz="1100" dirty="0" err="1" smtClean="0">
                          <a:effectLst/>
                        </a:rPr>
                        <a:t>органъясл</a:t>
                      </a:r>
                      <a:r>
                        <a:rPr lang="ru-RU" sz="1100" baseline="0" dirty="0" err="1" smtClean="0">
                          <a:effectLst/>
                        </a:rPr>
                        <a:t>ӧн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да </a:t>
                      </a:r>
                      <a:r>
                        <a:rPr lang="ru-RU" sz="1100" dirty="0" err="1" smtClean="0">
                          <a:effectLst/>
                        </a:rPr>
                        <a:t>муниципальн</a:t>
                      </a:r>
                      <a:r>
                        <a:rPr lang="ru-RU" sz="1100" baseline="0" dirty="0" err="1" smtClean="0">
                          <a:effectLst/>
                        </a:rPr>
                        <a:t>ӧй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юкӧнъясса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бӧрйӧм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органъяслӧн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удж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137 850,50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130 882,50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94,9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4543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0104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Россия </a:t>
                      </a:r>
                      <a:r>
                        <a:rPr lang="ru-RU" sz="1100" dirty="0" err="1" smtClean="0">
                          <a:effectLst/>
                        </a:rPr>
                        <a:t>Федерацияса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Веськ</a:t>
                      </a:r>
                      <a:r>
                        <a:rPr lang="ru-RU" sz="1100" baseline="0" dirty="0" err="1" smtClean="0">
                          <a:effectLst/>
                        </a:rPr>
                        <a:t>ӧ</a:t>
                      </a:r>
                      <a:r>
                        <a:rPr lang="ru-RU" sz="1100" dirty="0" err="1" smtClean="0">
                          <a:effectLst/>
                        </a:rPr>
                        <a:t>длан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котырлӧн</a:t>
                      </a:r>
                      <a:r>
                        <a:rPr lang="ru-RU" sz="1100" baseline="0" dirty="0" smtClean="0">
                          <a:effectLst/>
                        </a:rPr>
                        <a:t>, Россия </a:t>
                      </a:r>
                      <a:r>
                        <a:rPr lang="ru-RU" sz="1100" baseline="0" dirty="0" err="1" smtClean="0">
                          <a:effectLst/>
                        </a:rPr>
                        <a:t>Федерацияса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субъектъяслӧн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медвылыс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олӧмӧ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пӧртысь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канму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власьт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органъяслӧн</a:t>
                      </a:r>
                      <a:r>
                        <a:rPr lang="ru-RU" sz="1100" baseline="0" dirty="0" smtClean="0">
                          <a:effectLst/>
                        </a:rPr>
                        <a:t>, </a:t>
                      </a:r>
                      <a:r>
                        <a:rPr lang="ru-RU" sz="1100" baseline="0" dirty="0" err="1" smtClean="0">
                          <a:effectLst/>
                        </a:rPr>
                        <a:t>меставывса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администрацияяслӧн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удж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320 267,00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286 791,40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89,5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1514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0105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Ёрд</a:t>
                      </a:r>
                      <a:r>
                        <a:rPr lang="ru-RU" sz="1100" dirty="0" smtClean="0">
                          <a:effectLst/>
                        </a:rPr>
                        <a:t> система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250 802,0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241 657,3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96,4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302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0106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Финанс</a:t>
                      </a:r>
                      <a:r>
                        <a:rPr lang="ru-RU" sz="1100" baseline="0" dirty="0" err="1" smtClean="0">
                          <a:effectLst/>
                        </a:rPr>
                        <a:t>ӧвӧй</a:t>
                      </a:r>
                      <a:r>
                        <a:rPr lang="ru-RU" sz="1100" baseline="0" dirty="0" smtClean="0">
                          <a:effectLst/>
                        </a:rPr>
                        <a:t>, вот да таможня </a:t>
                      </a:r>
                      <a:r>
                        <a:rPr lang="ru-RU" sz="1100" baseline="0" dirty="0" err="1" smtClean="0">
                          <a:effectLst/>
                        </a:rPr>
                        <a:t>органъяслысь</a:t>
                      </a:r>
                      <a:r>
                        <a:rPr lang="ru-RU" sz="1100" baseline="0" dirty="0" smtClean="0">
                          <a:effectLst/>
                        </a:rPr>
                        <a:t> да </a:t>
                      </a:r>
                      <a:r>
                        <a:rPr lang="ru-RU" sz="1100" baseline="0" dirty="0" err="1" smtClean="0">
                          <a:effectLst/>
                        </a:rPr>
                        <a:t>сьӧм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овмӧс</a:t>
                      </a:r>
                      <a:r>
                        <a:rPr lang="ru-RU" sz="1100" baseline="0" dirty="0" smtClean="0">
                          <a:effectLst/>
                        </a:rPr>
                        <a:t> (</a:t>
                      </a:r>
                      <a:r>
                        <a:rPr lang="ru-RU" sz="1100" baseline="0" dirty="0" err="1" smtClean="0">
                          <a:effectLst/>
                        </a:rPr>
                        <a:t>сьӧм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овмӧс</a:t>
                      </a:r>
                      <a:r>
                        <a:rPr lang="ru-RU" sz="1100" baseline="0" dirty="0" smtClean="0">
                          <a:effectLst/>
                        </a:rPr>
                        <a:t> да </a:t>
                      </a:r>
                      <a:r>
                        <a:rPr lang="ru-RU" sz="1100" baseline="0" dirty="0" err="1" smtClean="0">
                          <a:effectLst/>
                        </a:rPr>
                        <a:t>сьӧмкуд</a:t>
                      </a:r>
                      <a:r>
                        <a:rPr lang="ru-RU" sz="1100" baseline="0" dirty="0" smtClean="0">
                          <a:effectLst/>
                        </a:rPr>
                        <a:t>) </a:t>
                      </a:r>
                      <a:r>
                        <a:rPr lang="ru-RU" sz="1100" baseline="0" dirty="0" err="1" smtClean="0">
                          <a:effectLst/>
                        </a:rPr>
                        <a:t>бӧрся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дӧзьӧр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нуӧдысь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органъяслысь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удж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могмӧдӧм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195 403,1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190 012,3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97,2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1514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0107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Б</a:t>
                      </a:r>
                      <a:r>
                        <a:rPr lang="ru-RU" sz="1100" baseline="0" dirty="0" err="1" smtClean="0">
                          <a:effectLst/>
                        </a:rPr>
                        <a:t>ӧрйысьӧмъяс</a:t>
                      </a:r>
                      <a:r>
                        <a:rPr lang="ru-RU" sz="1100" baseline="0" dirty="0" smtClean="0">
                          <a:effectLst/>
                        </a:rPr>
                        <a:t> да </a:t>
                      </a:r>
                      <a:r>
                        <a:rPr lang="ru-RU" sz="1100" baseline="0" dirty="0" err="1" smtClean="0">
                          <a:effectLst/>
                        </a:rPr>
                        <a:t>референдумъяс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нуӧдӧмсӧ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могмӧдӧм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170 042,1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164 933,1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97,0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1514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0111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Резерв </a:t>
                      </a:r>
                      <a:r>
                        <a:rPr lang="ru-RU" sz="1100" dirty="0" err="1" smtClean="0">
                          <a:effectLst/>
                        </a:rPr>
                        <a:t>фондъяс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 36 546,5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          - 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243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0112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Канмул</a:t>
                      </a:r>
                      <a:r>
                        <a:rPr lang="ru-RU" sz="1100" baseline="0" dirty="0" err="1" smtClean="0">
                          <a:effectLst/>
                        </a:rPr>
                        <a:t>ӧн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ӧтувъя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могъяс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юкӧнын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прикладнӧй</a:t>
                      </a:r>
                      <a:r>
                        <a:rPr lang="ru-RU" sz="1100" baseline="0" dirty="0" smtClean="0">
                          <a:effectLst/>
                        </a:rPr>
                        <a:t> наука </a:t>
                      </a:r>
                      <a:r>
                        <a:rPr lang="ru-RU" sz="1100" baseline="0" dirty="0" err="1" smtClean="0">
                          <a:effectLst/>
                        </a:rPr>
                        <a:t>туялӧмъяс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      480,0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    480,0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1514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0113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Канмул</a:t>
                      </a:r>
                      <a:r>
                        <a:rPr lang="ru-RU" sz="1100" baseline="0" dirty="0" err="1" smtClean="0">
                          <a:effectLst/>
                        </a:rPr>
                        <a:t>ӧн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мукӧд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ӧтувъя</a:t>
                      </a:r>
                      <a:r>
                        <a:rPr lang="ru-RU" sz="1100" baseline="0" dirty="0" smtClean="0">
                          <a:effectLst/>
                        </a:rPr>
                        <a:t> мог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1 219 686,9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976 476,5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80,1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1514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0200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ВОЙТЫР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ӦС ДОРЙӦМ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24 478,0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22 578,1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92,2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1514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0203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Мобилизуйтан</a:t>
                      </a:r>
                      <a:r>
                        <a:rPr lang="ru-RU" sz="1100" baseline="0" dirty="0" smtClean="0">
                          <a:effectLst/>
                        </a:rPr>
                        <a:t> да </a:t>
                      </a:r>
                      <a:r>
                        <a:rPr lang="ru-RU" sz="1100" dirty="0" err="1" smtClean="0">
                          <a:effectLst/>
                        </a:rPr>
                        <a:t>вневойск</a:t>
                      </a:r>
                      <a:r>
                        <a:rPr lang="ru-RU" sz="1100" baseline="0" dirty="0" err="1" smtClean="0">
                          <a:effectLst/>
                        </a:rPr>
                        <a:t>ӧвӧя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дасьтысьӧм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 22 394,3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22 394,3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1514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0204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err="1" smtClean="0">
                          <a:effectLst/>
                        </a:rPr>
                        <a:t>М</a:t>
                      </a:r>
                      <a:r>
                        <a:rPr lang="ru-RU" sz="1100" dirty="0" err="1" smtClean="0">
                          <a:effectLst/>
                        </a:rPr>
                        <a:t>обилизуйт</a:t>
                      </a:r>
                      <a:r>
                        <a:rPr lang="ru-RU" sz="1100" baseline="0" dirty="0" err="1" smtClean="0">
                          <a:effectLst/>
                        </a:rPr>
                        <a:t>ӧм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кежл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ӧ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э</a:t>
                      </a:r>
                      <a:r>
                        <a:rPr lang="ru-RU" sz="1100" dirty="0" smtClean="0">
                          <a:effectLst/>
                        </a:rPr>
                        <a:t>кономика </a:t>
                      </a:r>
                      <a:r>
                        <a:rPr lang="ru-RU" sz="1100" baseline="0" dirty="0" err="1" smtClean="0">
                          <a:effectLst/>
                        </a:rPr>
                        <a:t>дасьтӧм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   2 083,7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    183,8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1336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0300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ВОЙТЫРЛ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Ӧ</a:t>
                      </a:r>
                      <a:r>
                        <a:rPr lang="ru-RU" sz="1100" dirty="0" smtClean="0">
                          <a:effectLst/>
                        </a:rPr>
                        <a:t>Н ВИДЗЧЫСЯНЛУН ДА ИН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ӦД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ВИДЗАН УДЖ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1 499 038,1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1 368 980,5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91,3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302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0309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В</a:t>
                      </a:r>
                      <a:r>
                        <a:rPr lang="ru-RU" sz="1100" baseline="0" dirty="0" err="1" smtClean="0">
                          <a:effectLst/>
                        </a:rPr>
                        <a:t>ӧр-ва</a:t>
                      </a:r>
                      <a:r>
                        <a:rPr lang="ru-RU" sz="1100" baseline="0" dirty="0" smtClean="0">
                          <a:effectLst/>
                        </a:rPr>
                        <a:t> да </a:t>
                      </a:r>
                      <a:r>
                        <a:rPr lang="ru-RU" sz="1100" baseline="0" dirty="0" err="1" smtClean="0">
                          <a:effectLst/>
                        </a:rPr>
                        <a:t>техногеннӧй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сяма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виччысьтӧмторъясысь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олысьясӧс</a:t>
                      </a:r>
                      <a:r>
                        <a:rPr lang="ru-RU" sz="1100" baseline="0" dirty="0" smtClean="0">
                          <a:effectLst/>
                        </a:rPr>
                        <a:t> да </a:t>
                      </a:r>
                      <a:r>
                        <a:rPr lang="ru-RU" sz="1100" baseline="0" dirty="0" err="1" smtClean="0">
                          <a:effectLst/>
                        </a:rPr>
                        <a:t>мутасъяс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видзӧм</a:t>
                      </a:r>
                      <a:r>
                        <a:rPr lang="ru-RU" sz="1100" baseline="0" dirty="0" smtClean="0">
                          <a:effectLst/>
                        </a:rPr>
                        <a:t>, </a:t>
                      </a:r>
                      <a:r>
                        <a:rPr lang="ru-RU" sz="1100" baseline="0" dirty="0" err="1" smtClean="0">
                          <a:effectLst/>
                        </a:rPr>
                        <a:t>йӧзӧс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дорйӧм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            208 992,5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           192 581,0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92,1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1514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0310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П</a:t>
                      </a:r>
                      <a:r>
                        <a:rPr lang="ru-RU" sz="1100" baseline="0" dirty="0" err="1" smtClean="0">
                          <a:effectLst/>
                        </a:rPr>
                        <a:t>ӧжарысь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видзчысьӧмсӧ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могмӧдӧм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          1 287 660,6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        1 174 835,9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91,2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1831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0314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Войтырл</a:t>
                      </a:r>
                      <a:r>
                        <a:rPr lang="ru-RU" sz="1100" baseline="0" dirty="0" err="1" smtClean="0">
                          <a:effectLst/>
                        </a:rPr>
                        <a:t>ӧн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видзчысянлун</a:t>
                      </a:r>
                      <a:r>
                        <a:rPr lang="ru-RU" sz="1100" baseline="0" dirty="0" smtClean="0">
                          <a:effectLst/>
                        </a:rPr>
                        <a:t> да </a:t>
                      </a:r>
                      <a:r>
                        <a:rPr lang="ru-RU" sz="1100" baseline="0" dirty="0" err="1" smtClean="0">
                          <a:effectLst/>
                        </a:rPr>
                        <a:t>инӧд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видзан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юкӧнын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мукӧд</a:t>
                      </a:r>
                      <a:r>
                        <a:rPr lang="ru-RU" sz="1100" baseline="0" dirty="0" smtClean="0">
                          <a:effectLst/>
                        </a:rPr>
                        <a:t> мог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   2 385,0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  1 563,6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65,6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7543" y="6217567"/>
            <a:ext cx="82946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ӧсялӧ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своднӧй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роспись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петкӧдласъяслы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пыртӧм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вежсьӧмъяссӧ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босьтӧмӧн</a:t>
            </a:r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15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430111"/>
              </p:ext>
            </p:extLst>
          </p:nvPr>
        </p:nvGraphicFramePr>
        <p:xfrm>
          <a:off x="478390" y="692696"/>
          <a:ext cx="8309862" cy="5699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9234"/>
                <a:gridCol w="4536504"/>
                <a:gridCol w="1080120"/>
                <a:gridCol w="1008112"/>
                <a:gridCol w="975892"/>
              </a:tblGrid>
              <a:tr h="368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Юкӧд</a:t>
                      </a:r>
                      <a:r>
                        <a:rPr lang="ru-RU" sz="1100" dirty="0" smtClean="0">
                          <a:effectLst/>
                        </a:rPr>
                        <a:t>, </a:t>
                      </a:r>
                      <a:r>
                        <a:rPr lang="ru-RU" sz="1100" dirty="0" err="1" smtClean="0">
                          <a:effectLst/>
                        </a:rPr>
                        <a:t>юкӧдув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Петкӧдлас</a:t>
                      </a:r>
                      <a:r>
                        <a:rPr lang="ru-RU" sz="1100" dirty="0" smtClean="0">
                          <a:effectLst/>
                        </a:rPr>
                        <a:t> ним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План*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Збыльмӧдӧм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Збыльмӧдан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прӧчент</a:t>
                      </a:r>
                      <a:r>
                        <a:rPr lang="ru-RU" sz="1100" dirty="0" smtClean="0">
                          <a:effectLst/>
                        </a:rPr>
                        <a:t>, </a:t>
                      </a:r>
                      <a:r>
                        <a:rPr lang="ru-RU" sz="1100" dirty="0">
                          <a:effectLst/>
                        </a:rPr>
                        <a:t>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0400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НАЦИОНАЛЬН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ӦЙ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ЭКОНОМИКА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8 913 143,2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7 251 956,0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81,4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0401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Ӧтувъя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экономическ</a:t>
                      </a:r>
                      <a:r>
                        <a:rPr lang="ru-RU" sz="1100" baseline="0" dirty="0" err="1" smtClean="0">
                          <a:effectLst/>
                        </a:rPr>
                        <a:t>ӧ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й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могъяс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637 936,6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503 315,0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78,9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0404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Минерально-</a:t>
                      </a:r>
                      <a:r>
                        <a:rPr lang="ru-RU" sz="1100" dirty="0" err="1" smtClean="0">
                          <a:effectLst/>
                        </a:rPr>
                        <a:t>сырьев</a:t>
                      </a:r>
                      <a:r>
                        <a:rPr lang="ru-RU" sz="1100" baseline="0" dirty="0" err="1" smtClean="0">
                          <a:effectLst/>
                        </a:rPr>
                        <a:t>ӧй</a:t>
                      </a:r>
                      <a:r>
                        <a:rPr lang="ru-RU" sz="1100" baseline="0" dirty="0" smtClean="0">
                          <a:effectLst/>
                        </a:rPr>
                        <a:t> подув </a:t>
                      </a:r>
                      <a:r>
                        <a:rPr lang="ru-RU" sz="1100" baseline="0" dirty="0" err="1" smtClean="0">
                          <a:effectLst/>
                        </a:rPr>
                        <a:t>выльысь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лӧсьӧдӧм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   6 473,1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  5 472,5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84,5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0405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Видз-му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овм</a:t>
                      </a:r>
                      <a:r>
                        <a:rPr lang="ru-RU" sz="1100" baseline="0" dirty="0" err="1" smtClean="0">
                          <a:effectLst/>
                        </a:rPr>
                        <a:t>ӧс</a:t>
                      </a:r>
                      <a:r>
                        <a:rPr lang="ru-RU" sz="1100" baseline="0" dirty="0" smtClean="0">
                          <a:effectLst/>
                        </a:rPr>
                        <a:t> да </a:t>
                      </a:r>
                      <a:r>
                        <a:rPr lang="ru-RU" sz="1100" baseline="0" dirty="0" err="1" smtClean="0">
                          <a:effectLst/>
                        </a:rPr>
                        <a:t>чери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кыйӧм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1 175 819,7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1 055 419,6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89,8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0406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Ва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овм</a:t>
                      </a:r>
                      <a:r>
                        <a:rPr lang="ru-RU" sz="1100" baseline="0" dirty="0" err="1" smtClean="0">
                          <a:effectLst/>
                        </a:rPr>
                        <a:t>ӧс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 74 755,5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67 802,3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90,7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0407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В</a:t>
                      </a:r>
                      <a:r>
                        <a:rPr lang="ru-RU" sz="1100" baseline="0" dirty="0" err="1" smtClean="0">
                          <a:effectLst/>
                        </a:rPr>
                        <a:t>ӧр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овмӧс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715 817,7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685 474,1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95,8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0408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Транспорт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928 386,5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778 629,6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83,9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0409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Туй </a:t>
                      </a:r>
                      <a:r>
                        <a:rPr lang="ru-RU" sz="1100" dirty="0" err="1" smtClean="0">
                          <a:effectLst/>
                        </a:rPr>
                        <a:t>овм</a:t>
                      </a:r>
                      <a:r>
                        <a:rPr lang="ru-RU" sz="1100" baseline="0" dirty="0" err="1" smtClean="0">
                          <a:effectLst/>
                        </a:rPr>
                        <a:t>ӧс</a:t>
                      </a:r>
                      <a:r>
                        <a:rPr lang="ru-RU" sz="1100" dirty="0" smtClean="0">
                          <a:effectLst/>
                        </a:rPr>
                        <a:t> (туй </a:t>
                      </a:r>
                      <a:r>
                        <a:rPr lang="ru-RU" sz="1100" dirty="0" err="1" smtClean="0">
                          <a:effectLst/>
                        </a:rPr>
                        <a:t>фондъяс</a:t>
                      </a:r>
                      <a:r>
                        <a:rPr lang="ru-RU" sz="1100" dirty="0" smtClean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3 888 728,4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2 842 330,6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73,1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0410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Связь </a:t>
                      </a:r>
                      <a:r>
                        <a:rPr lang="ru-RU" sz="1100" dirty="0" smtClean="0">
                          <a:effectLst/>
                        </a:rPr>
                        <a:t>да </a:t>
                      </a:r>
                      <a:r>
                        <a:rPr lang="ru-RU" sz="1100" dirty="0">
                          <a:effectLst/>
                        </a:rPr>
                        <a:t>информатика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955 965,0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826 194,1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86,4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350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0411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Национальн</a:t>
                      </a:r>
                      <a:r>
                        <a:rPr lang="ru-RU" sz="1100" baseline="0" dirty="0" err="1" smtClean="0">
                          <a:effectLst/>
                        </a:rPr>
                        <a:t>ӧй</a:t>
                      </a:r>
                      <a:r>
                        <a:rPr lang="ru-RU" sz="1100" baseline="0" dirty="0" smtClean="0">
                          <a:effectLst/>
                        </a:rPr>
                        <a:t> экономика </a:t>
                      </a:r>
                      <a:r>
                        <a:rPr lang="ru-RU" sz="1100" baseline="0" dirty="0" err="1" smtClean="0">
                          <a:effectLst/>
                        </a:rPr>
                        <a:t>юкӧнын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прикладнӧй</a:t>
                      </a:r>
                      <a:r>
                        <a:rPr lang="ru-RU" sz="1100" baseline="0" dirty="0" smtClean="0">
                          <a:effectLst/>
                        </a:rPr>
                        <a:t> наука </a:t>
                      </a:r>
                      <a:r>
                        <a:rPr lang="ru-RU" sz="1100" baseline="0" dirty="0" err="1" smtClean="0">
                          <a:effectLst/>
                        </a:rPr>
                        <a:t>туялӧмъяс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   7 510,9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  5 876,6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78,2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0412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Национальн</a:t>
                      </a:r>
                      <a:r>
                        <a:rPr lang="ru-RU" sz="1100" baseline="0" dirty="0" err="1" smtClean="0">
                          <a:effectLst/>
                        </a:rPr>
                        <a:t>ӧй</a:t>
                      </a:r>
                      <a:r>
                        <a:rPr lang="ru-RU" sz="1100" baseline="0" dirty="0" smtClean="0">
                          <a:effectLst/>
                        </a:rPr>
                        <a:t> экономика </a:t>
                      </a:r>
                      <a:r>
                        <a:rPr lang="ru-RU" sz="1100" baseline="0" dirty="0" err="1" smtClean="0">
                          <a:effectLst/>
                        </a:rPr>
                        <a:t>юкӧнын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мукӧд</a:t>
                      </a:r>
                      <a:r>
                        <a:rPr lang="ru-RU" sz="1100" baseline="0" dirty="0" smtClean="0">
                          <a:effectLst/>
                        </a:rPr>
                        <a:t> мог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521 749,8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481 441,6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92,3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368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0500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ОЛАН</a:t>
                      </a:r>
                      <a:r>
                        <a:rPr lang="en-US" sz="1100" dirty="0" smtClean="0">
                          <a:effectLst/>
                        </a:rPr>
                        <a:t>I</a:t>
                      </a:r>
                      <a:r>
                        <a:rPr lang="ru-RU" sz="1100" dirty="0" smtClean="0">
                          <a:effectLst/>
                        </a:rPr>
                        <a:t>Н ДА КОММУНАЛЬН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ӦЙ ОВМӦС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3 368 443,6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3 074 436,3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91,3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0501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Олан</a:t>
                      </a:r>
                      <a:r>
                        <a:rPr lang="en-US" sz="1100" dirty="0" err="1" smtClean="0">
                          <a:effectLst/>
                        </a:rPr>
                        <a:t>i</a:t>
                      </a:r>
                      <a:r>
                        <a:rPr lang="ru-RU" sz="1100" dirty="0" smtClean="0">
                          <a:effectLst/>
                        </a:rPr>
                        <a:t>н </a:t>
                      </a:r>
                      <a:r>
                        <a:rPr lang="ru-RU" sz="1100" dirty="0" err="1" smtClean="0">
                          <a:effectLst/>
                        </a:rPr>
                        <a:t>овм</a:t>
                      </a:r>
                      <a:r>
                        <a:rPr lang="ru-RU" sz="1100" baseline="0" dirty="0" err="1" smtClean="0">
                          <a:effectLst/>
                        </a:rPr>
                        <a:t>ӧс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1 110 664,2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927 088,7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83,5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0502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Коммунальн</a:t>
                      </a:r>
                      <a:r>
                        <a:rPr lang="ru-RU" sz="1100" baseline="0" dirty="0" err="1" smtClean="0">
                          <a:effectLst/>
                        </a:rPr>
                        <a:t>ӧй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овмӧс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1 915 288,3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1 860 567,9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97,1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0503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Мутас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бурмӧдӧм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 92 014,9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56 531,3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61,4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350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0505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Олан</a:t>
                      </a:r>
                      <a:r>
                        <a:rPr lang="en-US" sz="1100" dirty="0" err="1" smtClean="0">
                          <a:effectLst/>
                        </a:rPr>
                        <a:t>i</a:t>
                      </a:r>
                      <a:r>
                        <a:rPr lang="ru-RU" sz="1100" dirty="0" smtClean="0">
                          <a:effectLst/>
                        </a:rPr>
                        <a:t>н да </a:t>
                      </a:r>
                      <a:r>
                        <a:rPr lang="ru-RU" sz="1100" dirty="0" err="1" smtClean="0">
                          <a:effectLst/>
                        </a:rPr>
                        <a:t>коммунальн</a:t>
                      </a:r>
                      <a:r>
                        <a:rPr lang="ru-RU" sz="1100" baseline="0" dirty="0" err="1" smtClean="0">
                          <a:effectLst/>
                        </a:rPr>
                        <a:t>ӧй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овмӧс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юкӧнын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мукӧд</a:t>
                      </a:r>
                      <a:r>
                        <a:rPr lang="ru-RU" sz="1100" baseline="0" dirty="0" smtClean="0">
                          <a:effectLst/>
                        </a:rPr>
                        <a:t> мог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250 476,2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230 248,4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91,9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0600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Г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ӦГӦРТАС ВИДЗӦМ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54 249,8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52 859,0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97,4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350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0603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Быдм</a:t>
                      </a:r>
                      <a:r>
                        <a:rPr lang="ru-RU" sz="1100" baseline="0" dirty="0" err="1" smtClean="0">
                          <a:effectLst/>
                        </a:rPr>
                        <a:t>ӧг</a:t>
                      </a:r>
                      <a:r>
                        <a:rPr lang="ru-RU" sz="1100" baseline="0" dirty="0" smtClean="0">
                          <a:effectLst/>
                        </a:rPr>
                        <a:t> да </a:t>
                      </a:r>
                      <a:r>
                        <a:rPr lang="ru-RU" sz="1100" baseline="0" dirty="0" err="1" smtClean="0">
                          <a:effectLst/>
                        </a:rPr>
                        <a:t>звер-пӧтка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объектъяс</a:t>
                      </a:r>
                      <a:r>
                        <a:rPr lang="ru-RU" sz="1100" baseline="0" dirty="0" smtClean="0">
                          <a:effectLst/>
                        </a:rPr>
                        <a:t> да </a:t>
                      </a:r>
                      <a:r>
                        <a:rPr lang="ru-RU" sz="1100" baseline="0" dirty="0" err="1" smtClean="0">
                          <a:effectLst/>
                        </a:rPr>
                        <a:t>налысь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гӧгӧртас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видзӧм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 43 634,3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42 243,5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96,8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0605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Г</a:t>
                      </a:r>
                      <a:r>
                        <a:rPr lang="ru-RU" sz="1100" baseline="0" dirty="0" err="1" smtClean="0">
                          <a:effectLst/>
                        </a:rPr>
                        <a:t>ӧгӧртас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видзан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юкӧнын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мукӧд</a:t>
                      </a:r>
                      <a:r>
                        <a:rPr lang="ru-RU" sz="1100" baseline="0" dirty="0" smtClean="0">
                          <a:effectLst/>
                        </a:rPr>
                        <a:t> мог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 10 615,5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10 615,5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0700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ВЕЛ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ӦДӦМ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19 112 835,6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18 758 971,0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98,1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0701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Школа</a:t>
                      </a:r>
                      <a:r>
                        <a:rPr lang="ru-RU" sz="1100" baseline="0" dirty="0" err="1" smtClean="0">
                          <a:effectLst/>
                        </a:rPr>
                        <a:t>ӧдз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велӧдӧм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524 121,6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477 546,2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91,1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0702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Ӧтув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велӧдӧм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3 270 229,8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3 075 409,9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94,0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0704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err="1" smtClean="0">
                          <a:effectLst/>
                        </a:rPr>
                        <a:t>Ш</a:t>
                      </a:r>
                      <a:r>
                        <a:rPr lang="ru-RU" sz="1100" baseline="0" dirty="0" err="1" smtClean="0">
                          <a:effectLst/>
                        </a:rPr>
                        <a:t>ӧр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тшупӧда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уджсикасӧ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велӧдӧм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2 016 007,2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1 967 118,1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97,6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350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0705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Уджсикас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серти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дасьт</a:t>
                      </a:r>
                      <a:r>
                        <a:rPr lang="ru-RU" sz="1100" baseline="0" dirty="0" err="1" smtClean="0">
                          <a:effectLst/>
                        </a:rPr>
                        <a:t>ӧм</a:t>
                      </a:r>
                      <a:r>
                        <a:rPr lang="ru-RU" sz="1100" baseline="0" dirty="0" smtClean="0">
                          <a:effectLst/>
                        </a:rPr>
                        <a:t>, </a:t>
                      </a:r>
                      <a:r>
                        <a:rPr lang="ru-RU" sz="1100" baseline="0" dirty="0" err="1" smtClean="0">
                          <a:effectLst/>
                        </a:rPr>
                        <a:t>тӧдӧмлун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бурмӧдӧм</a:t>
                      </a:r>
                      <a:r>
                        <a:rPr lang="ru-RU" sz="1100" baseline="0" dirty="0" smtClean="0">
                          <a:effectLst/>
                        </a:rPr>
                        <a:t> да квалификация </a:t>
                      </a:r>
                      <a:r>
                        <a:rPr lang="ru-RU" sz="1100" baseline="0" dirty="0" err="1" smtClean="0">
                          <a:effectLst/>
                        </a:rPr>
                        <a:t>кыпӧдӧм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 43 336,3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42 491,9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98,1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0706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Вылыс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тшуп</a:t>
                      </a:r>
                      <a:r>
                        <a:rPr lang="ru-RU" sz="1100" baseline="0" dirty="0" err="1" smtClean="0">
                          <a:effectLst/>
                        </a:rPr>
                        <a:t>ӧда</a:t>
                      </a:r>
                      <a:r>
                        <a:rPr lang="ru-RU" sz="1100" baseline="0" dirty="0" smtClean="0">
                          <a:effectLst/>
                        </a:rPr>
                        <a:t> да </a:t>
                      </a:r>
                      <a:r>
                        <a:rPr lang="ru-RU" sz="1100" baseline="0" dirty="0" err="1" smtClean="0">
                          <a:effectLst/>
                        </a:rPr>
                        <a:t>вузбӧрся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уджсикасӧ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велӧдӧм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 23 674,3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22 888,0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96,7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0707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Том </a:t>
                      </a:r>
                      <a:r>
                        <a:rPr lang="ru-RU" sz="1100" dirty="0" err="1" smtClean="0">
                          <a:effectLst/>
                        </a:rPr>
                        <a:t>й</a:t>
                      </a:r>
                      <a:r>
                        <a:rPr lang="ru-RU" sz="1100" baseline="0" dirty="0" err="1" smtClean="0">
                          <a:effectLst/>
                        </a:rPr>
                        <a:t>ӧз</a:t>
                      </a:r>
                      <a:r>
                        <a:rPr lang="ru-RU" sz="1100" baseline="0" dirty="0" smtClean="0">
                          <a:effectLst/>
                        </a:rPr>
                        <a:t> политика да </a:t>
                      </a:r>
                      <a:r>
                        <a:rPr lang="ru-RU" sz="1100" baseline="0" dirty="0" err="1" smtClean="0">
                          <a:effectLst/>
                        </a:rPr>
                        <a:t>челядьлысь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дзоньвидзалун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бурмӧдӧм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363 108,2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356 827,2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98,3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0709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Вел</a:t>
                      </a:r>
                      <a:r>
                        <a:rPr lang="ru-RU" sz="1100" baseline="0" dirty="0" err="1" smtClean="0">
                          <a:effectLst/>
                        </a:rPr>
                        <a:t>ӧдан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юкӧнын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мукӧд</a:t>
                      </a:r>
                      <a:r>
                        <a:rPr lang="ru-RU" sz="1100" baseline="0" dirty="0" smtClean="0">
                          <a:effectLst/>
                        </a:rPr>
                        <a:t> мог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12 872 358,2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12 816 689,7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99,6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0800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КУЛЬТУРА, КИНЕМАТОГРАФИЯ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950 785,5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908 326,6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95,5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0801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Культура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781 371,7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748 616,3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95,8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0804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Культура, кинематография </a:t>
                      </a:r>
                      <a:r>
                        <a:rPr lang="ru-RU" sz="1100" dirty="0" err="1" smtClean="0">
                          <a:effectLst/>
                        </a:rPr>
                        <a:t>юк</a:t>
                      </a:r>
                      <a:r>
                        <a:rPr lang="ru-RU" sz="1100" baseline="0" dirty="0" err="1" smtClean="0">
                          <a:effectLst/>
                        </a:rPr>
                        <a:t>ӧнын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мукӧд</a:t>
                      </a:r>
                      <a:r>
                        <a:rPr lang="ru-RU" sz="1100" baseline="0" dirty="0" smtClean="0">
                          <a:effectLst/>
                        </a:rPr>
                        <a:t> мог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169 413,8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159 710,3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94,3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0900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ЙӦЗЛЫСЬ ДЗОНЬВИДЗАЛУН ВИДЗӦМ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12 789 461,9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12 452 988,7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97,4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0901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Стационарн</a:t>
                      </a:r>
                      <a:r>
                        <a:rPr lang="ru-RU" sz="1100" baseline="0" dirty="0" err="1" smtClean="0">
                          <a:effectLst/>
                        </a:rPr>
                        <a:t>ӧй</a:t>
                      </a:r>
                      <a:r>
                        <a:rPr lang="ru-RU" sz="1100" dirty="0" smtClean="0">
                          <a:effectLst/>
                        </a:rPr>
                        <a:t> медицина </a:t>
                      </a:r>
                      <a:r>
                        <a:rPr lang="ru-RU" sz="1100" dirty="0" err="1" smtClean="0">
                          <a:effectLst/>
                        </a:rPr>
                        <a:t>отс</a:t>
                      </a:r>
                      <a:r>
                        <a:rPr lang="ru-RU" sz="1100" baseline="0" dirty="0" err="1" smtClean="0">
                          <a:effectLst/>
                        </a:rPr>
                        <a:t>ӧг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2 004 153,9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1 904 307,1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95,0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6525344"/>
            <a:ext cx="82946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лӧсялӧ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своднӧй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роспись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петкӧдласъяслы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пыртӧм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вежсьӧмъяссӧ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босьтӧмӧн</a:t>
            </a:r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349514"/>
              </p:ext>
            </p:extLst>
          </p:nvPr>
        </p:nvGraphicFramePr>
        <p:xfrm>
          <a:off x="478390" y="692696"/>
          <a:ext cx="8309862" cy="5699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9234"/>
                <a:gridCol w="4536504"/>
                <a:gridCol w="1080120"/>
                <a:gridCol w="1008112"/>
                <a:gridCol w="975892"/>
              </a:tblGrid>
              <a:tr h="368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Юкӧд</a:t>
                      </a:r>
                      <a:r>
                        <a:rPr lang="ru-RU" sz="1100" dirty="0" smtClean="0">
                          <a:effectLst/>
                        </a:rPr>
                        <a:t>, </a:t>
                      </a:r>
                      <a:r>
                        <a:rPr lang="ru-RU" sz="1100" dirty="0" err="1" smtClean="0">
                          <a:effectLst/>
                        </a:rPr>
                        <a:t>юкӧдув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Петкӧдлас</a:t>
                      </a:r>
                      <a:r>
                        <a:rPr lang="ru-RU" sz="1100" dirty="0" smtClean="0">
                          <a:effectLst/>
                        </a:rPr>
                        <a:t> ним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План*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Збыльмӧдӧм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Збыльмӧдан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прӧчент</a:t>
                      </a:r>
                      <a:r>
                        <a:rPr lang="ru-RU" sz="1100" dirty="0" smtClean="0">
                          <a:effectLst/>
                        </a:rPr>
                        <a:t>, </a:t>
                      </a:r>
                      <a:r>
                        <a:rPr lang="ru-RU" sz="1100" dirty="0">
                          <a:effectLst/>
                        </a:rPr>
                        <a:t>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0902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Амбулаторн</a:t>
                      </a:r>
                      <a:r>
                        <a:rPr lang="ru-RU" sz="1100" baseline="0" dirty="0" err="1" smtClean="0">
                          <a:effectLst/>
                        </a:rPr>
                        <a:t>ӧй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отсӧг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1 059 197,9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1 019 153,3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96,2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350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0903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Став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сикас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лунся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стационаръясын</a:t>
                      </a:r>
                      <a:r>
                        <a:rPr lang="ru-RU" sz="1100" baseline="0" dirty="0" smtClean="0">
                          <a:effectLst/>
                        </a:rPr>
                        <a:t> медицина </a:t>
                      </a:r>
                      <a:r>
                        <a:rPr lang="ru-RU" sz="1100" baseline="0" dirty="0" err="1" smtClean="0">
                          <a:effectLst/>
                        </a:rPr>
                        <a:t>отсӧг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 73 985,3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69 772,1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94,3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0904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Регыдъя</a:t>
                      </a:r>
                      <a:r>
                        <a:rPr lang="ru-RU" sz="1100" dirty="0" smtClean="0">
                          <a:effectLst/>
                        </a:rPr>
                        <a:t> медицина </a:t>
                      </a:r>
                      <a:r>
                        <a:rPr lang="ru-RU" sz="1100" dirty="0" err="1" smtClean="0">
                          <a:effectLst/>
                        </a:rPr>
                        <a:t>отс</a:t>
                      </a:r>
                      <a:r>
                        <a:rPr lang="ru-RU" sz="1100" baseline="0" dirty="0" err="1" smtClean="0">
                          <a:effectLst/>
                        </a:rPr>
                        <a:t>ӧг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198 555,3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163 666,9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82,4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0905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Санаторн</a:t>
                      </a:r>
                      <a:r>
                        <a:rPr lang="ru-RU" sz="1100" baseline="0" dirty="0" err="1" smtClean="0">
                          <a:effectLst/>
                        </a:rPr>
                        <a:t>ӧй</a:t>
                      </a:r>
                      <a:r>
                        <a:rPr lang="ru-RU" sz="1100" baseline="0" dirty="0" smtClean="0">
                          <a:effectLst/>
                        </a:rPr>
                        <a:t> да </a:t>
                      </a:r>
                      <a:r>
                        <a:rPr lang="ru-RU" sz="1100" baseline="0" dirty="0" err="1" smtClean="0">
                          <a:effectLst/>
                        </a:rPr>
                        <a:t>дзоньвидзалун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бурмӧдан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отсӧг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1 218 205,9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1 111 411,7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91,2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467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0906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Донорск</a:t>
                      </a:r>
                      <a:r>
                        <a:rPr lang="ru-RU" sz="1100" baseline="0" dirty="0" err="1" smtClean="0">
                          <a:effectLst/>
                        </a:rPr>
                        <a:t>ӧй</a:t>
                      </a:r>
                      <a:r>
                        <a:rPr lang="ru-RU" sz="1100" baseline="0" dirty="0" smtClean="0">
                          <a:effectLst/>
                        </a:rPr>
                        <a:t> вир да </a:t>
                      </a:r>
                      <a:r>
                        <a:rPr lang="ru-RU" sz="1100" baseline="0" dirty="0" err="1" smtClean="0">
                          <a:effectLst/>
                        </a:rPr>
                        <a:t>сылысь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компонентъяс</a:t>
                      </a:r>
                      <a:r>
                        <a:rPr lang="ru-RU" sz="1100" baseline="0" dirty="0" smtClean="0">
                          <a:effectLst/>
                        </a:rPr>
                        <a:t>  </a:t>
                      </a:r>
                      <a:r>
                        <a:rPr lang="ru-RU" sz="1100" baseline="0" dirty="0" err="1" smtClean="0">
                          <a:effectLst/>
                        </a:rPr>
                        <a:t>дасьтӧм</a:t>
                      </a:r>
                      <a:r>
                        <a:rPr lang="ru-RU" sz="1100" baseline="0" dirty="0" smtClean="0">
                          <a:effectLst/>
                        </a:rPr>
                        <a:t>, </a:t>
                      </a:r>
                      <a:r>
                        <a:rPr lang="ru-RU" sz="1100" baseline="0" dirty="0" err="1" smtClean="0">
                          <a:effectLst/>
                        </a:rPr>
                        <a:t>переработайтӧм</a:t>
                      </a:r>
                      <a:r>
                        <a:rPr lang="ru-RU" sz="1100" baseline="0" dirty="0" smtClean="0">
                          <a:effectLst/>
                        </a:rPr>
                        <a:t>, </a:t>
                      </a:r>
                      <a:r>
                        <a:rPr lang="ru-RU" sz="1100" baseline="0" dirty="0" err="1" smtClean="0">
                          <a:effectLst/>
                        </a:rPr>
                        <a:t>видзӧм</a:t>
                      </a:r>
                      <a:r>
                        <a:rPr lang="ru-RU" sz="1100" baseline="0" dirty="0" smtClean="0">
                          <a:effectLst/>
                        </a:rPr>
                        <a:t> да </a:t>
                      </a:r>
                      <a:r>
                        <a:rPr lang="ru-RU" sz="1100" baseline="0" dirty="0" err="1" smtClean="0">
                          <a:effectLst/>
                        </a:rPr>
                        <a:t>налысь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видзчысянлун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могмӧдӧм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260 802,5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257 546,8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98,8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350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0908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Й</a:t>
                      </a:r>
                      <a:r>
                        <a:rPr lang="ru-RU" sz="1100" baseline="0" dirty="0" err="1" smtClean="0">
                          <a:effectLst/>
                        </a:rPr>
                        <a:t>ӧзлысь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д</a:t>
                      </a:r>
                      <a:r>
                        <a:rPr lang="ru-RU" sz="1100" dirty="0" err="1" smtClean="0">
                          <a:effectLst/>
                        </a:rPr>
                        <a:t>зоньвидзалун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видзан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юк</a:t>
                      </a:r>
                      <a:r>
                        <a:rPr lang="ru-RU" sz="1100" baseline="0" dirty="0" err="1" smtClean="0">
                          <a:effectLst/>
                        </a:rPr>
                        <a:t>ӧнын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прикладнӧй</a:t>
                      </a:r>
                      <a:r>
                        <a:rPr lang="ru-RU" sz="1100" baseline="0" dirty="0" smtClean="0">
                          <a:effectLst/>
                        </a:rPr>
                        <a:t> наука </a:t>
                      </a:r>
                      <a:r>
                        <a:rPr lang="ru-RU" sz="1100" baseline="0" dirty="0" err="1" smtClean="0">
                          <a:effectLst/>
                        </a:rPr>
                        <a:t>туялӧмъяс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      265,0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          - 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0909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Й</a:t>
                      </a:r>
                      <a:r>
                        <a:rPr lang="ru-RU" sz="1100" baseline="0" dirty="0" err="1" smtClean="0">
                          <a:effectLst/>
                        </a:rPr>
                        <a:t>ӧзлысь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д</a:t>
                      </a:r>
                      <a:r>
                        <a:rPr lang="ru-RU" sz="1100" dirty="0" err="1" smtClean="0">
                          <a:effectLst/>
                        </a:rPr>
                        <a:t>зоньвидзалун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видзан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юк</a:t>
                      </a:r>
                      <a:r>
                        <a:rPr lang="ru-RU" sz="1100" baseline="0" dirty="0" err="1" smtClean="0">
                          <a:effectLst/>
                        </a:rPr>
                        <a:t>ӧнын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мукӧд</a:t>
                      </a:r>
                      <a:r>
                        <a:rPr lang="ru-RU" sz="1100" baseline="0" dirty="0" smtClean="0">
                          <a:effectLst/>
                        </a:rPr>
                        <a:t> мог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7 974 296,1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7 927 130,8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99,4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Й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ӦЗЛЫ ОТСӦГ СЕТАН ПОЛИТИКА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11 529 444,1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10 990 796,8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95,3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1001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Пенсия</a:t>
                      </a:r>
                      <a:r>
                        <a:rPr lang="ru-RU" sz="1100" baseline="0" dirty="0" err="1" smtClean="0">
                          <a:effectLst/>
                        </a:rPr>
                        <a:t>ӧн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могмӧдӧм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218 355,9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218 211,7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99,9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1002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Олысьяс</a:t>
                      </a:r>
                      <a:r>
                        <a:rPr lang="ru-RU" sz="1100" baseline="0" dirty="0" err="1" smtClean="0">
                          <a:effectLst/>
                        </a:rPr>
                        <a:t>лы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социальнӧй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отсӧг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сетӧм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2 471 640,3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2 421 386,6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98,0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1003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Олысьяс</a:t>
                      </a:r>
                      <a:r>
                        <a:rPr lang="ru-RU" sz="1100" baseline="0" dirty="0" err="1" smtClean="0">
                          <a:effectLst/>
                        </a:rPr>
                        <a:t>ӧс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социальнӧя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могмӧдӧм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7 154 727,7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6 767 003,3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94,6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1004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Семья</a:t>
                      </a:r>
                      <a:r>
                        <a:rPr lang="ru-RU" sz="1100" baseline="0" dirty="0" smtClean="0">
                          <a:effectLst/>
                        </a:rPr>
                        <a:t> да </a:t>
                      </a:r>
                      <a:r>
                        <a:rPr lang="ru-RU" sz="1100" baseline="0" dirty="0" err="1" smtClean="0">
                          <a:effectLst/>
                        </a:rPr>
                        <a:t>челядьлун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дорйӧм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1 514 511,8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1 420 569,4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93,8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1006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Социальн</a:t>
                      </a:r>
                      <a:r>
                        <a:rPr lang="ru-RU" sz="1100" baseline="0" dirty="0" err="1" smtClean="0">
                          <a:effectLst/>
                        </a:rPr>
                        <a:t>ӧй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политикаын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мукӧд</a:t>
                      </a:r>
                      <a:r>
                        <a:rPr lang="ru-RU" sz="1100" baseline="0" dirty="0" smtClean="0">
                          <a:effectLst/>
                        </a:rPr>
                        <a:t> мог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170 208,4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163 625,8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96,1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ВЫНЙ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ӦР СӦВМӦДӦМ ДА СПОРТ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871 240,1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856 722,5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98,3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1101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Вынй</a:t>
                      </a:r>
                      <a:r>
                        <a:rPr lang="ru-RU" sz="1100" baseline="0" dirty="0" err="1" smtClean="0">
                          <a:effectLst/>
                        </a:rPr>
                        <a:t>ӧр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сӧвмӧдӧм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332 851,5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332 851,4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1102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Уна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й</a:t>
                      </a:r>
                      <a:r>
                        <a:rPr lang="ru-RU" sz="1100" baseline="0" dirty="0" err="1" smtClean="0">
                          <a:effectLst/>
                        </a:rPr>
                        <a:t>ӧза</a:t>
                      </a:r>
                      <a:r>
                        <a:rPr lang="ru-RU" sz="1100" baseline="0" dirty="0" smtClean="0">
                          <a:effectLst/>
                        </a:rPr>
                        <a:t> спорт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   5 647,5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  5 646,8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1103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Медвылыс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верм</a:t>
                      </a:r>
                      <a:r>
                        <a:rPr lang="ru-RU" sz="1100" baseline="0" dirty="0" err="1" smtClean="0">
                          <a:effectLst/>
                        </a:rPr>
                        <a:t>ӧмъяса</a:t>
                      </a:r>
                      <a:r>
                        <a:rPr lang="ru-RU" sz="1100" baseline="0" dirty="0" smtClean="0">
                          <a:effectLst/>
                        </a:rPr>
                        <a:t> спорт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510 760,0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496 972,7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97,3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1105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Вынй</a:t>
                      </a:r>
                      <a:r>
                        <a:rPr lang="ru-RU" sz="1100" baseline="0" dirty="0" err="1" smtClean="0">
                          <a:effectLst/>
                        </a:rPr>
                        <a:t>ӧр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сӧвмӧдан</a:t>
                      </a:r>
                      <a:r>
                        <a:rPr lang="ru-RU" sz="1100" baseline="0" dirty="0" smtClean="0">
                          <a:effectLst/>
                        </a:rPr>
                        <a:t> да спорт </a:t>
                      </a:r>
                      <a:r>
                        <a:rPr lang="ru-RU" sz="1100" baseline="0" dirty="0" err="1" smtClean="0">
                          <a:effectLst/>
                        </a:rPr>
                        <a:t>юкӧнын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мукӧд</a:t>
                      </a:r>
                      <a:r>
                        <a:rPr lang="ru-RU" sz="1100" baseline="0" dirty="0" smtClean="0">
                          <a:effectLst/>
                        </a:rPr>
                        <a:t> мог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 21 981,1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21 251,6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96,7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Й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ӦЗӦС ЮӦРТАН СРЕДСТВОЯС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232 495,3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217 327,9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93,5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1201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Телевидение </a:t>
                      </a:r>
                      <a:r>
                        <a:rPr lang="ru-RU" sz="1100" dirty="0" smtClean="0">
                          <a:effectLst/>
                        </a:rPr>
                        <a:t>да радиовещание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108 847,0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108 668,1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99,8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1202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Газет-журнал </a:t>
                      </a:r>
                      <a:r>
                        <a:rPr lang="ru-RU" sz="1100" dirty="0" err="1" smtClean="0">
                          <a:effectLst/>
                        </a:rPr>
                        <a:t>лэдз</a:t>
                      </a:r>
                      <a:r>
                        <a:rPr lang="ru-RU" sz="1100" baseline="0" dirty="0" err="1" smtClean="0">
                          <a:effectLst/>
                        </a:rPr>
                        <a:t>ӧ</a:t>
                      </a:r>
                      <a:r>
                        <a:rPr lang="ru-RU" sz="1100" dirty="0" err="1" smtClean="0">
                          <a:effectLst/>
                        </a:rPr>
                        <a:t>м</a:t>
                      </a:r>
                      <a:r>
                        <a:rPr lang="ru-RU" sz="1100" dirty="0" smtClean="0">
                          <a:effectLst/>
                        </a:rPr>
                        <a:t> да </a:t>
                      </a:r>
                      <a:r>
                        <a:rPr lang="ru-RU" sz="1100" dirty="0" err="1" smtClean="0">
                          <a:effectLst/>
                        </a:rPr>
                        <a:t>лэдзан</a:t>
                      </a:r>
                      <a:r>
                        <a:rPr lang="en-US" sz="1100" dirty="0" err="1" smtClean="0">
                          <a:effectLst/>
                        </a:rPr>
                        <a:t>i</a:t>
                      </a:r>
                      <a:r>
                        <a:rPr lang="ru-RU" sz="1100" dirty="0" err="1" smtClean="0">
                          <a:effectLst/>
                        </a:rPr>
                        <a:t>нъяс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 76 864,1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69 094,6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89,9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1204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Й</a:t>
                      </a:r>
                      <a:r>
                        <a:rPr lang="ru-RU" sz="1100" baseline="0" dirty="0" err="1" smtClean="0">
                          <a:effectLst/>
                        </a:rPr>
                        <a:t>ӧзӧс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юӧртан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средствояс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юкӧнын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мукӧд</a:t>
                      </a:r>
                      <a:r>
                        <a:rPr lang="ru-RU" sz="1100" baseline="0" dirty="0" smtClean="0">
                          <a:effectLst/>
                        </a:rPr>
                        <a:t> мог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 46 784,2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39 565,2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84,6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368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1300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КАНМУ ДА МУНИЦИПАЛЬН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ӦЙ УДЖЙӦЗӦН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УДЖАЛ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ӦМ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2 273 072,1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2 035 133,4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89,5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350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1301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err="1" smtClean="0">
                          <a:effectLst/>
                        </a:rPr>
                        <a:t>Канмулӧн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пытшк</a:t>
                      </a:r>
                      <a:r>
                        <a:rPr lang="ru-RU" sz="1100" baseline="0" dirty="0" err="1" smtClean="0">
                          <a:effectLst/>
                        </a:rPr>
                        <a:t>ӧсса</a:t>
                      </a:r>
                      <a:r>
                        <a:rPr lang="ru-RU" sz="1100" baseline="0" dirty="0" smtClean="0">
                          <a:effectLst/>
                        </a:rPr>
                        <a:t> да </a:t>
                      </a:r>
                      <a:r>
                        <a:rPr lang="ru-RU" sz="1100" baseline="0" dirty="0" err="1" smtClean="0">
                          <a:effectLst/>
                        </a:rPr>
                        <a:t>муниципальнӧй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уджйӧзӧн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уджалӧм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2 273 072,1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2 035 133,4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89,5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858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1400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РОССИЯ ФЕДЕРАЦИЯСА СУБЪЕКТЪЯСЛ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ӦН ДА МУНИЦИПАЛЬНӦЙ ЮКӦНЪЯСЛӦН СЬӦМКУДЪЯСЛЫ СЬӦМУДКОСТСА ӦТУВЪЯ ТРАНСФЕРТЪЯС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3 633 281,0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3 633 281,0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584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1401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Россия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Федерацияса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субъектъяслӧн</a:t>
                      </a:r>
                      <a:r>
                        <a:rPr lang="ru-RU" sz="1100" baseline="0" dirty="0" smtClean="0">
                          <a:effectLst/>
                        </a:rPr>
                        <a:t> да </a:t>
                      </a:r>
                      <a:r>
                        <a:rPr lang="ru-RU" sz="1100" baseline="0" dirty="0" err="1" smtClean="0">
                          <a:effectLst/>
                        </a:rPr>
                        <a:t>муниципальнӧй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юкӧнъяслӧн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сьӧмкудйын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судзсянлун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ӧткодялӧм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вылӧ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дотацияяс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1 264 068,9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1 264 068,9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1402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Мук</a:t>
                      </a:r>
                      <a:r>
                        <a:rPr lang="ru-RU" sz="1100" baseline="0" dirty="0" err="1" smtClean="0">
                          <a:effectLst/>
                        </a:rPr>
                        <a:t>ӧд</a:t>
                      </a:r>
                      <a:r>
                        <a:rPr lang="ru-RU" sz="1100" dirty="0" smtClean="0">
                          <a:effectLst/>
                        </a:rPr>
                        <a:t> дотация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2 347 653,5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2 347 653,5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1403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err="1" smtClean="0">
                          <a:effectLst/>
                        </a:rPr>
                        <a:t>Мукӧд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ӧтувтӧм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сьӧмкудкостса</a:t>
                      </a:r>
                      <a:r>
                        <a:rPr lang="ru-RU" sz="1100" baseline="0" dirty="0" smtClean="0">
                          <a:effectLst/>
                        </a:rPr>
                        <a:t> трансферт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 21 558,6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 21 558,6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Ставыс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67 587 936,3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63 619 913,4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94,1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30" marR="10430" marT="0" marB="0" anchor="b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7544" y="6525344"/>
            <a:ext cx="82946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лӧсялӧ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своднӧй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роспись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петкӧдласъяслы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пыртӧм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вежсьӧмъяссӧ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босьтӧмӧн</a:t>
            </a:r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61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390" y="620688"/>
            <a:ext cx="830986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республиканскӧй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сьӧмкудлӧн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рӧскод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сикас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рӧскод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млн.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242563505"/>
              </p:ext>
            </p:extLst>
          </p:nvPr>
        </p:nvGraphicFramePr>
        <p:xfrm>
          <a:off x="470791" y="3212976"/>
          <a:ext cx="830986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808933"/>
              </p:ext>
            </p:extLst>
          </p:nvPr>
        </p:nvGraphicFramePr>
        <p:xfrm>
          <a:off x="471306" y="1301190"/>
          <a:ext cx="8320708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6408"/>
                <a:gridCol w="7614300"/>
              </a:tblGrid>
              <a:tr h="1542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Группа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Петкӧдлас</a:t>
                      </a:r>
                      <a:r>
                        <a:rPr lang="ru-RU" sz="1200" dirty="0" smtClean="0">
                          <a:effectLst/>
                        </a:rPr>
                        <a:t> ним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84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Сьӧмкудйӧ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пырттӧм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канму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фондъясысь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канму</a:t>
                      </a:r>
                      <a:r>
                        <a:rPr lang="ru-RU" sz="1200" dirty="0" smtClean="0">
                          <a:effectLst/>
                        </a:rPr>
                        <a:t> (</a:t>
                      </a:r>
                      <a:r>
                        <a:rPr lang="ru-RU" sz="1200" dirty="0" err="1" smtClean="0">
                          <a:effectLst/>
                        </a:rPr>
                        <a:t>муниципальнӧй</a:t>
                      </a:r>
                      <a:r>
                        <a:rPr lang="ru-RU" sz="1200" dirty="0" smtClean="0">
                          <a:effectLst/>
                        </a:rPr>
                        <a:t>) </a:t>
                      </a:r>
                      <a:r>
                        <a:rPr lang="ru-RU" sz="1200" dirty="0" err="1" smtClean="0">
                          <a:effectLst/>
                        </a:rPr>
                        <a:t>органъясӧн</a:t>
                      </a:r>
                      <a:r>
                        <a:rPr lang="ru-RU" sz="1200" dirty="0" smtClean="0">
                          <a:effectLst/>
                        </a:rPr>
                        <a:t>, </a:t>
                      </a:r>
                      <a:r>
                        <a:rPr lang="ru-RU" sz="1200" dirty="0" err="1" smtClean="0">
                          <a:effectLst/>
                        </a:rPr>
                        <a:t>казённӧй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учреждениеясӧн</a:t>
                      </a:r>
                      <a:r>
                        <a:rPr lang="ru-RU" sz="1200" dirty="0" smtClean="0">
                          <a:effectLst/>
                        </a:rPr>
                        <a:t>, </a:t>
                      </a:r>
                      <a:r>
                        <a:rPr lang="ru-RU" sz="1200" dirty="0" err="1" smtClean="0">
                          <a:effectLst/>
                        </a:rPr>
                        <a:t>веськӧдлан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органъясӧн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удж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в</a:t>
                      </a:r>
                      <a:r>
                        <a:rPr lang="ru-RU" sz="1200" baseline="0" dirty="0" err="1" smtClean="0">
                          <a:effectLst/>
                        </a:rPr>
                        <a:t>ӧчӧм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могысь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персоналлы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</a:rPr>
                        <a:t>мынтысь</a:t>
                      </a:r>
                      <a:r>
                        <a:rPr lang="ru-RU" sz="1200" dirty="0" err="1" smtClean="0">
                          <a:effectLst/>
                        </a:rPr>
                        <a:t>ӧм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вылӧ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рӧскод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542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Канму</a:t>
                      </a:r>
                      <a:r>
                        <a:rPr lang="ru-RU" sz="1200" dirty="0" smtClean="0">
                          <a:effectLst/>
                        </a:rPr>
                        <a:t> (</a:t>
                      </a:r>
                      <a:r>
                        <a:rPr lang="ru-RU" sz="1200" dirty="0" err="1" smtClean="0">
                          <a:effectLst/>
                        </a:rPr>
                        <a:t>муниципальнӧй</a:t>
                      </a:r>
                      <a:r>
                        <a:rPr lang="ru-RU" sz="1200" dirty="0" smtClean="0">
                          <a:effectLst/>
                        </a:rPr>
                        <a:t>) </a:t>
                      </a:r>
                      <a:r>
                        <a:rPr lang="ru-RU" sz="1200" dirty="0" err="1" smtClean="0">
                          <a:effectLst/>
                        </a:rPr>
                        <a:t>могъяс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вылӧ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вуз</a:t>
                      </a:r>
                      <a:r>
                        <a:rPr lang="ru-RU" sz="1200" baseline="0" dirty="0" err="1" smtClean="0">
                          <a:effectLst/>
                        </a:rPr>
                        <a:t>ӧс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</a:rPr>
                        <a:t>уджъяс</a:t>
                      </a:r>
                      <a:r>
                        <a:rPr lang="ru-RU" sz="1200" baseline="0" dirty="0" smtClean="0">
                          <a:effectLst/>
                        </a:rPr>
                        <a:t> да </a:t>
                      </a:r>
                      <a:r>
                        <a:rPr lang="ru-RU" sz="1200" baseline="0" dirty="0" err="1" smtClean="0">
                          <a:effectLst/>
                        </a:rPr>
                        <a:t>услугаяс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</a:rPr>
                        <a:t>нь</a:t>
                      </a:r>
                      <a:r>
                        <a:rPr lang="ru-RU" sz="1200" dirty="0" err="1" smtClean="0">
                          <a:effectLst/>
                        </a:rPr>
                        <a:t>ӧбӧм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542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Олысьясӧс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</a:rPr>
                        <a:t>социальн</a:t>
                      </a:r>
                      <a:r>
                        <a:rPr lang="ru-RU" sz="1200" dirty="0" err="1" smtClean="0">
                          <a:effectLst/>
                        </a:rPr>
                        <a:t>ӧя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могмӧдӧм</a:t>
                      </a:r>
                      <a:r>
                        <a:rPr lang="ru-RU" sz="1200" dirty="0" smtClean="0">
                          <a:effectLst/>
                        </a:rPr>
                        <a:t> да </a:t>
                      </a:r>
                      <a:r>
                        <a:rPr lang="ru-RU" sz="1200" dirty="0" err="1" smtClean="0">
                          <a:effectLst/>
                        </a:rPr>
                        <a:t>олысьяслы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</a:rPr>
                        <a:t>мук</a:t>
                      </a:r>
                      <a:r>
                        <a:rPr lang="ru-RU" sz="1200" dirty="0" err="1" smtClean="0">
                          <a:effectLst/>
                        </a:rPr>
                        <a:t>ӧд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мынтысьӧм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542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Канму</a:t>
                      </a:r>
                      <a:r>
                        <a:rPr lang="ru-RU" sz="1200" dirty="0" smtClean="0">
                          <a:effectLst/>
                        </a:rPr>
                        <a:t> (</a:t>
                      </a:r>
                      <a:r>
                        <a:rPr lang="ru-RU" sz="1200" dirty="0" err="1" smtClean="0">
                          <a:effectLst/>
                        </a:rPr>
                        <a:t>муниципальнӧй</a:t>
                      </a:r>
                      <a:r>
                        <a:rPr lang="ru-RU" sz="1200" dirty="0" smtClean="0">
                          <a:effectLst/>
                        </a:rPr>
                        <a:t>) </a:t>
                      </a:r>
                      <a:r>
                        <a:rPr lang="ru-RU" sz="1200" dirty="0" err="1" smtClean="0">
                          <a:effectLst/>
                        </a:rPr>
                        <a:t>эмбур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объектъясӧ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капитальнӧй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вложениеяс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542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Сьӧмкудкостса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трансфертъяс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635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Сьӧмкуд</a:t>
                      </a:r>
                      <a:r>
                        <a:rPr lang="ru-RU" sz="1200" dirty="0" smtClean="0">
                          <a:effectLst/>
                        </a:rPr>
                        <a:t>, </a:t>
                      </a:r>
                      <a:r>
                        <a:rPr lang="ru-RU" sz="1200" dirty="0" err="1" smtClean="0">
                          <a:effectLst/>
                        </a:rPr>
                        <a:t>асшӧрлуна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учреждениеяслы</a:t>
                      </a:r>
                      <a:r>
                        <a:rPr lang="ru-RU" sz="1200" dirty="0" smtClean="0">
                          <a:effectLst/>
                        </a:rPr>
                        <a:t> да </a:t>
                      </a:r>
                      <a:r>
                        <a:rPr lang="ru-RU" sz="1200" dirty="0" err="1" smtClean="0">
                          <a:effectLst/>
                        </a:rPr>
                        <a:t>мукӧд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абу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коммерческӧй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организациялы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субсидияяс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сетӧм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542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Канму</a:t>
                      </a:r>
                      <a:r>
                        <a:rPr lang="ru-RU" sz="1200" dirty="0" smtClean="0">
                          <a:effectLst/>
                        </a:rPr>
                        <a:t> (</a:t>
                      </a:r>
                      <a:r>
                        <a:rPr lang="ru-RU" sz="1200" dirty="0" err="1" smtClean="0">
                          <a:effectLst/>
                        </a:rPr>
                        <a:t>муниципальнӧй</a:t>
                      </a:r>
                      <a:r>
                        <a:rPr lang="ru-RU" sz="1200" dirty="0" smtClean="0">
                          <a:effectLst/>
                        </a:rPr>
                        <a:t>) </a:t>
                      </a:r>
                      <a:r>
                        <a:rPr lang="ru-RU" sz="1200" dirty="0" err="1" smtClean="0">
                          <a:effectLst/>
                        </a:rPr>
                        <a:t>уджйӧз</a:t>
                      </a:r>
                      <a:r>
                        <a:rPr lang="ru-RU" sz="1200" baseline="0" dirty="0" err="1" smtClean="0">
                          <a:effectLst/>
                        </a:rPr>
                        <a:t>ӧн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</a:rPr>
                        <a:t>уджал</a:t>
                      </a:r>
                      <a:r>
                        <a:rPr lang="ru-RU" sz="1200" dirty="0" err="1" smtClean="0">
                          <a:effectLst/>
                        </a:rPr>
                        <a:t>ӧм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542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Мукӧд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сьӧмкуд</a:t>
                      </a:r>
                      <a:r>
                        <a:rPr lang="ru-RU" sz="1200" dirty="0" smtClean="0">
                          <a:effectLst/>
                        </a:rPr>
                        <a:t> ассигнование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67544" y="6525344"/>
            <a:ext cx="82946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лӧсялӧ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своднӧй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роспись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петкӧдласъяслы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пыртӧм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вежсьӧмъяссӧ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босьтӧмӧн</a:t>
            </a:r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68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132134704"/>
              </p:ext>
            </p:extLst>
          </p:nvPr>
        </p:nvGraphicFramePr>
        <p:xfrm>
          <a:off x="462110" y="1340768"/>
          <a:ext cx="8320707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692696"/>
            <a:ext cx="830986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вося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кывкӧртӧдъяс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республиканскӧй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рӧскодлӧн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уджтасӧ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пырттӧм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млн.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endParaRPr lang="ru-RU" sz="16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4350003"/>
            <a:ext cx="3600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торъя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чинъясын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уджалысь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йӧзлы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гарантияяс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«Коми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гражданскӧй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служба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чинъясын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уджавлӧм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йӧзӧс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пенсияӧн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«Коми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гражданскӧй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ӧткымын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юалӧм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Коми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Оланпасъяс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0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3587" y="5930116"/>
            <a:ext cx="82946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сьӧмкудлӧн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чӧжӧс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дефицит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лӧсялӧ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республиканскӧй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йылысь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оланпаслӧн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петкӧдласъяслы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рӧскод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своднӧй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роспись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петкӧдласъяслы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пыртӧм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вежсьӧмъяссӧ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вежсьӧмъяссӧ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босьтӧмӧн</a:t>
            </a:r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390" y="827945"/>
            <a:ext cx="830986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системаын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мукӧд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сьӧмкудлы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сетӧм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сьӧмкудкостса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трансферт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ыджда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586747"/>
              </p:ext>
            </p:extLst>
          </p:nvPr>
        </p:nvGraphicFramePr>
        <p:xfrm>
          <a:off x="478389" y="1556795"/>
          <a:ext cx="8270076" cy="4320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211"/>
                <a:gridCol w="4032448"/>
                <a:gridCol w="1368152"/>
                <a:gridCol w="1224136"/>
                <a:gridCol w="1152129"/>
              </a:tblGrid>
              <a:tr h="469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Д/в№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Сьӧмкудкостса</a:t>
                      </a:r>
                      <a:r>
                        <a:rPr lang="ru-RU" sz="1200" dirty="0" smtClean="0">
                          <a:effectLst/>
                        </a:rPr>
                        <a:t> трансферт </a:t>
                      </a:r>
                      <a:r>
                        <a:rPr lang="ru-RU" sz="1200" dirty="0" err="1" smtClean="0">
                          <a:effectLst/>
                        </a:rPr>
                        <a:t>сикасъяс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План*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Збыльм</a:t>
                      </a:r>
                      <a:r>
                        <a:rPr lang="ru-RU" sz="1100" dirty="0" err="1" smtClean="0">
                          <a:effectLst/>
                        </a:rPr>
                        <a:t>ӧдӧм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Збыльмӧдан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прӧчент</a:t>
                      </a:r>
                      <a:r>
                        <a:rPr lang="ru-RU" sz="1200" dirty="0" smtClean="0">
                          <a:effectLst/>
                        </a:rPr>
                        <a:t>, </a:t>
                      </a: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3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Меставывса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сьӧмкудъяслы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сетӧм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сьӧмкудкостса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трансфертъяс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20 851 130,4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20 209 462,0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96,9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3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1.1.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Дотацияяс</a:t>
                      </a: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3 611 722,4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3 611 722,4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100,0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3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1.2.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Субсидияяс</a:t>
                      </a:r>
                      <a:endParaRPr lang="ru-RU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3 520 949,3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2 969 501,0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84,3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3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1.3.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Субвенцияяс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13 312 410,6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13 275 331,3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99,7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02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1.4.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Мукӧд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сьӧмкудкостса</a:t>
                      </a:r>
                      <a:r>
                        <a:rPr lang="ru-RU" sz="1200" dirty="0" smtClean="0">
                          <a:effectLst/>
                        </a:rPr>
                        <a:t> трансферт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406 048,1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352 907,3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86,9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83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Россия </a:t>
                      </a:r>
                      <a:r>
                        <a:rPr lang="ru-RU" sz="1200" dirty="0" err="1" smtClean="0">
                          <a:effectLst/>
                        </a:rPr>
                        <a:t>Федерацияса</a:t>
                      </a:r>
                      <a:r>
                        <a:rPr lang="ru-RU" sz="1200" baseline="0" dirty="0" smtClean="0">
                          <a:effectLst/>
                        </a:rPr>
                        <a:t> пенсия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фондл</a:t>
                      </a:r>
                      <a:r>
                        <a:rPr lang="ru-RU" sz="1200" baseline="0" dirty="0" err="1" smtClean="0">
                          <a:effectLst/>
                        </a:rPr>
                        <a:t>ӧн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сьӧмкудлы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сьӧмкудкостса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трансфертъяс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26 773,6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  26 773,6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100,0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04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Медицинскӧя</a:t>
                      </a:r>
                      <a:r>
                        <a:rPr lang="ru-RU" sz="1200" dirty="0" smtClean="0">
                          <a:effectLst/>
                        </a:rPr>
                        <a:t> быть </a:t>
                      </a:r>
                      <a:r>
                        <a:rPr lang="ru-RU" sz="1200" dirty="0" err="1" smtClean="0">
                          <a:effectLst/>
                        </a:rPr>
                        <a:t>страхуйтан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мутас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фондъясл</a:t>
                      </a:r>
                      <a:r>
                        <a:rPr lang="ru-RU" sz="1200" baseline="0" dirty="0" err="1" smtClean="0">
                          <a:effectLst/>
                        </a:rPr>
                        <a:t>ӧн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сьӧмкудъяслы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сьӧмкудкостса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трансфертъяс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284 630,0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  284 630,0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100,0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839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Сьӧмкуд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системаын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</a:rPr>
                        <a:t>мук</a:t>
                      </a:r>
                      <a:r>
                        <a:rPr lang="ru-RU" sz="1200" dirty="0" err="1" smtClean="0">
                          <a:effectLst/>
                        </a:rPr>
                        <a:t>ӧд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сьӧмкудлы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</a:rPr>
                        <a:t>сет</a:t>
                      </a:r>
                      <a:r>
                        <a:rPr lang="ru-RU" sz="1200" dirty="0" err="1" smtClean="0">
                          <a:effectLst/>
                        </a:rPr>
                        <a:t>ӧм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сьӧмкудкостса</a:t>
                      </a:r>
                      <a:r>
                        <a:rPr lang="ru-RU" sz="1200" dirty="0" smtClean="0">
                          <a:effectLst/>
                        </a:rPr>
                        <a:t> трансферт </a:t>
                      </a:r>
                      <a:r>
                        <a:rPr lang="ru-RU" sz="1200" dirty="0" err="1" smtClean="0">
                          <a:effectLst/>
                        </a:rPr>
                        <a:t>ыджда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ставнас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21 162 534,0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20 520 865,6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97,0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67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1475" y="1063085"/>
            <a:ext cx="82946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уджйӧзыс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5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033,3 млн.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2016.01.01 лун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кежлӧ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773,6 млн.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вӧсна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Коми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республиканскӧй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мкудлӧн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дефицитыс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ёнджыкасӧ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Президентлысь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майскӧй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индӧдъяс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унджык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видзӧм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понда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390" y="714182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2015.01.01 лун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2016.01.01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Республикалӧн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уджйӧз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378331"/>
              </p:ext>
            </p:extLst>
          </p:nvPr>
        </p:nvGraphicFramePr>
        <p:xfrm>
          <a:off x="511902" y="2017191"/>
          <a:ext cx="8284238" cy="4004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2242320" y="2072845"/>
            <a:ext cx="72008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chemeClr val="tx1"/>
                </a:solidFill>
              </a:rPr>
              <a:t>м</a:t>
            </a:r>
            <a:r>
              <a:rPr lang="ru-RU" sz="1200" b="1" dirty="0" smtClean="0">
                <a:solidFill>
                  <a:schemeClr val="tx1"/>
                </a:solidFill>
              </a:rPr>
              <a:t>лн. </a:t>
            </a:r>
            <a:r>
              <a:rPr lang="ru-RU" sz="1200" b="1" dirty="0" err="1" smtClean="0">
                <a:solidFill>
                  <a:schemeClr val="tx1"/>
                </a:solidFill>
              </a:rPr>
              <a:t>шайт</a:t>
            </a:r>
            <a:endParaRPr lang="ru-RU" sz="1200" b="1" dirty="0">
              <a:solidFill>
                <a:schemeClr val="tx1"/>
              </a:solidFill>
            </a:endParaRPr>
          </a:p>
          <a:p>
            <a:endParaRPr lang="ru-RU" sz="1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7232" y="6021288"/>
            <a:ext cx="82946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дырйи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уджйӧз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видзӧдтӧг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ыдждаыс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лӧсялӧ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Федерацияса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урчитӧм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лыдпасъяслы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уджйӧз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кӧсйысьӧмъяс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нюжӧдӧм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уджйӧзыс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абу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01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390" y="764704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уджйӧзлысь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медпозяна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ыдждасӧ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водзвыв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арталӧм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тэчас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2352080"/>
              </p:ext>
            </p:extLst>
          </p:nvPr>
        </p:nvGraphicFramePr>
        <p:xfrm>
          <a:off x="493587" y="1268760"/>
          <a:ext cx="829466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1043608" y="1556792"/>
            <a:ext cx="72008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</a:rPr>
              <a:t>м</a:t>
            </a:r>
            <a:r>
              <a:rPr lang="ru-RU" sz="1400" b="1" dirty="0" smtClean="0">
                <a:solidFill>
                  <a:schemeClr val="tx1"/>
                </a:solidFill>
              </a:rPr>
              <a:t>лн. </a:t>
            </a:r>
            <a:r>
              <a:rPr lang="ru-RU" sz="1400" b="1" dirty="0" err="1" smtClean="0">
                <a:solidFill>
                  <a:schemeClr val="tx1"/>
                </a:solidFill>
              </a:rPr>
              <a:t>шайт</a:t>
            </a:r>
            <a:endParaRPr lang="ru-RU" sz="1400" b="1" dirty="0">
              <a:solidFill>
                <a:schemeClr val="tx1"/>
              </a:solidFill>
            </a:endParaRPr>
          </a:p>
          <a:p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95435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390" y="764704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социальнӧй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отсӧг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сетан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мераяс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505959"/>
              </p:ext>
            </p:extLst>
          </p:nvPr>
        </p:nvGraphicFramePr>
        <p:xfrm>
          <a:off x="478389" y="1196752"/>
          <a:ext cx="8309863" cy="5400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37627"/>
                <a:gridCol w="1800200"/>
                <a:gridCol w="1152128"/>
                <a:gridCol w="1119908"/>
              </a:tblGrid>
              <a:tr h="1028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Социальнӧй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отсӧг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мераяс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босьтысь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граждана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лыд</a:t>
                      </a:r>
                      <a:r>
                        <a:rPr lang="ru-RU" sz="1200" dirty="0" smtClean="0">
                          <a:effectLst/>
                        </a:rPr>
                        <a:t>*, </a:t>
                      </a:r>
                      <a:r>
                        <a:rPr lang="ru-RU" sz="1200" dirty="0" err="1" smtClean="0">
                          <a:effectLst/>
                        </a:rPr>
                        <a:t>морт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Водзвыв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урчитӧма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 smtClean="0">
                          <a:effectLst/>
                        </a:rPr>
                        <a:t>млн. </a:t>
                      </a:r>
                      <a:r>
                        <a:rPr lang="ru-RU" sz="1200" dirty="0" err="1" smtClean="0">
                          <a:effectLst/>
                        </a:rPr>
                        <a:t>шайт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Збыльмӧдӧма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млн. </a:t>
                      </a:r>
                      <a:r>
                        <a:rPr lang="ru-RU" sz="1200" dirty="0" err="1" smtClean="0">
                          <a:effectLst/>
                        </a:rPr>
                        <a:t>шайт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</a:tr>
              <a:tr h="514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Федеральнӧй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сьӧмкуд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</a:rPr>
                        <a:t>сьӧм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</a:rPr>
                        <a:t>тш</a:t>
                      </a:r>
                      <a:r>
                        <a:rPr lang="ru-RU" sz="1200" dirty="0" err="1" smtClean="0">
                          <a:effectLst/>
                        </a:rPr>
                        <a:t>ӧт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весьтӧ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социальнӧй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</a:rPr>
                        <a:t>отс</a:t>
                      </a:r>
                      <a:r>
                        <a:rPr lang="ru-RU" sz="1200" dirty="0" err="1" smtClean="0">
                          <a:effectLst/>
                        </a:rPr>
                        <a:t>ӧг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сетан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мераяс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134 </a:t>
                      </a:r>
                      <a:r>
                        <a:rPr lang="ru-RU" sz="1200" dirty="0">
                          <a:effectLst/>
                        </a:rPr>
                        <a:t>539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 </a:t>
                      </a:r>
                      <a:r>
                        <a:rPr lang="ru-RU" sz="1200" dirty="0">
                          <a:effectLst/>
                        </a:rPr>
                        <a:t>839,6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 </a:t>
                      </a:r>
                      <a:r>
                        <a:rPr lang="ru-RU" sz="1200" dirty="0">
                          <a:effectLst/>
                        </a:rPr>
                        <a:t>691,8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</a:tr>
              <a:tr h="257171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сы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лыдын</a:t>
                      </a:r>
                      <a:r>
                        <a:rPr lang="ru-RU" sz="1200" dirty="0" smtClean="0">
                          <a:effectLst/>
                        </a:rPr>
                        <a:t>: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4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войнаса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ветеранъяслы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</a:rPr>
                        <a:t>вермыт</a:t>
                      </a:r>
                      <a:r>
                        <a:rPr lang="ru-RU" sz="1200" dirty="0" err="1" smtClean="0">
                          <a:effectLst/>
                        </a:rPr>
                        <a:t>ӧмъяслы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олан</a:t>
                      </a:r>
                      <a:r>
                        <a:rPr lang="en-US" sz="1200" dirty="0" err="1" smtClean="0">
                          <a:effectLst/>
                        </a:rPr>
                        <a:t>i</a:t>
                      </a:r>
                      <a:r>
                        <a:rPr lang="ru-RU" sz="1200" dirty="0" smtClean="0">
                          <a:effectLst/>
                        </a:rPr>
                        <a:t>н да </a:t>
                      </a:r>
                      <a:r>
                        <a:rPr lang="ru-RU" sz="1200" dirty="0" err="1" smtClean="0">
                          <a:effectLst/>
                        </a:rPr>
                        <a:t>коммунальнӧй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услугаясысь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мынтысьӧм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56 </a:t>
                      </a:r>
                      <a:r>
                        <a:rPr lang="ru-RU" sz="1200" dirty="0">
                          <a:effectLst/>
                        </a:rPr>
                        <a:t>696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578,1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527,2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</a:tr>
              <a:tr h="257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челядя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</a:rPr>
                        <a:t>семьяяслы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</a:rPr>
                        <a:t>социальн</a:t>
                      </a:r>
                      <a:r>
                        <a:rPr lang="ru-RU" sz="1200" dirty="0" err="1" smtClean="0">
                          <a:effectLst/>
                        </a:rPr>
                        <a:t>ӧй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отсӧг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сетан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мераяс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 </a:t>
                      </a:r>
                      <a:r>
                        <a:rPr lang="ru-RU" sz="1200" dirty="0">
                          <a:effectLst/>
                        </a:rPr>
                        <a:t>466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385,8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383,0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</a:tr>
              <a:tr h="257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уджтӧмалысь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гражданалы</a:t>
                      </a:r>
                      <a:r>
                        <a:rPr lang="ru-RU" sz="1200" dirty="0" smtClean="0">
                          <a:effectLst/>
                        </a:rPr>
                        <a:t> пособие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23 </a:t>
                      </a:r>
                      <a:r>
                        <a:rPr lang="ru-RU" sz="1200" dirty="0">
                          <a:effectLst/>
                        </a:rPr>
                        <a:t>461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322,8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319,0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</a:tr>
              <a:tr h="257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гражданаӧс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лекарствоӧн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могмӧдӧм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38 </a:t>
                      </a:r>
                      <a:r>
                        <a:rPr lang="ru-RU" sz="1200" dirty="0">
                          <a:effectLst/>
                        </a:rPr>
                        <a:t>268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419,4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331,0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</a:tr>
              <a:tr h="514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«СССР-</a:t>
                      </a:r>
                      <a:r>
                        <a:rPr lang="ru-RU" sz="1200" dirty="0" err="1" smtClean="0">
                          <a:effectLst/>
                        </a:rPr>
                        <a:t>са</a:t>
                      </a:r>
                      <a:r>
                        <a:rPr lang="ru-RU" sz="1200" dirty="0" smtClean="0">
                          <a:effectLst/>
                        </a:rPr>
                        <a:t> почёта донор», «</a:t>
                      </a:r>
                      <a:r>
                        <a:rPr lang="ru-RU" sz="1200" dirty="0" err="1" smtClean="0">
                          <a:effectLst/>
                        </a:rPr>
                        <a:t>Россияса</a:t>
                      </a:r>
                      <a:r>
                        <a:rPr lang="ru-RU" sz="1200" dirty="0" smtClean="0">
                          <a:effectLst/>
                        </a:rPr>
                        <a:t> почёта донор» </a:t>
                      </a:r>
                      <a:r>
                        <a:rPr lang="ru-RU" sz="1200" dirty="0" err="1" smtClean="0">
                          <a:effectLst/>
                        </a:rPr>
                        <a:t>пасӧн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наградитӧм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йӧзлы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быдвося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сьӧм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мынтӧм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 </a:t>
                      </a:r>
                      <a:r>
                        <a:rPr lang="ru-RU" sz="1200" dirty="0">
                          <a:effectLst/>
                        </a:rPr>
                        <a:t>607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72,9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72,8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</a:tr>
              <a:tr h="514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федеральнӧй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оланпастэчас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збыльмӧдӧм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серти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мукӧд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социальнӧй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отсӧг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сетан</a:t>
                      </a:r>
                      <a:r>
                        <a:rPr lang="ru-RU" sz="1200" dirty="0" smtClean="0">
                          <a:effectLst/>
                        </a:rPr>
                        <a:t> мера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 </a:t>
                      </a:r>
                      <a:r>
                        <a:rPr lang="ru-RU" sz="1200" dirty="0">
                          <a:effectLst/>
                        </a:rPr>
                        <a:t>041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60,6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58,8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</a:tr>
              <a:tr h="514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Республиканскӧй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сьӧмкуд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сьӧм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тшӧт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весьтӧ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социальнӧй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отсӧг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сетан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мераяс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735 </a:t>
                      </a:r>
                      <a:r>
                        <a:rPr lang="ru-RU" sz="1200" dirty="0">
                          <a:effectLst/>
                        </a:rPr>
                        <a:t>305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 </a:t>
                      </a:r>
                      <a:r>
                        <a:rPr lang="ru-RU" sz="1200" dirty="0">
                          <a:effectLst/>
                        </a:rPr>
                        <a:t>278,2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 </a:t>
                      </a:r>
                      <a:r>
                        <a:rPr lang="ru-RU" sz="1200" dirty="0">
                          <a:effectLst/>
                        </a:rPr>
                        <a:t>993,1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</a:tr>
              <a:tr h="257171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сы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лыдын</a:t>
                      </a:r>
                      <a:r>
                        <a:rPr lang="ru-RU" sz="1200" dirty="0" smtClean="0">
                          <a:effectLst/>
                        </a:rPr>
                        <a:t>: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челядя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семьяяслы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социальнӧй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отсӧг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сетан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мераяс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151 </a:t>
                      </a:r>
                      <a:r>
                        <a:rPr lang="ru-RU" sz="1200" dirty="0">
                          <a:effectLst/>
                        </a:rPr>
                        <a:t>126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 </a:t>
                      </a:r>
                      <a:r>
                        <a:rPr lang="ru-RU" sz="1200" dirty="0">
                          <a:effectLst/>
                        </a:rPr>
                        <a:t>533,2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 </a:t>
                      </a:r>
                      <a:r>
                        <a:rPr lang="ru-RU" sz="1200" dirty="0">
                          <a:effectLst/>
                        </a:rPr>
                        <a:t>491,2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</a:tr>
              <a:tr h="257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гӧля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олысь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гражданалы</a:t>
                      </a:r>
                      <a:r>
                        <a:rPr lang="ru-RU" sz="1200" dirty="0" smtClean="0">
                          <a:effectLst/>
                        </a:rPr>
                        <a:t> пособие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172 </a:t>
                      </a:r>
                      <a:r>
                        <a:rPr lang="ru-RU" sz="1200" dirty="0">
                          <a:effectLst/>
                        </a:rPr>
                        <a:t>459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 </a:t>
                      </a:r>
                      <a:r>
                        <a:rPr lang="ru-RU" sz="1200" dirty="0">
                          <a:effectLst/>
                        </a:rPr>
                        <a:t>121,2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 </a:t>
                      </a:r>
                      <a:r>
                        <a:rPr lang="ru-RU" sz="1200" dirty="0">
                          <a:effectLst/>
                        </a:rPr>
                        <a:t>113,6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804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390" y="764704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социальнӧй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отсӧг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сетан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мераяс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195725"/>
              </p:ext>
            </p:extLst>
          </p:nvPr>
        </p:nvGraphicFramePr>
        <p:xfrm>
          <a:off x="478389" y="1196753"/>
          <a:ext cx="8309863" cy="4641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81643"/>
                <a:gridCol w="1728192"/>
                <a:gridCol w="1080120"/>
                <a:gridCol w="1119908"/>
              </a:tblGrid>
              <a:tr h="1004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Социальнӧй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отсӧг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мераяс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босьтысь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граждана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лыд</a:t>
                      </a:r>
                      <a:r>
                        <a:rPr lang="ru-RU" sz="1200" dirty="0" smtClean="0">
                          <a:effectLst/>
                        </a:rPr>
                        <a:t>*, </a:t>
                      </a:r>
                      <a:r>
                        <a:rPr lang="ru-RU" sz="1200" dirty="0" err="1" smtClean="0">
                          <a:effectLst/>
                        </a:rPr>
                        <a:t>морт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Водзвыв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урчитӧма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 smtClean="0">
                          <a:effectLst/>
                        </a:rPr>
                        <a:t>млн. </a:t>
                      </a:r>
                      <a:r>
                        <a:rPr lang="ru-RU" sz="1200" dirty="0" err="1" smtClean="0">
                          <a:effectLst/>
                        </a:rPr>
                        <a:t>шайт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Збыльмӧдӧма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млн. </a:t>
                      </a:r>
                      <a:r>
                        <a:rPr lang="ru-RU" sz="1200" dirty="0" err="1" smtClean="0">
                          <a:effectLst/>
                        </a:rPr>
                        <a:t>шайт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</a:tr>
              <a:tr h="651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уджвывса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ветеранъяслы</a:t>
                      </a:r>
                      <a:r>
                        <a:rPr lang="ru-RU" sz="1200" dirty="0" smtClean="0">
                          <a:effectLst/>
                        </a:rPr>
                        <a:t>, </a:t>
                      </a:r>
                      <a:r>
                        <a:rPr lang="ru-RU" sz="1200" dirty="0" err="1" smtClean="0">
                          <a:effectLst/>
                        </a:rPr>
                        <a:t>тылын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уджалысьяслы</a:t>
                      </a:r>
                      <a:r>
                        <a:rPr lang="ru-RU" sz="1200" dirty="0" smtClean="0">
                          <a:effectLst/>
                        </a:rPr>
                        <a:t>, </a:t>
                      </a:r>
                      <a:r>
                        <a:rPr lang="ru-RU" sz="1200" dirty="0" err="1" smtClean="0">
                          <a:effectLst/>
                        </a:rPr>
                        <a:t>реабилитируйтӧм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йӧзлы</a:t>
                      </a:r>
                      <a:r>
                        <a:rPr lang="ru-RU" sz="1200" dirty="0" smtClean="0">
                          <a:effectLst/>
                        </a:rPr>
                        <a:t> да </a:t>
                      </a:r>
                      <a:r>
                        <a:rPr lang="ru-RU" sz="1200" dirty="0" err="1" smtClean="0">
                          <a:effectLst/>
                        </a:rPr>
                        <a:t>йӧзлы</a:t>
                      </a:r>
                      <a:r>
                        <a:rPr lang="ru-RU" sz="1200" dirty="0" smtClean="0">
                          <a:effectLst/>
                        </a:rPr>
                        <a:t>, </a:t>
                      </a:r>
                      <a:r>
                        <a:rPr lang="ru-RU" sz="1200" dirty="0" err="1" smtClean="0">
                          <a:effectLst/>
                        </a:rPr>
                        <a:t>кодъяс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веськавлісны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политическӧй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репрессияяс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улӧ</a:t>
                      </a:r>
                      <a:r>
                        <a:rPr lang="ru-RU" sz="1200" dirty="0" smtClean="0">
                          <a:effectLst/>
                        </a:rPr>
                        <a:t>, </a:t>
                      </a:r>
                      <a:r>
                        <a:rPr lang="ru-RU" sz="1200" dirty="0" err="1" smtClean="0">
                          <a:effectLst/>
                        </a:rPr>
                        <a:t>социальнӧй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отсӧг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сетан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мераяс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138 </a:t>
                      </a:r>
                      <a:r>
                        <a:rPr lang="ru-RU" sz="1200" dirty="0">
                          <a:effectLst/>
                        </a:rPr>
                        <a:t>655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 </a:t>
                      </a:r>
                      <a:r>
                        <a:rPr lang="ru-RU" sz="1200" dirty="0">
                          <a:effectLst/>
                        </a:rPr>
                        <a:t>080,0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 </a:t>
                      </a:r>
                      <a:r>
                        <a:rPr lang="ru-RU" sz="1200" dirty="0">
                          <a:effectLst/>
                        </a:rPr>
                        <a:t>060,7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</a:tr>
              <a:tr h="502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бать-</a:t>
                      </a:r>
                      <a:r>
                        <a:rPr lang="ru-RU" sz="1200" dirty="0" err="1" smtClean="0">
                          <a:effectLst/>
                        </a:rPr>
                        <a:t>мамтӧм</a:t>
                      </a:r>
                      <a:r>
                        <a:rPr lang="ru-RU" sz="1200" dirty="0" smtClean="0">
                          <a:effectLst/>
                        </a:rPr>
                        <a:t>, бать-мам </a:t>
                      </a:r>
                      <a:r>
                        <a:rPr lang="ru-RU" sz="1200" dirty="0" err="1" smtClean="0">
                          <a:effectLst/>
                        </a:rPr>
                        <a:t>дӧзьӧртӧг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кольӧм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челядьлы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социальнӧй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отсӧг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сетан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мераяс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 </a:t>
                      </a:r>
                      <a:r>
                        <a:rPr lang="ru-RU" sz="1200" dirty="0">
                          <a:effectLst/>
                        </a:rPr>
                        <a:t>916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584,0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576,4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</a:tr>
              <a:tr h="251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уджтӧмалысь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гражданалы</a:t>
                      </a:r>
                      <a:r>
                        <a:rPr lang="ru-RU" sz="1200" dirty="0" smtClean="0">
                          <a:effectLst/>
                        </a:rPr>
                        <a:t> пособие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14 </a:t>
                      </a:r>
                      <a:r>
                        <a:rPr lang="ru-RU" sz="1200" dirty="0">
                          <a:effectLst/>
                        </a:rPr>
                        <a:t>127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30,0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26,5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</a:tr>
              <a:tr h="502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сиктын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олысь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сьӧмкуд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юкӧнса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учреждениеясын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уджалысьяслы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оланін</a:t>
                      </a:r>
                      <a:r>
                        <a:rPr lang="ru-RU" sz="1200" dirty="0" smtClean="0">
                          <a:effectLst/>
                        </a:rPr>
                        <a:t> да </a:t>
                      </a:r>
                      <a:r>
                        <a:rPr lang="ru-RU" sz="1200" dirty="0" err="1" smtClean="0">
                          <a:effectLst/>
                        </a:rPr>
                        <a:t>коммунальнӧй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услугаясысь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мынтысьӧм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 </a:t>
                      </a:r>
                      <a:r>
                        <a:rPr lang="ru-RU" sz="1200" dirty="0">
                          <a:effectLst/>
                        </a:rPr>
                        <a:t>978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289,7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283,7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</a:tr>
              <a:tr h="502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сиктӧ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уджавны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воӧм</a:t>
                      </a:r>
                      <a:r>
                        <a:rPr lang="ru-RU" sz="1200" dirty="0" smtClean="0">
                          <a:effectLst/>
                        </a:rPr>
                        <a:t> медицина </a:t>
                      </a:r>
                      <a:r>
                        <a:rPr lang="ru-RU" sz="1200" dirty="0" err="1" smtClean="0">
                          <a:effectLst/>
                        </a:rPr>
                        <a:t>уджалысьяслы</a:t>
                      </a:r>
                      <a:r>
                        <a:rPr lang="ru-RU" sz="1200" dirty="0" smtClean="0">
                          <a:effectLst/>
                        </a:rPr>
                        <a:t> компенсация </a:t>
                      </a:r>
                      <a:r>
                        <a:rPr lang="ru-RU" sz="1200" dirty="0" err="1" smtClean="0">
                          <a:effectLst/>
                        </a:rPr>
                        <a:t>мынтӧм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89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38,7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37,7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</a:tr>
              <a:tr h="251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гражданаӧс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лекарствоӧн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могмӧдӧм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109 </a:t>
                      </a:r>
                      <a:r>
                        <a:rPr lang="ru-RU" sz="1200" dirty="0">
                          <a:effectLst/>
                        </a:rPr>
                        <a:t>677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726,4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576,9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</a:tr>
              <a:tr h="223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том </a:t>
                      </a:r>
                      <a:r>
                        <a:rPr lang="ru-RU" sz="1200" dirty="0" err="1" smtClean="0">
                          <a:effectLst/>
                        </a:rPr>
                        <a:t>семьяяслы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стрӧитчӧм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вылӧ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социальнӧй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отсӧг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сетан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мераяс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570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154,4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124,8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</a:tr>
              <a:tr h="251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мукӧд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категориялы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социальнӧй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отсӧг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сетан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мераяс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128 </a:t>
                      </a:r>
                      <a:r>
                        <a:rPr lang="ru-RU" sz="1200" dirty="0">
                          <a:effectLst/>
                        </a:rPr>
                        <a:t>708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 </a:t>
                      </a:r>
                      <a:r>
                        <a:rPr lang="ru-RU" sz="1200" dirty="0">
                          <a:effectLst/>
                        </a:rPr>
                        <a:t>720,6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 </a:t>
                      </a:r>
                      <a:r>
                        <a:rPr lang="ru-RU" sz="1200" dirty="0">
                          <a:effectLst/>
                        </a:rPr>
                        <a:t>701,6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</a:tr>
              <a:tr h="502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Сьӧмӧн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могмӧдан</a:t>
                      </a:r>
                      <a:r>
                        <a:rPr lang="ru-RU" sz="1200" dirty="0" smtClean="0">
                          <a:effectLst/>
                        </a:rPr>
                        <a:t> став </a:t>
                      </a:r>
                      <a:r>
                        <a:rPr lang="ru-RU" sz="1200" dirty="0" err="1" smtClean="0">
                          <a:effectLst/>
                        </a:rPr>
                        <a:t>ӧшмӧс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тшӧт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весьтӧ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социальнӧй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отсӧг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сетан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мераяс</a:t>
                      </a:r>
                      <a:r>
                        <a:rPr lang="ru-RU" sz="1200" dirty="0" smtClean="0">
                          <a:effectLst/>
                        </a:rPr>
                        <a:t> СТАВНАС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869 </a:t>
                      </a:r>
                      <a:r>
                        <a:rPr lang="ru-RU" sz="1200" dirty="0">
                          <a:effectLst/>
                        </a:rPr>
                        <a:t>844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 </a:t>
                      </a:r>
                      <a:r>
                        <a:rPr lang="ru-RU" sz="1200" dirty="0">
                          <a:effectLst/>
                        </a:rPr>
                        <a:t>118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 </a:t>
                      </a:r>
                      <a:r>
                        <a:rPr lang="ru-RU" sz="1200" dirty="0">
                          <a:effectLst/>
                        </a:rPr>
                        <a:t>685 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31" marR="36831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8390" y="6218148"/>
            <a:ext cx="82946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индӧма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кодъяс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босьтӧны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быд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сикас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социальнӧй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отсӧг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сетан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мераяс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ӧти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гражданин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вермӧ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босьтны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некымын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социальнӧй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отсӧг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сетан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мера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481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72851126-1FEE-4A37-9204-4B108FE19BCE}" type="slidenum">
              <a:rPr lang="ru-RU" smtClean="0"/>
              <a:pPr algn="ctr">
                <a:defRPr/>
              </a:pPr>
              <a:t>3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08610"/>
            <a:ext cx="914681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ЮРИНДАЛЫСЬ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712996"/>
              </p:ext>
            </p:extLst>
          </p:nvPr>
        </p:nvGraphicFramePr>
        <p:xfrm>
          <a:off x="539552" y="908720"/>
          <a:ext cx="8208912" cy="55912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69370"/>
                <a:gridCol w="539542"/>
              </a:tblGrid>
              <a:tr h="4925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«2015 </a:t>
                      </a:r>
                      <a:r>
                        <a:rPr lang="ru-RU" sz="1800" dirty="0" err="1" smtClean="0">
                          <a:effectLst/>
                        </a:rPr>
                        <a:t>воын</a:t>
                      </a:r>
                      <a:r>
                        <a:rPr lang="ru-RU" sz="1800" dirty="0" smtClean="0">
                          <a:effectLst/>
                        </a:rPr>
                        <a:t> Коми </a:t>
                      </a:r>
                      <a:r>
                        <a:rPr lang="ru-RU" sz="1800" dirty="0" err="1" smtClean="0">
                          <a:effectLst/>
                        </a:rPr>
                        <a:t>Республикаса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республиканскӧй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сьӧмкуд</a:t>
                      </a:r>
                      <a:r>
                        <a:rPr lang="ru-RU" sz="1800" dirty="0" smtClean="0">
                          <a:effectLst/>
                        </a:rPr>
                        <a:t>  </a:t>
                      </a:r>
                      <a:r>
                        <a:rPr lang="ru-RU" sz="1800" dirty="0" err="1" smtClean="0">
                          <a:effectLst/>
                        </a:rPr>
                        <a:t>збыльмӧдӧм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йылысь</a:t>
                      </a:r>
                      <a:r>
                        <a:rPr lang="ru-RU" sz="1800" dirty="0" smtClean="0">
                          <a:effectLst/>
                        </a:rPr>
                        <a:t>» Коми </a:t>
                      </a:r>
                      <a:r>
                        <a:rPr lang="ru-RU" sz="1800" dirty="0" err="1" smtClean="0">
                          <a:effectLst/>
                        </a:rPr>
                        <a:t>Республикаса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оланпас</a:t>
                      </a:r>
                      <a:r>
                        <a:rPr lang="ru-RU" sz="1800" dirty="0" smtClean="0">
                          <a:effectLst/>
                        </a:rPr>
                        <a:t> подув </a:t>
                      </a:r>
                      <a:r>
                        <a:rPr lang="ru-RU" sz="1800" dirty="0" err="1" smtClean="0">
                          <a:effectLst/>
                        </a:rPr>
                        <a:t>вылын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гражданалы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сьӧмкуд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endParaRPr lang="ru-RU" sz="900" dirty="0" smtClean="0"/>
                    </a:p>
                    <a:p>
                      <a:pPr algn="ctr"/>
                      <a:r>
                        <a:rPr lang="ru-RU" sz="1400" dirty="0" smtClean="0"/>
                        <a:t>Л/б</a:t>
                      </a:r>
                      <a:endParaRPr lang="ru-RU" sz="1400" dirty="0"/>
                    </a:p>
                  </a:txBody>
                  <a:tcPr marL="27753" marR="27753" marT="0" marB="0"/>
                </a:tc>
              </a:tr>
              <a:tr h="2153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Вӧдитчан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терминъяслӧн</a:t>
                      </a:r>
                      <a:r>
                        <a:rPr lang="ru-RU" sz="1400" dirty="0" smtClean="0">
                          <a:effectLst/>
                        </a:rPr>
                        <a:t> да </a:t>
                      </a:r>
                      <a:r>
                        <a:rPr lang="ru-RU" sz="1400" dirty="0" err="1" smtClean="0">
                          <a:effectLst/>
                        </a:rPr>
                        <a:t>понятиеяслӧн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дженьыд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кывкуд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53" marR="27753" marT="0" marB="0"/>
                </a:tc>
              </a:tr>
              <a:tr h="2153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Коми </a:t>
                      </a:r>
                      <a:r>
                        <a:rPr lang="ru-RU" sz="1400" dirty="0" err="1" smtClean="0">
                          <a:effectLst/>
                        </a:rPr>
                        <a:t>Республикаса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административнӧй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мутас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юклӧм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53" marR="27753" marT="0" marB="0"/>
                </a:tc>
              </a:tr>
              <a:tr h="2153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Коми </a:t>
                      </a:r>
                      <a:r>
                        <a:rPr lang="ru-RU" sz="1400" dirty="0" err="1" smtClean="0">
                          <a:effectLst/>
                        </a:rPr>
                        <a:t>Республикаын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сьӧмкуд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процесслӧн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нормативнӧй</a:t>
                      </a:r>
                      <a:r>
                        <a:rPr lang="ru-RU" sz="1400" dirty="0" smtClean="0">
                          <a:effectLst/>
                        </a:rPr>
                        <a:t> подув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effectLst/>
                        </a:rPr>
                        <a:t>8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53" marR="27753" marT="0" marB="0"/>
                </a:tc>
              </a:tr>
              <a:tr h="2153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Коми </a:t>
                      </a:r>
                      <a:r>
                        <a:rPr lang="ru-RU" sz="1400" dirty="0" err="1" smtClean="0">
                          <a:effectLst/>
                        </a:rPr>
                        <a:t>Республикаын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сьӧмкуд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процесслӧн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медшӧр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тшупӧдъяс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9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53" marR="27753" marT="0" marB="0"/>
                </a:tc>
              </a:tr>
              <a:tr h="383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Макроэкономическӧй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петкӧдласъяслӧн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дженьыд</a:t>
                      </a:r>
                      <a:r>
                        <a:rPr lang="ru-RU" sz="1400" dirty="0" smtClean="0">
                          <a:effectLst/>
                        </a:rPr>
                        <a:t> характеристика (социально-</a:t>
                      </a:r>
                      <a:r>
                        <a:rPr lang="ru-RU" sz="1400" dirty="0" err="1" smtClean="0">
                          <a:effectLst/>
                        </a:rPr>
                        <a:t>экономическӧя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сӧвман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петкӧдласъяс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йылысь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тӧдмӧгъяс</a:t>
                      </a:r>
                      <a:r>
                        <a:rPr lang="ru-RU" sz="1400" dirty="0" smtClean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53" marR="27753" marT="0" marB="0"/>
                </a:tc>
              </a:tr>
              <a:tr h="13407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КОМИ РЕСПУБЛИКАСА РЕСПУБЛИКАНСКӦЙ СЬӦМКУДЛӦН ШӦР АСЛЫСПӦЛӦСЛУНЪЯС — </a:t>
                      </a:r>
                      <a:r>
                        <a:rPr lang="ru-RU" sz="1400" dirty="0" err="1" smtClean="0">
                          <a:effectLst/>
                        </a:rPr>
                        <a:t>чӧжӧс</a:t>
                      </a:r>
                      <a:r>
                        <a:rPr lang="ru-RU" sz="1400" dirty="0" smtClean="0">
                          <a:effectLst/>
                        </a:rPr>
                        <a:t> (</a:t>
                      </a:r>
                      <a:r>
                        <a:rPr lang="ru-RU" sz="1400" dirty="0" err="1" smtClean="0">
                          <a:effectLst/>
                        </a:rPr>
                        <a:t>сы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лыдын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вотысь</a:t>
                      </a:r>
                      <a:r>
                        <a:rPr lang="ru-RU" sz="1400" dirty="0" smtClean="0">
                          <a:effectLst/>
                        </a:rPr>
                        <a:t>, </a:t>
                      </a:r>
                      <a:r>
                        <a:rPr lang="ru-RU" sz="1400" dirty="0" err="1" smtClean="0">
                          <a:effectLst/>
                        </a:rPr>
                        <a:t>вотысь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ӧтдор</a:t>
                      </a:r>
                      <a:r>
                        <a:rPr lang="ru-RU" sz="1400" dirty="0" smtClean="0">
                          <a:effectLst/>
                        </a:rPr>
                        <a:t>, </a:t>
                      </a:r>
                      <a:r>
                        <a:rPr lang="ru-RU" sz="1400" dirty="0" err="1" smtClean="0">
                          <a:effectLst/>
                        </a:rPr>
                        <a:t>водзӧстӧг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воӧм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сьӧм</a:t>
                      </a:r>
                      <a:r>
                        <a:rPr lang="ru-RU" sz="1400" dirty="0" smtClean="0">
                          <a:effectLst/>
                        </a:rPr>
                        <a:t>), </a:t>
                      </a:r>
                      <a:r>
                        <a:rPr lang="ru-RU" sz="1400" dirty="0" err="1" smtClean="0">
                          <a:effectLst/>
                        </a:rPr>
                        <a:t>рӧскод</a:t>
                      </a:r>
                      <a:r>
                        <a:rPr lang="ru-RU" sz="1400" dirty="0" smtClean="0">
                          <a:effectLst/>
                        </a:rPr>
                        <a:t> (</a:t>
                      </a:r>
                      <a:r>
                        <a:rPr lang="ru-RU" sz="1400" dirty="0" err="1" smtClean="0">
                          <a:effectLst/>
                        </a:rPr>
                        <a:t>сы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лыдын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сьӧмкудкостса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трансфертъясӧн</a:t>
                      </a:r>
                      <a:r>
                        <a:rPr lang="ru-RU" sz="1400" dirty="0" smtClean="0">
                          <a:effectLst/>
                        </a:rPr>
                        <a:t>, а </a:t>
                      </a:r>
                      <a:r>
                        <a:rPr lang="ru-RU" sz="1400" dirty="0" err="1" smtClean="0">
                          <a:effectLst/>
                        </a:rPr>
                        <a:t>сідзжӧ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уджтасӧ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пырттӧм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юкӧн</a:t>
                      </a:r>
                      <a:r>
                        <a:rPr lang="ru-RU" sz="1400" dirty="0" smtClean="0">
                          <a:effectLst/>
                        </a:rPr>
                        <a:t>), дефицит, дефицит </a:t>
                      </a:r>
                      <a:r>
                        <a:rPr lang="ru-RU" sz="1400" dirty="0" err="1" smtClean="0">
                          <a:effectLst/>
                        </a:rPr>
                        <a:t>сьӧмӧн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могмӧдан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ӧшмӧсъяс</a:t>
                      </a:r>
                      <a:r>
                        <a:rPr lang="ru-RU" sz="1400" dirty="0" smtClean="0">
                          <a:effectLst/>
                        </a:rPr>
                        <a:t>, Коми </a:t>
                      </a:r>
                      <a:r>
                        <a:rPr lang="ru-RU" sz="1400" dirty="0" err="1" smtClean="0">
                          <a:effectLst/>
                        </a:rPr>
                        <a:t>Республикалӧн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канму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уджйӧз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ыджда</a:t>
                      </a:r>
                      <a:r>
                        <a:rPr lang="ru-RU" sz="1400" dirty="0" smtClean="0">
                          <a:effectLst/>
                        </a:rPr>
                        <a:t>, Коми </a:t>
                      </a:r>
                      <a:r>
                        <a:rPr lang="ru-RU" sz="1400" dirty="0" err="1" smtClean="0">
                          <a:effectLst/>
                        </a:rPr>
                        <a:t>Республикаса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ӧтувтӧм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сьӧмкудлӧн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чӧжӧс</a:t>
                      </a:r>
                      <a:r>
                        <a:rPr lang="ru-RU" sz="1400" dirty="0" smtClean="0">
                          <a:effectLst/>
                        </a:rPr>
                        <a:t> да </a:t>
                      </a:r>
                      <a:r>
                        <a:rPr lang="ru-RU" sz="1400" dirty="0" err="1" smtClean="0">
                          <a:effectLst/>
                        </a:rPr>
                        <a:t>рӧскод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ӧтувъя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ыджда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йылысь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тӧдмӧгъяс</a:t>
                      </a:r>
                      <a:r>
                        <a:rPr lang="ru-RU" sz="1400" dirty="0" smtClean="0">
                          <a:effectLst/>
                        </a:rPr>
                        <a:t>, 2015 </a:t>
                      </a:r>
                      <a:r>
                        <a:rPr lang="ru-RU" sz="1400" dirty="0" err="1" smtClean="0">
                          <a:effectLst/>
                        </a:rPr>
                        <a:t>воын</a:t>
                      </a:r>
                      <a:r>
                        <a:rPr lang="ru-RU" sz="1400" dirty="0" smtClean="0">
                          <a:effectLst/>
                        </a:rPr>
                        <a:t> Коми </a:t>
                      </a:r>
                      <a:r>
                        <a:rPr lang="ru-RU" sz="1400" dirty="0" err="1" smtClean="0">
                          <a:effectLst/>
                        </a:rPr>
                        <a:t>Республикаын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социальнӧй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отсӧг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сетан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мераяс</a:t>
                      </a:r>
                      <a:r>
                        <a:rPr lang="ru-RU" sz="1400" dirty="0" smtClean="0">
                          <a:effectLst/>
                        </a:rPr>
                        <a:t> (</a:t>
                      </a:r>
                      <a:r>
                        <a:rPr lang="ru-RU" sz="1400" dirty="0" err="1" smtClean="0">
                          <a:effectLst/>
                        </a:rPr>
                        <a:t>сы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лыдын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торъя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мога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группаяс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серти</a:t>
                      </a:r>
                      <a:r>
                        <a:rPr lang="ru-RU" sz="1400" dirty="0" smtClean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53" marR="27753" marT="0" marB="0"/>
                </a:tc>
              </a:tr>
              <a:tr h="2153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КОМИ РЕСПУБЛИКАСА КАНМУ УДЖТАСЪЯС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53" marR="27753" marT="0" marB="0"/>
                </a:tc>
              </a:tr>
              <a:tr h="191539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«</a:t>
                      </a:r>
                      <a:r>
                        <a:rPr lang="ru-RU" sz="1400" dirty="0" err="1" smtClean="0">
                          <a:effectLst/>
                        </a:rPr>
                        <a:t>Выль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оланног</a:t>
                      </a:r>
                      <a:r>
                        <a:rPr lang="ru-RU" sz="1400" dirty="0" smtClean="0">
                          <a:effectLst/>
                        </a:rPr>
                        <a:t>» </a:t>
                      </a:r>
                      <a:r>
                        <a:rPr lang="ru-RU" sz="1400" dirty="0" err="1" smtClean="0">
                          <a:effectLst/>
                        </a:rPr>
                        <a:t>туйвизь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серти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рӧскод</a:t>
                      </a:r>
                      <a:r>
                        <a:rPr lang="ru-RU" sz="1400" dirty="0" smtClean="0">
                          <a:effectLst/>
                        </a:rPr>
                        <a:t> (</a:t>
                      </a:r>
                      <a:r>
                        <a:rPr lang="ru-RU" sz="1400" dirty="0" err="1" smtClean="0">
                          <a:effectLst/>
                        </a:rPr>
                        <a:t>социальнӧй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рӧскод</a:t>
                      </a:r>
                      <a:r>
                        <a:rPr lang="ru-RU" sz="1400" dirty="0" smtClean="0">
                          <a:effectLst/>
                        </a:rPr>
                        <a:t>):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753" marR="27753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53" marR="27753" marT="0" marB="0"/>
                </a:tc>
              </a:tr>
              <a:tr h="2153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Й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ӧзлысь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  <a:r>
                        <a:rPr lang="ru-RU" sz="1400" dirty="0" err="1" smtClean="0">
                          <a:effectLst/>
                        </a:rPr>
                        <a:t>зоньвидзалун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видзӧм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сӧвмӧдӧм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53" marR="27753" marT="0" marB="0"/>
                </a:tc>
              </a:tr>
              <a:tr h="2153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Велӧдӧм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сӧвмӧдӧм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37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53" marR="27753" marT="0" marB="0"/>
                </a:tc>
              </a:tr>
              <a:tr h="2153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Йӧзӧс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baseline="0" dirty="0" err="1" smtClean="0">
                          <a:effectLst/>
                        </a:rPr>
                        <a:t>социальн</a:t>
                      </a:r>
                      <a:r>
                        <a:rPr lang="ru-RU" sz="1400" dirty="0" err="1" smtClean="0">
                          <a:effectLst/>
                        </a:rPr>
                        <a:t>ӧя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дорйӧм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53" marR="27753" marT="0" marB="0"/>
                </a:tc>
              </a:tr>
              <a:tr h="383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Стрӧитчӧм</a:t>
                      </a:r>
                      <a:r>
                        <a:rPr lang="ru-RU" sz="1400" dirty="0" smtClean="0">
                          <a:effectLst/>
                        </a:rPr>
                        <a:t> да </a:t>
                      </a:r>
                      <a:r>
                        <a:rPr lang="ru-RU" sz="1400" dirty="0" err="1" smtClean="0">
                          <a:effectLst/>
                        </a:rPr>
                        <a:t>олан</a:t>
                      </a:r>
                      <a:r>
                        <a:rPr lang="en-US" sz="1400" dirty="0" err="1" smtClean="0">
                          <a:effectLst/>
                        </a:rPr>
                        <a:t>i</a:t>
                      </a:r>
                      <a:r>
                        <a:rPr lang="ru-RU" sz="1400" dirty="0" smtClean="0">
                          <a:effectLst/>
                        </a:rPr>
                        <a:t>н да </a:t>
                      </a:r>
                      <a:r>
                        <a:rPr lang="ru-RU" sz="1400" dirty="0" err="1" smtClean="0">
                          <a:effectLst/>
                        </a:rPr>
                        <a:t>коммунальнӧй</a:t>
                      </a:r>
                      <a:r>
                        <a:rPr lang="ru-RU" sz="1400" dirty="0" smtClean="0">
                          <a:effectLst/>
                        </a:rPr>
                        <a:t> комплекс </a:t>
                      </a:r>
                      <a:r>
                        <a:rPr lang="ru-RU" sz="1400" dirty="0" err="1" smtClean="0">
                          <a:effectLst/>
                        </a:rPr>
                        <a:t>сӧвмӧдӧм</a:t>
                      </a:r>
                      <a:r>
                        <a:rPr lang="ru-RU" sz="1400" dirty="0" smtClean="0">
                          <a:effectLst/>
                        </a:rPr>
                        <a:t>,</a:t>
                      </a:r>
                      <a:r>
                        <a:rPr lang="ru-RU" sz="1400" baseline="0" dirty="0" smtClean="0">
                          <a:effectLst/>
                        </a:rPr>
                        <a:t> энергия </a:t>
                      </a:r>
                      <a:r>
                        <a:rPr lang="ru-RU" sz="1400" baseline="0" dirty="0" err="1" smtClean="0">
                          <a:effectLst/>
                        </a:rPr>
                        <a:t>видзт</a:t>
                      </a:r>
                      <a:r>
                        <a:rPr lang="ru-RU" sz="1400" dirty="0" err="1" smtClean="0">
                          <a:effectLst/>
                        </a:rPr>
                        <a:t>ӧм</a:t>
                      </a:r>
                      <a:r>
                        <a:rPr lang="ru-RU" sz="1400" dirty="0" smtClean="0">
                          <a:effectLst/>
                        </a:rPr>
                        <a:t> да </a:t>
                      </a:r>
                      <a:r>
                        <a:rPr lang="ru-RU" sz="1400" dirty="0" err="1" smtClean="0">
                          <a:effectLst/>
                        </a:rPr>
                        <a:t>энергетическӧй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окталун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кыпӧдӧм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47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53" marR="27753" marT="0" marB="0"/>
                </a:tc>
              </a:tr>
              <a:tr h="2153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Йӧзӧс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уджӧн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могмӧдӧмлы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отсалӧм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53" marR="27753" marT="0" marB="0"/>
                </a:tc>
              </a:tr>
              <a:tr h="383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Коми </a:t>
                      </a:r>
                      <a:r>
                        <a:rPr lang="ru-RU" sz="1400" dirty="0" err="1" smtClean="0">
                          <a:effectLst/>
                        </a:rPr>
                        <a:t>Республикаса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олысьясӧс</a:t>
                      </a:r>
                      <a:r>
                        <a:rPr lang="ru-RU" sz="1400" dirty="0" smtClean="0">
                          <a:effectLst/>
                        </a:rPr>
                        <a:t> да </a:t>
                      </a:r>
                      <a:r>
                        <a:rPr lang="ru-RU" sz="1400" dirty="0" err="1" smtClean="0">
                          <a:effectLst/>
                        </a:rPr>
                        <a:t>мутасъяс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виччысьтӧмторъясысь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дорйӧм</a:t>
                      </a:r>
                      <a:r>
                        <a:rPr lang="ru-RU" sz="1400" dirty="0" smtClean="0">
                          <a:effectLst/>
                        </a:rPr>
                        <a:t>,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baseline="0" dirty="0" err="1" smtClean="0">
                          <a:effectLst/>
                        </a:rPr>
                        <a:t>п</a:t>
                      </a:r>
                      <a:r>
                        <a:rPr lang="ru-RU" sz="1400" dirty="0" err="1" smtClean="0">
                          <a:effectLst/>
                        </a:rPr>
                        <a:t>ӧжарысь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видзчысьӧм</a:t>
                      </a:r>
                      <a:r>
                        <a:rPr lang="ru-RU" sz="1400" baseline="0" dirty="0" smtClean="0">
                          <a:effectLst/>
                        </a:rPr>
                        <a:t> да </a:t>
                      </a:r>
                      <a:r>
                        <a:rPr lang="ru-RU" sz="1400" baseline="0" dirty="0" err="1" smtClean="0">
                          <a:effectLst/>
                        </a:rPr>
                        <a:t>ва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baseline="0" dirty="0" err="1" smtClean="0">
                          <a:effectLst/>
                        </a:rPr>
                        <a:t>объектъяс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baseline="0" dirty="0" err="1" smtClean="0">
                          <a:effectLst/>
                        </a:rPr>
                        <a:t>вылын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baseline="0" dirty="0" err="1" smtClean="0">
                          <a:effectLst/>
                        </a:rPr>
                        <a:t>й</a:t>
                      </a:r>
                      <a:r>
                        <a:rPr lang="ru-RU" sz="1400" dirty="0" err="1" smtClean="0">
                          <a:effectLst/>
                        </a:rPr>
                        <a:t>ӧ</a:t>
                      </a:r>
                      <a:r>
                        <a:rPr lang="ru-RU" sz="1400" baseline="0" dirty="0" err="1" smtClean="0">
                          <a:effectLst/>
                        </a:rPr>
                        <a:t>злысь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baseline="0" dirty="0" err="1" smtClean="0">
                          <a:effectLst/>
                        </a:rPr>
                        <a:t>видзчысянлун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baseline="0" dirty="0" err="1" smtClean="0">
                          <a:effectLst/>
                        </a:rPr>
                        <a:t>могм</a:t>
                      </a:r>
                      <a:r>
                        <a:rPr lang="ru-RU" sz="1400" dirty="0" err="1" smtClean="0">
                          <a:effectLst/>
                        </a:rPr>
                        <a:t>ӧдӧм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57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53" marR="2775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45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-11194" y="611396"/>
            <a:ext cx="918051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РЕСПУБЛИКАСА КАНМУ УДЖТАСЪЯС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5" y="980728"/>
            <a:ext cx="83285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уджтасъяслӧн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лыддьӧг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кутшӧмӧс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вынсьӧдӧма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Веськӧдлан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котырлӧн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2011 во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лӧддза-номъя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тӧлысь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лунся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252-р №-а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тшӧктӧмӧн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2015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примитӧма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уджал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уджтасъяссӧ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збыльмӧдісны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Республикаӧс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экономика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боксянь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сӧвмӧдан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туйвизь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188585"/>
              </p:ext>
            </p:extLst>
          </p:nvPr>
        </p:nvGraphicFramePr>
        <p:xfrm>
          <a:off x="3059832" y="2132856"/>
          <a:ext cx="5616624" cy="45991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6624"/>
              </a:tblGrid>
              <a:tr h="18904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1. </a:t>
                      </a:r>
                      <a:r>
                        <a:rPr lang="ru-RU" sz="1200" dirty="0" err="1" smtClean="0">
                          <a:effectLst/>
                        </a:rPr>
                        <a:t>Йӧзлысь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дзоньвидзалун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видзӧм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сӧвмӧдӧм</a:t>
                      </a:r>
                      <a:endParaRPr lang="ru-RU" sz="105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0513" marR="50513" marT="0" marB="0"/>
                </a:tc>
              </a:tr>
              <a:tr h="18904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2. </a:t>
                      </a:r>
                      <a:r>
                        <a:rPr lang="ru-RU" sz="1200" dirty="0" err="1" smtClean="0">
                          <a:effectLst/>
                        </a:rPr>
                        <a:t>Велӧдӧм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сӧвмӧдӧм</a:t>
                      </a:r>
                      <a:endParaRPr lang="ru-RU" sz="105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0513" marR="50513" marT="0" marB="0"/>
                </a:tc>
              </a:tr>
              <a:tr h="18904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Йӧзӧс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социальнӧя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дорйӧм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13" marR="50513" marT="0" marB="0"/>
                </a:tc>
              </a:tr>
              <a:tr h="368984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Стрӧитчӧм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да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оланін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да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коммунальнӧй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овмӧс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сӧвмӧдӧм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энергия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видзтӧм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да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энергетическӧй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окталун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кыпӧдӧм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513" marR="50513" marT="0" marB="0"/>
                </a:tc>
              </a:tr>
              <a:tr h="18904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5. </a:t>
                      </a:r>
                      <a:r>
                        <a:rPr lang="ru-RU" sz="1200" dirty="0" err="1" smtClean="0">
                          <a:effectLst/>
                        </a:rPr>
                        <a:t>Олысьясӧс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уджӧн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могмӧдӧмлы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отсалӧм</a:t>
                      </a:r>
                      <a:endParaRPr lang="ru-RU" sz="105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0513" marR="50513" marT="0" marB="0"/>
                </a:tc>
              </a:tr>
              <a:tr h="37808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6. </a:t>
                      </a:r>
                      <a:r>
                        <a:rPr lang="ru-RU" sz="1200" dirty="0" err="1" smtClean="0">
                          <a:effectLst/>
                        </a:rPr>
                        <a:t>Виччысьтӧмторъясысь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олысьясӧс</a:t>
                      </a:r>
                      <a:r>
                        <a:rPr lang="ru-RU" sz="1200" dirty="0" smtClean="0">
                          <a:effectLst/>
                        </a:rPr>
                        <a:t> да </a:t>
                      </a:r>
                      <a:r>
                        <a:rPr lang="ru-RU" sz="1200" dirty="0" err="1" smtClean="0">
                          <a:effectLst/>
                        </a:rPr>
                        <a:t>мутасъяс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дорйӧм</a:t>
                      </a:r>
                      <a:r>
                        <a:rPr lang="ru-RU" sz="1200" dirty="0" smtClean="0">
                          <a:effectLst/>
                        </a:rPr>
                        <a:t>, </a:t>
                      </a:r>
                      <a:r>
                        <a:rPr lang="ru-RU" sz="1200" dirty="0" err="1" smtClean="0">
                          <a:effectLst/>
                        </a:rPr>
                        <a:t>пӧжарысь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видзчысьӧм</a:t>
                      </a:r>
                      <a:r>
                        <a:rPr lang="ru-RU" sz="1200" dirty="0" smtClean="0">
                          <a:effectLst/>
                        </a:rPr>
                        <a:t> да </a:t>
                      </a:r>
                      <a:r>
                        <a:rPr lang="ru-RU" sz="1200" dirty="0" err="1" smtClean="0">
                          <a:effectLst/>
                        </a:rPr>
                        <a:t>ва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объектъяс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вылын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йӧзлысь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видзчысянлун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могмӧдӧм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endParaRPr lang="ru-RU" sz="105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0513" marR="50513" marT="0" marB="0"/>
                </a:tc>
              </a:tr>
              <a:tr h="18904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7. Коми </a:t>
                      </a:r>
                      <a:r>
                        <a:rPr lang="ru-RU" sz="1200" dirty="0" err="1" smtClean="0">
                          <a:effectLst/>
                        </a:rPr>
                        <a:t>Республикаса</a:t>
                      </a:r>
                      <a:r>
                        <a:rPr lang="ru-RU" sz="1200" dirty="0" smtClean="0">
                          <a:effectLst/>
                        </a:rPr>
                        <a:t> культура</a:t>
                      </a:r>
                      <a:endParaRPr lang="ru-RU" sz="105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0513" marR="50513" marT="0" marB="0"/>
                </a:tc>
              </a:tr>
              <a:tr h="18904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8. </a:t>
                      </a:r>
                      <a:r>
                        <a:rPr lang="ru-RU" sz="1200" dirty="0" err="1" smtClean="0">
                          <a:effectLst/>
                        </a:rPr>
                        <a:t>Мортӧс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ёнмӧдӧм</a:t>
                      </a:r>
                      <a:r>
                        <a:rPr lang="ru-RU" sz="1200" dirty="0" smtClean="0">
                          <a:effectLst/>
                        </a:rPr>
                        <a:t> да спорт </a:t>
                      </a:r>
                      <a:r>
                        <a:rPr lang="ru-RU" sz="1200" dirty="0" err="1" smtClean="0">
                          <a:effectLst/>
                        </a:rPr>
                        <a:t>сӧвмӧдӧм</a:t>
                      </a:r>
                      <a:endParaRPr lang="ru-RU" sz="105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0513" marR="50513" marT="0" marB="0"/>
                </a:tc>
              </a:tr>
              <a:tr h="206928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9. Экономика </a:t>
                      </a:r>
                      <a:r>
                        <a:rPr lang="ru-RU" sz="1200" dirty="0" err="1" smtClean="0">
                          <a:effectLst/>
                        </a:rPr>
                        <a:t>сӧвмӧдӧм</a:t>
                      </a:r>
                      <a:endParaRPr lang="ru-RU" sz="105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0513" marR="50513" marT="0" marB="0"/>
                </a:tc>
              </a:tr>
              <a:tr h="288032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10. </a:t>
                      </a:r>
                      <a:r>
                        <a:rPr lang="ru-RU" sz="1200" dirty="0" err="1" smtClean="0">
                          <a:effectLst/>
                        </a:rPr>
                        <a:t>Промышленносьт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сӧвмӧдӧм</a:t>
                      </a:r>
                      <a:endParaRPr lang="ru-RU" sz="105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0513" marR="50513" marT="0" marB="0"/>
                </a:tc>
              </a:tr>
              <a:tr h="288032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11. </a:t>
                      </a:r>
                      <a:r>
                        <a:rPr lang="ru-RU" sz="1200" dirty="0" err="1" smtClean="0">
                          <a:effectLst/>
                        </a:rPr>
                        <a:t>Юӧра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йӧзкотыр</a:t>
                      </a:r>
                      <a:endParaRPr lang="ru-RU" sz="105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0513" marR="50513" marT="0" marB="0"/>
                </a:tc>
              </a:tr>
              <a:tr h="216024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12. Транспорт система </a:t>
                      </a:r>
                      <a:r>
                        <a:rPr lang="ru-RU" sz="1200" dirty="0" err="1" smtClean="0">
                          <a:effectLst/>
                        </a:rPr>
                        <a:t>сӧвмӧдӧм</a:t>
                      </a:r>
                      <a:endParaRPr lang="ru-RU" sz="105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0513" marR="50513" marT="0" marB="0"/>
                </a:tc>
              </a:tr>
              <a:tr h="432048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13. Коми </a:t>
                      </a:r>
                      <a:r>
                        <a:rPr lang="ru-RU" sz="1200" dirty="0" err="1" smtClean="0">
                          <a:effectLst/>
                        </a:rPr>
                        <a:t>Республикаын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видз-му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овмӧс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сӧвмӧдӧм</a:t>
                      </a:r>
                      <a:r>
                        <a:rPr lang="ru-RU" sz="1200" dirty="0" smtClean="0">
                          <a:effectLst/>
                        </a:rPr>
                        <a:t> да </a:t>
                      </a:r>
                      <a:r>
                        <a:rPr lang="ru-RU" sz="1200" dirty="0" err="1" smtClean="0">
                          <a:effectLst/>
                        </a:rPr>
                        <a:t>видз-му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овмӧс</a:t>
                      </a:r>
                      <a:r>
                        <a:rPr lang="ru-RU" sz="1200" dirty="0" smtClean="0">
                          <a:effectLst/>
                        </a:rPr>
                        <a:t> продукция, сырье да </a:t>
                      </a:r>
                      <a:r>
                        <a:rPr lang="ru-RU" sz="1200" dirty="0" err="1" smtClean="0">
                          <a:effectLst/>
                        </a:rPr>
                        <a:t>сёян-юан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рынокъяс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ладмӧдӧм</a:t>
                      </a:r>
                      <a:r>
                        <a:rPr lang="ru-RU" sz="1200" dirty="0" smtClean="0">
                          <a:effectLst/>
                        </a:rPr>
                        <a:t>, </a:t>
                      </a:r>
                      <a:r>
                        <a:rPr lang="ru-RU" sz="1200" dirty="0" err="1" smtClean="0">
                          <a:effectLst/>
                        </a:rPr>
                        <a:t>чери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овмӧс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сӧвмӧдӧм</a:t>
                      </a:r>
                      <a:endParaRPr lang="ru-RU" sz="105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0513" marR="50513" marT="0" marB="0"/>
                </a:tc>
              </a:tr>
              <a:tr h="288032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14. </a:t>
                      </a:r>
                      <a:r>
                        <a:rPr lang="ru-RU" sz="1200" dirty="0" err="1" smtClean="0">
                          <a:effectLst/>
                        </a:rPr>
                        <a:t>Вӧр-ва</a:t>
                      </a:r>
                      <a:r>
                        <a:rPr lang="ru-RU" sz="1200" dirty="0" smtClean="0">
                          <a:effectLst/>
                        </a:rPr>
                        <a:t>  </a:t>
                      </a:r>
                      <a:r>
                        <a:rPr lang="ru-RU" sz="1200" dirty="0" err="1" smtClean="0">
                          <a:effectLst/>
                        </a:rPr>
                        <a:t>ресурсъяс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выльмӧдӧм</a:t>
                      </a:r>
                      <a:r>
                        <a:rPr lang="ru-RU" sz="1200" dirty="0" smtClean="0">
                          <a:effectLst/>
                        </a:rPr>
                        <a:t> да </a:t>
                      </a:r>
                      <a:r>
                        <a:rPr lang="ru-RU" sz="1200" dirty="0" err="1" smtClean="0">
                          <a:effectLst/>
                        </a:rPr>
                        <a:t>наӧн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вӧдитчӧм</a:t>
                      </a:r>
                      <a:r>
                        <a:rPr lang="ru-RU" sz="1200" dirty="0" smtClean="0">
                          <a:effectLst/>
                        </a:rPr>
                        <a:t> да </a:t>
                      </a:r>
                      <a:r>
                        <a:rPr lang="ru-RU" sz="1200" dirty="0" err="1" smtClean="0">
                          <a:effectLst/>
                        </a:rPr>
                        <a:t>гӧгӧртас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видзӧм</a:t>
                      </a:r>
                      <a:endParaRPr lang="ru-RU" sz="105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0513" marR="50513" marT="0" marB="0"/>
                </a:tc>
              </a:tr>
              <a:tr h="216024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15. </a:t>
                      </a:r>
                      <a:r>
                        <a:rPr lang="ru-RU" sz="1200" dirty="0" err="1" smtClean="0">
                          <a:effectLst/>
                        </a:rPr>
                        <a:t>Вӧр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овмӧс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сӧвмӧдӧм</a:t>
                      </a:r>
                      <a:endParaRPr lang="ru-RU" sz="105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0513" marR="50513" marT="0" marB="0"/>
                </a:tc>
              </a:tr>
              <a:tr h="327042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16. Коми </a:t>
                      </a:r>
                      <a:r>
                        <a:rPr lang="ru-RU" sz="1200" dirty="0" err="1" smtClean="0">
                          <a:effectLst/>
                        </a:rPr>
                        <a:t>Республикаын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канму</a:t>
                      </a:r>
                      <a:r>
                        <a:rPr lang="ru-RU" sz="1200" dirty="0" smtClean="0">
                          <a:effectLst/>
                        </a:rPr>
                        <a:t> да </a:t>
                      </a:r>
                      <a:r>
                        <a:rPr lang="ru-RU" sz="1200" dirty="0" err="1" smtClean="0">
                          <a:effectLst/>
                        </a:rPr>
                        <a:t>муниципальнӧй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веськӧдлан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системаын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кадрӧвӧй</a:t>
                      </a:r>
                      <a:r>
                        <a:rPr lang="ru-RU" sz="1200" dirty="0" smtClean="0">
                          <a:effectLst/>
                        </a:rPr>
                        <a:t> политика</a:t>
                      </a:r>
                      <a:endParaRPr lang="ru-RU" sz="105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0513" marR="50513" marT="0" marB="0"/>
                </a:tc>
              </a:tr>
              <a:tr h="18904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17. Коми </a:t>
                      </a:r>
                      <a:r>
                        <a:rPr lang="ru-RU" sz="1200" dirty="0" err="1" smtClean="0">
                          <a:effectLst/>
                        </a:rPr>
                        <a:t>Республикаса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канму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эмбурӧн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веськӧдлӧм</a:t>
                      </a:r>
                      <a:endParaRPr lang="ru-RU" sz="105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0513" marR="50513" marT="0" marB="0"/>
                </a:tc>
              </a:tr>
              <a:tr h="227898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18. </a:t>
                      </a:r>
                      <a:r>
                        <a:rPr lang="ru-RU" sz="1200" dirty="0" err="1" smtClean="0">
                          <a:effectLst/>
                        </a:rPr>
                        <a:t>Канму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сьӧмӧн</a:t>
                      </a:r>
                      <a:r>
                        <a:rPr lang="ru-RU" sz="1200" dirty="0" smtClean="0">
                          <a:effectLst/>
                        </a:rPr>
                        <a:t> да </a:t>
                      </a:r>
                      <a:r>
                        <a:rPr lang="ru-RU" sz="1200" dirty="0" err="1" smtClean="0">
                          <a:effectLst/>
                        </a:rPr>
                        <a:t>канму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уджйӧзӧн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веськӧдлӧм</a:t>
                      </a:r>
                      <a:endParaRPr lang="ru-RU" sz="105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0513" marR="50513" marT="0" marB="0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39552" y="2132856"/>
            <a:ext cx="1872208" cy="187220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Выль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оланног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9520" y="4005064"/>
            <a:ext cx="1852240" cy="187220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Инновация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пыр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экономика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сӧвмӧдӧм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ӧнъяӧдӧм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5877272"/>
            <a:ext cx="1872208" cy="86409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Канмуӧн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бура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веськӧдлӧм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690" y="2150279"/>
            <a:ext cx="758150" cy="1875373"/>
          </a:xfrm>
          <a:prstGeom prst="rect">
            <a:avLst/>
          </a:prstGeom>
          <a:noFill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690" y="4025652"/>
            <a:ext cx="758150" cy="1923628"/>
          </a:xfrm>
          <a:prstGeom prst="rect">
            <a:avLst/>
          </a:prstGeom>
          <a:noFill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690" y="5949280"/>
            <a:ext cx="792088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460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 со стрелкой вправо 6"/>
          <p:cNvSpPr/>
          <p:nvPr/>
        </p:nvSpPr>
        <p:spPr>
          <a:xfrm>
            <a:off x="429485" y="1664081"/>
            <a:ext cx="2702355" cy="2592288"/>
          </a:xfrm>
          <a:prstGeom prst="right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уджтасъяслӧн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удельнӧй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сьӧкта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республиканскӧй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сьӧмкудйысь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найӧс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могмӧдан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ӧтувъя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ыдждаын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764704"/>
            <a:ext cx="8424936" cy="776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  <a:spcAft>
                <a:spcPts val="0"/>
              </a:spcAft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2015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воын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уджтасъяс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серти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Коми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республиканскӧй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сьӧмкудлӧн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рӧскод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пайыс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лои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94,2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прӧчент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Коми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республиканскӧй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сьӧмкудлӧн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ӧтувъя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рӧскод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дорӧ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мый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вевтыртіс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2014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вося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лӧсялана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петкӧдлассӧ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0,9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п.п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вылӧ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66003540"/>
              </p:ext>
            </p:extLst>
          </p:nvPr>
        </p:nvGraphicFramePr>
        <p:xfrm>
          <a:off x="3131840" y="1551563"/>
          <a:ext cx="5688632" cy="2885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29485" y="4608409"/>
            <a:ext cx="8424936" cy="2224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  <a:spcAft>
                <a:spcPts val="0"/>
              </a:spcAft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2015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воын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уджтасъяс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серти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Коми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Республикаса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республиканскӧй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сьӧмкудлысь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кызвын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рӧскодсӧ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(69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прӧчент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)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веськӧдӧма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3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канму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уджтас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сьӧмӧн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могмӧдӧм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вылӧ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мыйяс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лоӧны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медся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тӧдчанаясӧн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Коми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Республикаса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олысьяслы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(«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Йӧзлысь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дзоньвидзалун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видзӧм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сӧвмӧдӧм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», «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Велӧдӧм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сӧвмӧдӧм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», «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Йӧзӧс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социальнӧя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дорйӧм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»).</a:t>
            </a:r>
            <a:endParaRPr lang="ru-RU" sz="135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indent="457200" algn="just">
              <a:lnSpc>
                <a:spcPct val="114000"/>
              </a:lnSpc>
              <a:spcAft>
                <a:spcPts val="0"/>
              </a:spcAft>
            </a:pP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Сэк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кор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2014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воын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республикаса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ӧти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олысь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вылӧ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3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уджтас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серти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сьӧмкуд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рӧскодыс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вӧлі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46,1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сюрс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шайт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2015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воын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– 48,3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сюрс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шайт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содіс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4,8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прӧчент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вылӧ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ru-RU" sz="135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indent="457200" algn="just">
              <a:lnSpc>
                <a:spcPct val="114000"/>
              </a:lnSpc>
              <a:spcAft>
                <a:spcPts val="0"/>
              </a:spcAft>
            </a:pP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Босьтны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тӧд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вылӧ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мый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2015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воын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инфляцияыс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лоис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13,2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прӧчент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(Росстат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серти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), то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позьӧ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шуны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мый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вося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кывкӧртӧдъяс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серти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оптимизация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босьтіс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тайӧ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социальнӧй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уджтасъяслӧн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рӧскодысь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10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прӧчентысь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этшаджык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795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182029"/>
            <a:ext cx="8424936" cy="1250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  <a:spcAft>
                <a:spcPts val="0"/>
              </a:spcAft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2015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воын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канму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уджтасъясса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мероприятиеяссӧ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могмӧдісны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сьӧмӧн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ёнджыкасӧ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Коми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республиканскӧй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сьӧмкуд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да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сьӧмкудйӧ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пырттӧм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канму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фондъяс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тшӧт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весьтӧ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Меставывса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сьӧмкудъясысь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да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мукӧд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ӧшмӧсысь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босьтӧм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сьӧм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пайыс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ичӧт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– 2,1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прӧчент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14000"/>
              </a:lnSpc>
              <a:spcAft>
                <a:spcPts val="0"/>
              </a:spcAft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Та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дырйи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2015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воын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Коми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республиканскӧй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сьӧмкудлӧн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рӧскодын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2014 во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серти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содіс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сьӧм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мый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воис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федеральнӧй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сьӧмкудйысь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сьӧмкудкостса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трансфертъясӧн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(6,5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прӧчентсянь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7,3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прӧчентӧдз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).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491767525"/>
              </p:ext>
            </p:extLst>
          </p:nvPr>
        </p:nvGraphicFramePr>
        <p:xfrm>
          <a:off x="17748" y="2132856"/>
          <a:ext cx="6084168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629291834"/>
              </p:ext>
            </p:extLst>
          </p:nvPr>
        </p:nvGraphicFramePr>
        <p:xfrm>
          <a:off x="5148064" y="2924944"/>
          <a:ext cx="3816424" cy="3706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62110" y="786190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уджтасъяс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могмӧдан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ӧшмӧсъяс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75856" y="2924944"/>
            <a:ext cx="3744416" cy="864096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275856" y="5733256"/>
            <a:ext cx="3744416" cy="504056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7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59" y="692694"/>
            <a:ext cx="1356737" cy="116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322765"/>
            <a:ext cx="7056785" cy="997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0"/>
              </a:spcAft>
            </a:pP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Вынсьӧдӧма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Коми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Республикаса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Веськӧдлан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котырлӧн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2012.09.28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лунся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420 №-а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шуӧмӧн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100"/>
              </a:spcBef>
              <a:spcAft>
                <a:spcPts val="0"/>
              </a:spcAft>
            </a:pP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Шӧр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мог –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сетны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позянлун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олысьяслы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босьтны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медицина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отсӧг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да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бурмӧдны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медицина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услугаяссӧ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могысь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медым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налӧн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ыдждаыс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сикасыс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да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качествоыс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лӧсял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i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сны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олысьяслӧн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висьмӧм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тшупӧдлы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да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коланлунлы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, медицина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наукаын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ӧнія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вермӧмъяслы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07704" y="692696"/>
            <a:ext cx="688054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«ЙӦЗЛЫСЬ ДЗОНЬВИДЗАЛУН ВИДЗӦМ»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РЕСПУБЛИКАСА КАНМУ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62110" y="2276872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могмӧдӧм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уджтасувъяс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ставнас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*, млн.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585629702"/>
              </p:ext>
            </p:extLst>
          </p:nvPr>
        </p:nvGraphicFramePr>
        <p:xfrm>
          <a:off x="462110" y="2708920"/>
          <a:ext cx="8320707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752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67544" y="2492896"/>
            <a:ext cx="830986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уджтаслӧн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торъя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шедӧдӧм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тӧдмӧгъяс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988512172"/>
              </p:ext>
            </p:extLst>
          </p:nvPr>
        </p:nvGraphicFramePr>
        <p:xfrm>
          <a:off x="466467" y="2996952"/>
          <a:ext cx="830986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6876256" y="1340768"/>
            <a:ext cx="1900073" cy="936103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уджтассӧ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индӧм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95,6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66200946"/>
              </p:ext>
            </p:extLst>
          </p:nvPr>
        </p:nvGraphicFramePr>
        <p:xfrm>
          <a:off x="395536" y="1340768"/>
          <a:ext cx="6552728" cy="864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469587" y="620688"/>
            <a:ext cx="8352927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ru-RU" sz="13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*«</a:t>
            </a:r>
            <a:r>
              <a:rPr lang="ru-RU" sz="1300" i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Й</a:t>
            </a:r>
            <a:r>
              <a:rPr lang="ru-RU" sz="1300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ӧзлысь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д</a:t>
            </a:r>
            <a:r>
              <a:rPr lang="ru-RU" sz="1300" i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зоньвидзалун</a:t>
            </a:r>
            <a:r>
              <a:rPr lang="ru-RU" sz="13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видзан</a:t>
            </a:r>
            <a:r>
              <a:rPr lang="ru-RU" sz="13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юкӧнын</a:t>
            </a:r>
            <a:r>
              <a:rPr lang="ru-RU" sz="13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i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канму-аспом</a:t>
            </a:r>
            <a:r>
              <a:rPr lang="ru-RU" sz="13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уджъёртасьӧм</a:t>
            </a:r>
            <a:r>
              <a:rPr lang="ru-RU" sz="13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сӧвмӧдӧм</a:t>
            </a:r>
            <a:r>
              <a:rPr lang="ru-RU" sz="13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», «</a:t>
            </a:r>
            <a:r>
              <a:rPr lang="ru-RU" sz="1300" i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Йӧзлысь</a:t>
            </a:r>
            <a:r>
              <a:rPr lang="ru-RU" sz="13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i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дзоньвидзалун</a:t>
            </a:r>
            <a:r>
              <a:rPr lang="ru-RU" sz="13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видзӧмын</a:t>
            </a:r>
            <a:r>
              <a:rPr lang="ru-RU" sz="13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 информатизация </a:t>
            </a:r>
            <a:r>
              <a:rPr lang="ru-RU" sz="1300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сӧвмӧдӧм</a:t>
            </a:r>
            <a:r>
              <a:rPr lang="ru-RU" sz="13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» да «Коми </a:t>
            </a:r>
            <a:r>
              <a:rPr lang="ru-RU" sz="1300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Республикаса</a:t>
            </a:r>
            <a:r>
              <a:rPr lang="ru-RU" sz="13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i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йӧзлысь</a:t>
            </a:r>
            <a:r>
              <a:rPr lang="ru-RU" sz="13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i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дзоньвидзалун</a:t>
            </a:r>
            <a:r>
              <a:rPr lang="ru-RU" sz="13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видзӧмсӧ</a:t>
            </a:r>
            <a:r>
              <a:rPr lang="ru-RU" sz="13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мутасъяс</a:t>
            </a:r>
            <a:r>
              <a:rPr lang="ru-RU" sz="13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серти</a:t>
            </a:r>
            <a:r>
              <a:rPr lang="ru-RU" sz="13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планируйтан</a:t>
            </a:r>
            <a:r>
              <a:rPr lang="ru-RU" sz="13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система </a:t>
            </a:r>
            <a:r>
              <a:rPr lang="ru-RU" sz="1300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бурмӧдӧм</a:t>
            </a:r>
            <a:r>
              <a:rPr lang="ru-RU" sz="13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» </a:t>
            </a:r>
            <a:r>
              <a:rPr lang="ru-RU" sz="1300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уджтасувъяс</a:t>
            </a:r>
            <a:r>
              <a:rPr lang="ru-RU" sz="13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i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оз</a:t>
            </a:r>
            <a:r>
              <a:rPr lang="ru-RU" sz="13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i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финансируйтны</a:t>
            </a:r>
            <a:r>
              <a:rPr lang="ru-RU" sz="13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ru-RU" sz="1300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196204536"/>
              </p:ext>
            </p:extLst>
          </p:nvPr>
        </p:nvGraphicFramePr>
        <p:xfrm>
          <a:off x="466467" y="5301208"/>
          <a:ext cx="8309862" cy="1339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6012160" y="3140968"/>
            <a:ext cx="718364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134,9 %</a:t>
            </a:r>
            <a:endParaRPr lang="ru-RU" sz="11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742068" y="3671446"/>
            <a:ext cx="718364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96,8 %</a:t>
            </a:r>
            <a:endParaRPr lang="ru-RU" sz="11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886352" y="4149080"/>
            <a:ext cx="718364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119,4 %</a:t>
            </a:r>
            <a:endParaRPr lang="ru-RU" sz="11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884368" y="4509120"/>
            <a:ext cx="718364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82,6 %</a:t>
            </a:r>
            <a:endParaRPr lang="ru-RU" sz="11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724128" y="5445224"/>
            <a:ext cx="718364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92,4 %</a:t>
            </a:r>
            <a:endParaRPr lang="ru-RU" sz="11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886352" y="5949280"/>
            <a:ext cx="718364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88,4 %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115357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052736"/>
            <a:ext cx="8424936" cy="574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2015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воын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медся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тӧдчана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мероприятиеяс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лыдын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вӧлісны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сэтшӧм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мероприятиеяс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кутшӧмъяслӧн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могыс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вӧл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i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ӧлӧдны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сьӧлӧм-сӧн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висьӧмъясысь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да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бурмӧдны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амбулаторияын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висьӧм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водз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тӧдмалӧмсӧ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Та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могысь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йӧзӧс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юӧртан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средствояс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пыр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паськӧд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i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сны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юӧртан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да пропаганда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удж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медицина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боксянь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профилактика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нуӧдан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службаса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специалистъяс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гӧгӧрвоӧд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i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сны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олысьяслы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кутшӧм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помкаяс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вӧсна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вермасны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сӧвмыны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сьӧлӧм-сӧн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висьӧмъяс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да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мый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вӧчны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медым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найӧ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эз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лоны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indent="457200" algn="just">
              <a:lnSpc>
                <a:spcPct val="114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2015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восянь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кагалысь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сӧвмӧмын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торксьӧмъяс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пренатальнӧй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(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чужтӧмӧдз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)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тӧдмалӧмсӧ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да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неонатальнӧй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скринингс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бурмӧдӧмкӧд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йитчӧм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мероприятиеяссӧ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сьӧмӧн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могмӧдӧны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сӧмын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Коми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Республикаса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республиканскӧй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сьӧмкуд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сьӧм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тшӧт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весьтӧ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сэк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кор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водзджык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та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вылӧ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сьӧмсӧ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сетлісны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федеральнӧй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сьӧмкудйысь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Татшӧм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мероприятиеяс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отсӧгӧн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кага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кувсьӧм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петкӧдласыс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чиніс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2014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воын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ловъяӧн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1000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кага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чужӧм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вылӧ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5,2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случайсянь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2015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воын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ловъяӧн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1000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кага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чужӧм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вылӧ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4,3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случайӧдз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либӧ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17,0 %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вылӧ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indent="457200" algn="just">
              <a:lnSpc>
                <a:spcPct val="114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2015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воын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унджык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йӧзӧс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видлалӧма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туберкулёз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вылӧ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профилактическӧй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осмотръяс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да диспансеризация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дырйи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Тайӧ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отсаліс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чинтыны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туберкулёзысь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кувсьӧм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петкӧдлассӧ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мый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вося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кывкӧртӧдъяс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серти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лои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100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сюрс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морт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вылӧ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10,8 случай (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Россияын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шӧркодь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тшупӧдысь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ичӧтджык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).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Татшӧм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бур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вежсьӧмыс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артмис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понда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мый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йӧзлысь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дзоньвидзалун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видзан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учреждениеяссӧ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могмӧд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i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сны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передвижнӧй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да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стационарнӧй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флюорография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техникаӧн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йӧзлысь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дзоньвидзалун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видзӧмс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ӧнъяӧдан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дінму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уджтас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збыльмӧдан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кадколастӧ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14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Туй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вылын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лоӧмторъясӧ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веськавлӧм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йӧзлӧн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кувсьӧм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петкӧдласыс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лои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100,0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сюрс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морт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вылӧ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14,9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случай,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водзвыв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планируйтӧм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508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серти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2014 во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серти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кувсьӧмыс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чиніс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2,5%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вылӧ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Торъя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мога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лыдпасӧдз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абу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воӧдчӧма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вӧсна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мый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ёна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содіс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туй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вылын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гырысь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лоӧмторйыс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кӧні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унаӧн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кувсисны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Туй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вылын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атшӧм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лоӧмторъясӧ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веськавлӧм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йӧзлӧн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тшӧкыда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овлӧ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некымын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зэв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сьӧкыд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олӧмкӧд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лӧсявтӧм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дойяс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да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кувсьӧны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эвакуируйт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i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гӧн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лыдын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госпитализация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дырйи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мыйын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тыдовтчӧ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больничаын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кувсьӧм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петкӧдласыс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14182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кадколастӧ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4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052736"/>
            <a:ext cx="8424936" cy="5625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5000"/>
              </a:lnSpc>
              <a:spcAft>
                <a:spcPts val="0"/>
              </a:spcAft>
            </a:pP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Тӧдчанаторйӧн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лои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сійӧ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мый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суткичӧжся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коланаысь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унджык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стационарнӧй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отсӧгсӧ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вуджӧдӧма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стационар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вежан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да амбулатория-поликлиника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условиеяс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вылӧ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й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ӧзлысь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дзоньвидзалун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видзан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ресурсъясӧн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бура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вӧдитчӧмӧн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видзӧма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медицина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отсӧг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босьтны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позянлунсӧ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да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сылысь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качествосӧ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05000"/>
              </a:lnSpc>
              <a:spcAft>
                <a:spcPts val="0"/>
              </a:spcAft>
            </a:pP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Нуӧдан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мероприятиеяслӧн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кывкӧртӧдӧн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лои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сійӧ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мый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содіс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медводдза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медико-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санитарнӧй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отсӧг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сетан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ыдждаыс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нормативъяс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серти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кутшӧмъясӧс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вынсьӧдӧма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канму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гарантияяслӧн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мутасса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уджтасӧн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, да та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понда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республикаса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амбулаторно-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поликлиническӧй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службалӧн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бурмисны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уджын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петкӧдласъясыс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05000"/>
              </a:lnSpc>
              <a:spcAft>
                <a:spcPts val="0"/>
              </a:spcAft>
            </a:pP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Медицина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организацияясын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пациентъясӧс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могмӧдӧны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лекарствоӧн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Коми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Республикаса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олысьяслы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дон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босьттӧг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медицина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отсӧг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сетан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канму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гарантияяслӧн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мутасса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уджтас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серти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05000"/>
              </a:lnSpc>
              <a:spcAft>
                <a:spcPts val="0"/>
              </a:spcAft>
            </a:pP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«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Медицина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промышленносьт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сӧвмӧдӧмлы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канмусянь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отсӧг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сетӧм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да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олысьясӧс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да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дзоньвидзалун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видзан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учреждениеяс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лекарствоӧн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да медицина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коланлун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вылӧ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изделиеясӧн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могмӧдӧмсӧ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бурмӧдӧм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йылысь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» Россия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Федерацияса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Веськӧдлан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котырлӧн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1994 во сора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тӧлысь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30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лунся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890 №-а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шуӧм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збыльмӧдӧм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серти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торъя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категория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гражданаӧс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льготнӧя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лекарствоясӧн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могмӧдӧм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вылӧ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2015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воын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Коми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Республикаса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республиканскӧй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сьӧмкуд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сьӧм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тшӧт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весьтӧ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сетӧма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726,5 млн.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шайт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федеральнӧй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сьӧмкуд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сь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тшӧт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весьтӧ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64,1 млн.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шайт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</a:p>
          <a:p>
            <a:pPr indent="457200" algn="just">
              <a:lnSpc>
                <a:spcPct val="105000"/>
              </a:lnSpc>
              <a:spcAft>
                <a:spcPts val="0"/>
              </a:spcAft>
            </a:pP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Таысь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кындзи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, лекарство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препаратъясӧн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, медицина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изделиеясӧн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торъя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категория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гражданаӧс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, а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сідзжӧ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вермытӧм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челядьӧс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торъя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бурдӧдан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сёян-юанӧн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могмӧдӧм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серти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канмусянь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социальнӧй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отсӧг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сетӧм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вылӧ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«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Канмусянь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социальнӧй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отсӧг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йылысь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» 1999 во сора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тӧлысь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17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лунся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178-ФЗ №-а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Федеральнӧй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оланпас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серти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федеральнӧй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сьӧмкуд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сьӧм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тшӧт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весьтӧ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2015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воын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сетӧма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424,5 млн.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шайт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05000"/>
              </a:lnSpc>
              <a:spcAft>
                <a:spcPts val="0"/>
              </a:spcAft>
            </a:pP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Олысьясӧн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медицина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отсӧг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босьтны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позянлуныс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да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сылӧн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качествоыс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петкӧдчӧ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отрасльлӧн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кадръясын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налӧн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уджсикас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да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тӧдӧмлун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тшупӧдын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05000"/>
              </a:lnSpc>
              <a:spcAft>
                <a:spcPts val="0"/>
              </a:spcAft>
            </a:pP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2015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воын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врач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лыдыс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вӧлі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39,9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морт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10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сюрс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морт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вылӧ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сэк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кор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водзвыв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индӧма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10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сюрс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морт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вылӧ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39,0.</a:t>
            </a:r>
            <a:endParaRPr lang="ru-RU" sz="137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indent="457200" algn="just">
              <a:lnSpc>
                <a:spcPct val="105000"/>
              </a:lnSpc>
              <a:spcAft>
                <a:spcPts val="0"/>
              </a:spcAft>
            </a:pP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Шӧр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медицина персонал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лыдыс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10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сюрс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морт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вылӧ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лои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122,7,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сэк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кор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водзвыв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индӧма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10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сюрс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морт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вылӧ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124,5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Тайӧ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артмӧ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сы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вӧсна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мый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шӧр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медицина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персоналыс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мунӧ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Коми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Республикаысь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да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дзоньвидзалун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видзан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негосударственнӧй</a:t>
            </a:r>
            <a:r>
              <a:rPr lang="ru-RU" sz="137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7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учреждениеясӧ</a:t>
            </a:r>
            <a:r>
              <a:rPr lang="ru-RU" sz="137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14182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кадколастӧ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медшӧр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90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60" y="692695"/>
            <a:ext cx="1428743" cy="122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289097"/>
            <a:ext cx="70567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Вынсьӧдӧма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К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оми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Республикаса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Веськӧдлан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котырлӧн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2012.09.28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лунся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411 №-а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шуӧмӧн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Ш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ӧ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р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мог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–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кыпӧдны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олысьясӧн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тӧдӧмлун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босьтны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верманлунсӧ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сылысь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качествосӧ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да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окталунсӧ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гражданалысь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й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ӧ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зкотырлысь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канмулысь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коланлунс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тӧд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вылӧ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босьтӧмӧн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23728" y="692696"/>
            <a:ext cx="666452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ВЕЛӦДӦМ СӦВМӦДӦМ»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РЕСПУБЛИКАСА КАНМУ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2504266481"/>
              </p:ext>
            </p:extLst>
          </p:nvPr>
        </p:nvGraphicFramePr>
        <p:xfrm>
          <a:off x="462110" y="5526196"/>
          <a:ext cx="6486154" cy="121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Прямоугольник с двумя вырезанными противолежащими углами 22"/>
          <p:cNvSpPr/>
          <p:nvPr/>
        </p:nvSpPr>
        <p:spPr>
          <a:xfrm>
            <a:off x="6876256" y="5598204"/>
            <a:ext cx="1900073" cy="1143164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уджтассӧ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планын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индӧм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98,77%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62110" y="2163306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могмӧдӧм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уджтасувъяс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ставнас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952120814"/>
              </p:ext>
            </p:extLst>
          </p:nvPr>
        </p:nvGraphicFramePr>
        <p:xfrm>
          <a:off x="462110" y="2573868"/>
          <a:ext cx="8320707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2905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67544" y="755993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уджтасса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торъя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шедӧдӧм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йылысь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тӧдмӧгъяс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043936638"/>
              </p:ext>
            </p:extLst>
          </p:nvPr>
        </p:nvGraphicFramePr>
        <p:xfrm>
          <a:off x="467544" y="2636912"/>
          <a:ext cx="830986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8102108" y="5687670"/>
            <a:ext cx="718364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101,2 %</a:t>
            </a:r>
            <a:endParaRPr lang="ru-RU" sz="11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238012" y="4463534"/>
            <a:ext cx="646356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</a:t>
            </a:r>
            <a:endParaRPr lang="ru-RU" sz="11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301908" y="3311406"/>
            <a:ext cx="646356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</a:t>
            </a:r>
            <a:endParaRPr lang="ru-RU" sz="11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4479" y="1404202"/>
            <a:ext cx="8352927" cy="1022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  <a:spcAft>
                <a:spcPts val="0"/>
              </a:spcAft>
            </a:pP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Федеральнӧй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стратегическӧй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документъяс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серти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«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Велӧдӧм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сӧвмӧдӧм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»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Коми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канму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уджтас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донъялӧмын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2015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восянь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вӧдитчӧны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3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медшӧр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петкӧдласӧн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а с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i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дзжӧ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73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петкӧдласӧн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кутшӧмъясын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тыдовтчӧ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уджтасувъяс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збыльмӧдӧмыс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кутшӧмъясӧн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вӧдитчӧны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«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Велӧдӧм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сӧвмӧдӧм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»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федеральнӧй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канму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уджтасын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да Россия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Федерацияса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Президентлӧн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2012.05.07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лунся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599 №-а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Индӧдын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8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112257"/>
            <a:ext cx="83098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кыпӧд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сны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олысьясӧн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тӧдӧмлун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босьтны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верманлунсӧ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сылысь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качествосӧ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окталунсӧ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гражданалысь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йӧзкотырлысь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канмулысь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коланлун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босьтӧмӧн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школаӧдз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велӧдан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нмуса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ӧнъяӧдан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проектъяс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ӧдӧм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стрӧитчӧм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выльмӧдӧм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капитальнӧя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дзоньталӧм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пыртӧма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994 места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школаӧдз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велӧдан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объект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капитальнӧя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дзоньталӧм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челядьӧс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видзан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нъясын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содтӧд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восьтӧма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места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14182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кадколастӧ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579755"/>
              </p:ext>
            </p:extLst>
          </p:nvPr>
        </p:nvGraphicFramePr>
        <p:xfrm>
          <a:off x="467544" y="2204864"/>
          <a:ext cx="8309863" cy="4556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3617"/>
                <a:gridCol w="780667"/>
                <a:gridCol w="567758"/>
                <a:gridCol w="722654"/>
                <a:gridCol w="1051590"/>
                <a:gridCol w="993577"/>
              </a:tblGrid>
              <a:tr h="32259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5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err="1" smtClean="0">
                          <a:effectLst/>
                        </a:rPr>
                        <a:t>Йӧзлы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тӧдчана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капитальнӧя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стрӧитан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объектъяс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err="1" smtClean="0">
                          <a:effectLst/>
                        </a:rPr>
                        <a:t>Вынйӧр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err="1" smtClean="0">
                          <a:effectLst/>
                        </a:rPr>
                        <a:t>Уджӧ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пыртан</a:t>
                      </a:r>
                      <a:r>
                        <a:rPr lang="ru-RU" sz="1150" dirty="0" smtClean="0">
                          <a:effectLst/>
                        </a:rPr>
                        <a:t> во 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err="1" smtClean="0">
                          <a:effectLst/>
                        </a:rPr>
                        <a:t>Сьӧмкуд</a:t>
                      </a:r>
                      <a:r>
                        <a:rPr lang="ru-RU" sz="1150" dirty="0" smtClean="0">
                          <a:effectLst/>
                        </a:rPr>
                        <a:t> ассигнование,</a:t>
                      </a:r>
                      <a:r>
                        <a:rPr lang="ru-RU" sz="1150" baseline="0" dirty="0" smtClean="0">
                          <a:effectLst/>
                        </a:rPr>
                        <a:t> </a:t>
                      </a:r>
                      <a:r>
                        <a:rPr lang="ru-RU" sz="1150" baseline="0" dirty="0" err="1" smtClean="0">
                          <a:effectLst/>
                        </a:rPr>
                        <a:t>сюрс</a:t>
                      </a:r>
                      <a:r>
                        <a:rPr lang="ru-RU" sz="1150" baseline="0" dirty="0" smtClean="0">
                          <a:effectLst/>
                        </a:rPr>
                        <a:t> </a:t>
                      </a:r>
                      <a:r>
                        <a:rPr lang="ru-RU" sz="1150" baseline="0" dirty="0" err="1" smtClean="0">
                          <a:effectLst/>
                        </a:rPr>
                        <a:t>шайт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err="1" smtClean="0">
                          <a:effectLst/>
                        </a:rPr>
                        <a:t>Уджӧ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пыртӧм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йылысь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мыччӧдъяс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</a:tr>
              <a:tr h="322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effectLst/>
                        </a:rPr>
                        <a:t>План </a:t>
                      </a:r>
                      <a:endParaRPr lang="ru-RU" sz="115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</a:rPr>
                        <a:t>2015 во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err="1" smtClean="0">
                          <a:effectLst/>
                        </a:rPr>
                        <a:t>Збыльмӧдӧма</a:t>
                      </a:r>
                      <a:r>
                        <a:rPr lang="ru-RU" sz="1150" dirty="0" smtClean="0">
                          <a:effectLst/>
                        </a:rPr>
                        <a:t> 2016.01.01 лун </a:t>
                      </a:r>
                      <a:r>
                        <a:rPr lang="ru-RU" sz="1150" dirty="0" err="1" smtClean="0">
                          <a:effectLst/>
                        </a:rPr>
                        <a:t>кежлӧ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25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err="1" smtClean="0">
                          <a:effectLst/>
                        </a:rPr>
                        <a:t>Сыктывд</a:t>
                      </a:r>
                      <a:r>
                        <a:rPr lang="en-US" sz="1150" dirty="0" err="1" smtClean="0">
                          <a:effectLst/>
                        </a:rPr>
                        <a:t>i</a:t>
                      </a:r>
                      <a:r>
                        <a:rPr lang="ru-RU" sz="1150" dirty="0" smtClean="0">
                          <a:effectLst/>
                        </a:rPr>
                        <a:t>н</a:t>
                      </a:r>
                      <a:r>
                        <a:rPr lang="ru-RU" sz="1150" baseline="0" dirty="0" smtClean="0">
                          <a:effectLst/>
                        </a:rPr>
                        <a:t> </a:t>
                      </a:r>
                      <a:r>
                        <a:rPr lang="ru-RU" sz="1150" baseline="0" dirty="0" err="1" smtClean="0">
                          <a:effectLst/>
                        </a:rPr>
                        <a:t>районса</a:t>
                      </a:r>
                      <a:r>
                        <a:rPr lang="ru-RU" sz="1150" baseline="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Выльгорт</a:t>
                      </a:r>
                      <a:r>
                        <a:rPr lang="ru-RU" sz="1150" dirty="0" smtClean="0">
                          <a:effectLst/>
                        </a:rPr>
                        <a:t> с. 120</a:t>
                      </a:r>
                      <a:r>
                        <a:rPr lang="ru-RU" sz="1150" baseline="0" dirty="0" smtClean="0">
                          <a:effectLst/>
                        </a:rPr>
                        <a:t> места </a:t>
                      </a:r>
                      <a:r>
                        <a:rPr lang="ru-RU" sz="1150" baseline="0" dirty="0" err="1" smtClean="0">
                          <a:effectLst/>
                        </a:rPr>
                        <a:t>выл</a:t>
                      </a:r>
                      <a:r>
                        <a:rPr lang="ru-RU" sz="1150" dirty="0" err="1" smtClean="0">
                          <a:effectLst/>
                        </a:rPr>
                        <a:t>ӧ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челядьӧс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видзан</a:t>
                      </a:r>
                      <a:r>
                        <a:rPr lang="en-US" sz="1150" dirty="0" err="1" smtClean="0">
                          <a:effectLst/>
                        </a:rPr>
                        <a:t>i</a:t>
                      </a:r>
                      <a:r>
                        <a:rPr lang="ru-RU" sz="1150" dirty="0" smtClean="0">
                          <a:effectLst/>
                        </a:rPr>
                        <a:t>н </a:t>
                      </a:r>
                      <a:r>
                        <a:rPr lang="ru-RU" sz="1150" dirty="0" err="1" smtClean="0">
                          <a:effectLst/>
                        </a:rPr>
                        <a:t>стрӧитӧм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</a:rPr>
                        <a:t>120 места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2015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18 330,9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18 330,9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err="1" smtClean="0">
                          <a:effectLst/>
                        </a:rPr>
                        <a:t>пыртӧма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уджӧ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</a:tr>
              <a:tr h="4838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err="1" smtClean="0">
                          <a:effectLst/>
                        </a:rPr>
                        <a:t>Сыктывкарса</a:t>
                      </a:r>
                      <a:r>
                        <a:rPr lang="ru-RU" sz="1150" dirty="0" smtClean="0">
                          <a:effectLst/>
                        </a:rPr>
                        <a:t> Лесозавод </a:t>
                      </a:r>
                      <a:r>
                        <a:rPr lang="ru-RU" sz="1150" dirty="0" err="1" smtClean="0">
                          <a:effectLst/>
                        </a:rPr>
                        <a:t>мкр</a:t>
                      </a:r>
                      <a:r>
                        <a:rPr lang="ru-RU" sz="1150" dirty="0" smtClean="0">
                          <a:effectLst/>
                        </a:rPr>
                        <a:t>. </a:t>
                      </a:r>
                      <a:r>
                        <a:rPr lang="ru-RU" sz="1150" dirty="0" err="1" smtClean="0">
                          <a:effectLst/>
                        </a:rPr>
                        <a:t>челядьӧс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видзан</a:t>
                      </a:r>
                      <a:r>
                        <a:rPr lang="en-US" sz="1150" dirty="0" err="1" smtClean="0">
                          <a:effectLst/>
                        </a:rPr>
                        <a:t>i</a:t>
                      </a:r>
                      <a:r>
                        <a:rPr lang="ru-RU" sz="1150" dirty="0" smtClean="0">
                          <a:effectLst/>
                        </a:rPr>
                        <a:t>н</a:t>
                      </a:r>
                      <a:r>
                        <a:rPr lang="ru-RU" sz="1150" baseline="0" dirty="0" smtClean="0">
                          <a:effectLst/>
                        </a:rPr>
                        <a:t> </a:t>
                      </a:r>
                      <a:r>
                        <a:rPr lang="ru-RU" sz="1150" baseline="0" dirty="0" err="1" smtClean="0">
                          <a:effectLst/>
                        </a:rPr>
                        <a:t>стр</a:t>
                      </a:r>
                      <a:r>
                        <a:rPr lang="ru-RU" sz="1150" dirty="0" err="1" smtClean="0">
                          <a:effectLst/>
                        </a:rPr>
                        <a:t>ӧитӧм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пищеблоксӧ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техническӧя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выльмӧдӧмӧн</a:t>
                      </a:r>
                      <a:r>
                        <a:rPr lang="ru-RU" sz="1150" baseline="0" dirty="0" smtClean="0">
                          <a:effectLst/>
                        </a:rPr>
                        <a:t> </a:t>
                      </a:r>
                      <a:r>
                        <a:rPr lang="ru-RU" sz="1150" baseline="0" dirty="0" err="1" smtClean="0">
                          <a:effectLst/>
                        </a:rPr>
                        <a:t>татш</a:t>
                      </a:r>
                      <a:r>
                        <a:rPr lang="ru-RU" sz="1150" dirty="0" err="1" smtClean="0">
                          <a:effectLst/>
                        </a:rPr>
                        <a:t>ӧм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baseline="0" dirty="0" err="1" smtClean="0">
                          <a:effectLst/>
                        </a:rPr>
                        <a:t>инпас</a:t>
                      </a:r>
                      <a:r>
                        <a:rPr lang="ru-RU" sz="1150" baseline="0" dirty="0" smtClean="0">
                          <a:effectLst/>
                        </a:rPr>
                        <a:t> </a:t>
                      </a:r>
                      <a:r>
                        <a:rPr lang="ru-RU" sz="1150" baseline="0" dirty="0" err="1" smtClean="0">
                          <a:effectLst/>
                        </a:rPr>
                        <a:t>серти</a:t>
                      </a:r>
                      <a:r>
                        <a:rPr lang="ru-RU" sz="1150" dirty="0" smtClean="0">
                          <a:effectLst/>
                        </a:rPr>
                        <a:t>:</a:t>
                      </a:r>
                      <a:r>
                        <a:rPr lang="ru-RU" sz="1150" baseline="0" dirty="0" smtClean="0">
                          <a:effectLst/>
                        </a:rPr>
                        <a:t> </a:t>
                      </a:r>
                      <a:r>
                        <a:rPr lang="ru-RU" sz="1150" dirty="0" smtClean="0">
                          <a:effectLst/>
                        </a:rPr>
                        <a:t>Сыктывкар, </a:t>
                      </a:r>
                      <a:r>
                        <a:rPr lang="ru-RU" sz="1150" dirty="0" err="1" smtClean="0">
                          <a:effectLst/>
                        </a:rPr>
                        <a:t>Вӧрзавод</a:t>
                      </a:r>
                      <a:r>
                        <a:rPr lang="ru-RU" sz="1150" dirty="0" smtClean="0">
                          <a:effectLst/>
                        </a:rPr>
                        <a:t> ул., </a:t>
                      </a:r>
                      <a:r>
                        <a:rPr lang="ru-RU" sz="1150" dirty="0">
                          <a:effectLst/>
                        </a:rPr>
                        <a:t>17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</a:rPr>
                        <a:t>120 места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2015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35 000,0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21 594,0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err="1" smtClean="0">
                          <a:effectLst/>
                        </a:rPr>
                        <a:t>пыртӧма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уджӧ</a:t>
                      </a:r>
                      <a:endParaRPr lang="ru-RU" sz="11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</a:tr>
              <a:tr h="4838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</a:rPr>
                        <a:t>Морозов ул., 27 </a:t>
                      </a:r>
                      <a:r>
                        <a:rPr lang="ru-RU" sz="1150" dirty="0" err="1" smtClean="0">
                          <a:effectLst/>
                        </a:rPr>
                        <a:t>инпас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серти</a:t>
                      </a:r>
                      <a:r>
                        <a:rPr lang="ru-RU" sz="1150" dirty="0" smtClean="0">
                          <a:effectLst/>
                        </a:rPr>
                        <a:t> 120 места </a:t>
                      </a:r>
                      <a:r>
                        <a:rPr lang="ru-RU" sz="1150" dirty="0" err="1" smtClean="0">
                          <a:effectLst/>
                        </a:rPr>
                        <a:t>вылӧ</a:t>
                      </a:r>
                      <a:r>
                        <a:rPr lang="ru-RU" sz="1150" dirty="0" smtClean="0">
                          <a:effectLst/>
                        </a:rPr>
                        <a:t>  </a:t>
                      </a:r>
                      <a:r>
                        <a:rPr lang="ru-RU" sz="1150" dirty="0" err="1" smtClean="0">
                          <a:effectLst/>
                        </a:rPr>
                        <a:t>челядьӧс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видзан</a:t>
                      </a:r>
                      <a:r>
                        <a:rPr lang="en-US" sz="1150" dirty="0" err="1" smtClean="0">
                          <a:effectLst/>
                        </a:rPr>
                        <a:t>i</a:t>
                      </a:r>
                      <a:r>
                        <a:rPr lang="ru-RU" sz="1150" dirty="0" smtClean="0">
                          <a:effectLst/>
                        </a:rPr>
                        <a:t>н </a:t>
                      </a:r>
                      <a:r>
                        <a:rPr lang="ru-RU" sz="1150" dirty="0" err="1" smtClean="0">
                          <a:effectLst/>
                        </a:rPr>
                        <a:t>меститӧм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могысь</a:t>
                      </a:r>
                      <a:r>
                        <a:rPr lang="ru-RU" sz="1150" dirty="0" smtClean="0">
                          <a:effectLst/>
                        </a:rPr>
                        <a:t> здание </a:t>
                      </a:r>
                      <a:r>
                        <a:rPr lang="ru-RU" sz="1150" dirty="0" err="1" smtClean="0">
                          <a:effectLst/>
                        </a:rPr>
                        <a:t>выльмӧдӧм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пищеблоксӧ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техническӧя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выльмӧдӧмӧн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татшӧм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инпас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серти</a:t>
                      </a:r>
                      <a:r>
                        <a:rPr lang="ru-RU" sz="1150" dirty="0" smtClean="0">
                          <a:effectLst/>
                        </a:rPr>
                        <a:t>: Сыктывкар, Катаев ул., 37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120 </a:t>
                      </a:r>
                      <a:r>
                        <a:rPr lang="ru-RU" sz="1150" dirty="0" smtClean="0">
                          <a:effectLst/>
                        </a:rPr>
                        <a:t>места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2015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44 175,0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41 743,8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err="1" smtClean="0">
                          <a:effectLst/>
                        </a:rPr>
                        <a:t>пыртӧма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уджӧ</a:t>
                      </a:r>
                      <a:endParaRPr lang="ru-RU" sz="11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</a:tr>
              <a:tr h="3225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err="1" smtClean="0">
                          <a:effectLst/>
                        </a:rPr>
                        <a:t>Чилимд</a:t>
                      </a:r>
                      <a:r>
                        <a:rPr lang="en-US" sz="1150" dirty="0" err="1" smtClean="0">
                          <a:effectLst/>
                        </a:rPr>
                        <a:t>i</a:t>
                      </a:r>
                      <a:r>
                        <a:rPr lang="ru-RU" sz="1150" dirty="0" smtClean="0">
                          <a:effectLst/>
                        </a:rPr>
                        <a:t>н с.</a:t>
                      </a:r>
                      <a:r>
                        <a:rPr lang="ru-RU" sz="1150" baseline="0" dirty="0" smtClean="0">
                          <a:effectLst/>
                        </a:rPr>
                        <a:t> 120 места </a:t>
                      </a:r>
                      <a:r>
                        <a:rPr lang="ru-RU" sz="1150" baseline="0" dirty="0" err="1" smtClean="0">
                          <a:effectLst/>
                        </a:rPr>
                        <a:t>выл</a:t>
                      </a:r>
                      <a:r>
                        <a:rPr lang="ru-RU" sz="1150" dirty="0" err="1" smtClean="0">
                          <a:effectLst/>
                        </a:rPr>
                        <a:t>ӧ</a:t>
                      </a:r>
                      <a:r>
                        <a:rPr lang="ru-RU" sz="1150" dirty="0" smtClean="0">
                          <a:effectLst/>
                        </a:rPr>
                        <a:t> ясли-сад </a:t>
                      </a:r>
                      <a:r>
                        <a:rPr lang="ru-RU" sz="1150" dirty="0" err="1" smtClean="0">
                          <a:effectLst/>
                        </a:rPr>
                        <a:t>школаӧдз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велӧдан</a:t>
                      </a:r>
                      <a:r>
                        <a:rPr lang="ru-RU" sz="1150" dirty="0" smtClean="0">
                          <a:effectLst/>
                        </a:rPr>
                        <a:t> учреждение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</a:rPr>
                        <a:t>120 места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2016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133 929,2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133 929,2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 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</a:tr>
              <a:tr h="1612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</a:rPr>
                        <a:t>Ухта к. </a:t>
                      </a:r>
                      <a:r>
                        <a:rPr lang="en-US" sz="1150" dirty="0" smtClean="0">
                          <a:effectLst/>
                        </a:rPr>
                        <a:t>IV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микрорайонын</a:t>
                      </a:r>
                      <a:r>
                        <a:rPr lang="ru-RU" sz="1150" baseline="0" dirty="0" smtClean="0">
                          <a:effectLst/>
                        </a:rPr>
                        <a:t> </a:t>
                      </a:r>
                      <a:r>
                        <a:rPr lang="ru-RU" sz="1150" baseline="0" dirty="0" err="1" smtClean="0">
                          <a:effectLst/>
                        </a:rPr>
                        <a:t>челядьлы</a:t>
                      </a:r>
                      <a:r>
                        <a:rPr lang="ru-RU" sz="1150" baseline="0" dirty="0" smtClean="0">
                          <a:effectLst/>
                        </a:rPr>
                        <a:t> </a:t>
                      </a:r>
                      <a:r>
                        <a:rPr lang="ru-RU" sz="1150" dirty="0" smtClean="0">
                          <a:effectLst/>
                        </a:rPr>
                        <a:t>ясли-сад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</a:rPr>
                        <a:t>220 места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2015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57 153,5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57 153,5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err="1" smtClean="0">
                          <a:effectLst/>
                        </a:rPr>
                        <a:t>пыртӧма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уджӧ</a:t>
                      </a:r>
                      <a:endParaRPr lang="ru-RU" sz="11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</a:tr>
              <a:tr h="3225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err="1" smtClean="0">
                          <a:effectLst/>
                        </a:rPr>
                        <a:t>Максаковка</a:t>
                      </a:r>
                      <a:r>
                        <a:rPr lang="ru-RU" sz="1150" baseline="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ккп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baseline="0" dirty="0" err="1" smtClean="0">
                          <a:effectLst/>
                        </a:rPr>
                        <a:t>челядь</a:t>
                      </a:r>
                      <a:r>
                        <a:rPr lang="ru-RU" sz="1150" dirty="0" err="1" smtClean="0">
                          <a:effectLst/>
                        </a:rPr>
                        <a:t>ӧс</a:t>
                      </a:r>
                      <a:r>
                        <a:rPr lang="ru-RU" sz="1150" baseline="0" dirty="0" smtClean="0">
                          <a:effectLst/>
                        </a:rPr>
                        <a:t> 120 №-а </a:t>
                      </a:r>
                      <a:r>
                        <a:rPr lang="ru-RU" sz="1150" baseline="0" dirty="0" err="1" smtClean="0">
                          <a:effectLst/>
                        </a:rPr>
                        <a:t>видзан</a:t>
                      </a:r>
                      <a:r>
                        <a:rPr lang="en-US" sz="1150" baseline="0" dirty="0" err="1" smtClean="0">
                          <a:effectLst/>
                        </a:rPr>
                        <a:t>i</a:t>
                      </a:r>
                      <a:r>
                        <a:rPr lang="ru-RU" sz="1150" baseline="0" dirty="0" smtClean="0">
                          <a:effectLst/>
                        </a:rPr>
                        <a:t>н </a:t>
                      </a:r>
                      <a:r>
                        <a:rPr lang="ru-RU" sz="1150" baseline="0" dirty="0" err="1" smtClean="0">
                          <a:effectLst/>
                        </a:rPr>
                        <a:t>й</a:t>
                      </a:r>
                      <a:r>
                        <a:rPr lang="ru-RU" sz="1150" dirty="0" err="1" smtClean="0">
                          <a:effectLst/>
                        </a:rPr>
                        <a:t>ӧрын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узян-ворсан</a:t>
                      </a:r>
                      <a:r>
                        <a:rPr lang="ru-RU" sz="1150" baseline="0" dirty="0" smtClean="0">
                          <a:effectLst/>
                        </a:rPr>
                        <a:t> корпус </a:t>
                      </a:r>
                      <a:r>
                        <a:rPr lang="ru-RU" sz="1150" baseline="0" dirty="0" err="1" smtClean="0">
                          <a:effectLst/>
                        </a:rPr>
                        <a:t>стр</a:t>
                      </a:r>
                      <a:r>
                        <a:rPr lang="ru-RU" sz="1150" dirty="0" err="1" smtClean="0">
                          <a:effectLst/>
                        </a:rPr>
                        <a:t>ӧитӧм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</a:rPr>
                        <a:t>90 места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2015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15 781,5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15 781,5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err="1" smtClean="0">
                          <a:effectLst/>
                        </a:rPr>
                        <a:t>пыртӧма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уджӧ</a:t>
                      </a:r>
                      <a:endParaRPr lang="ru-RU" sz="11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</a:tr>
              <a:tr h="3225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err="1" smtClean="0">
                          <a:effectLst/>
                        </a:rPr>
                        <a:t>Вомын</a:t>
                      </a:r>
                      <a:r>
                        <a:rPr lang="ru-RU" sz="1150" dirty="0" smtClean="0">
                          <a:effectLst/>
                        </a:rPr>
                        <a:t> с. 50</a:t>
                      </a:r>
                      <a:r>
                        <a:rPr lang="ru-RU" sz="1150" baseline="0" dirty="0" smtClean="0">
                          <a:effectLst/>
                        </a:rPr>
                        <a:t> места </a:t>
                      </a:r>
                      <a:r>
                        <a:rPr lang="ru-RU" sz="1150" baseline="0" dirty="0" err="1" smtClean="0">
                          <a:effectLst/>
                        </a:rPr>
                        <a:t>выл</a:t>
                      </a:r>
                      <a:r>
                        <a:rPr lang="ru-RU" sz="1150" dirty="0" err="1" smtClean="0">
                          <a:effectLst/>
                        </a:rPr>
                        <a:t>ӧ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ичӧт</a:t>
                      </a:r>
                      <a:r>
                        <a:rPr lang="ru-RU" sz="1150" dirty="0" smtClean="0">
                          <a:effectLst/>
                        </a:rPr>
                        <a:t> школа–</a:t>
                      </a:r>
                      <a:r>
                        <a:rPr lang="ru-RU" sz="1150" dirty="0" err="1" smtClean="0">
                          <a:effectLst/>
                        </a:rPr>
                        <a:t>челядьӧс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видзан</a:t>
                      </a:r>
                      <a:r>
                        <a:rPr lang="en-US" sz="1150" dirty="0" err="1" smtClean="0">
                          <a:effectLst/>
                        </a:rPr>
                        <a:t>i</a:t>
                      </a:r>
                      <a:r>
                        <a:rPr lang="ru-RU" sz="1150" dirty="0" smtClean="0">
                          <a:effectLst/>
                        </a:rPr>
                        <a:t>н </a:t>
                      </a:r>
                      <a:r>
                        <a:rPr lang="ru-RU" sz="1150" dirty="0" err="1" smtClean="0">
                          <a:effectLst/>
                        </a:rPr>
                        <a:t>стрӧитӧм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</a:rPr>
                        <a:t>50 места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2015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26 369,1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26 369,1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err="1" smtClean="0">
                          <a:effectLst/>
                        </a:rPr>
                        <a:t>пыртӧма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уджӧ</a:t>
                      </a:r>
                      <a:endParaRPr lang="ru-RU" sz="11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</a:tr>
              <a:tr h="3225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err="1" smtClean="0">
                          <a:effectLst/>
                        </a:rPr>
                        <a:t>Сыктыв</a:t>
                      </a:r>
                      <a:r>
                        <a:rPr lang="ru-RU" sz="1150" baseline="0" dirty="0" smtClean="0">
                          <a:effectLst/>
                        </a:rPr>
                        <a:t> </a:t>
                      </a:r>
                      <a:r>
                        <a:rPr lang="ru-RU" sz="1150" baseline="0" dirty="0" err="1" smtClean="0">
                          <a:effectLst/>
                        </a:rPr>
                        <a:t>районса</a:t>
                      </a:r>
                      <a:r>
                        <a:rPr lang="ru-RU" sz="1150" baseline="0" dirty="0" smtClean="0">
                          <a:effectLst/>
                        </a:rPr>
                        <a:t> </a:t>
                      </a:r>
                      <a:r>
                        <a:rPr lang="ru-RU" sz="1150" baseline="0" dirty="0" err="1" smtClean="0">
                          <a:effectLst/>
                        </a:rPr>
                        <a:t>Первомайск</a:t>
                      </a:r>
                      <a:r>
                        <a:rPr lang="ru-RU" sz="1150" dirty="0" err="1" smtClean="0">
                          <a:effectLst/>
                        </a:rPr>
                        <a:t>ӧй</a:t>
                      </a:r>
                      <a:r>
                        <a:rPr lang="ru-RU" sz="1150" dirty="0" smtClean="0">
                          <a:effectLst/>
                        </a:rPr>
                        <a:t> п.</a:t>
                      </a:r>
                      <a:r>
                        <a:rPr lang="ru-RU" sz="1150" baseline="0" dirty="0" smtClean="0">
                          <a:effectLst/>
                        </a:rPr>
                        <a:t> 70 места </a:t>
                      </a:r>
                      <a:r>
                        <a:rPr lang="ru-RU" sz="1150" baseline="0" dirty="0" err="1" smtClean="0">
                          <a:effectLst/>
                        </a:rPr>
                        <a:t>выл</a:t>
                      </a:r>
                      <a:r>
                        <a:rPr lang="ru-RU" sz="1150" dirty="0" err="1" smtClean="0">
                          <a:effectLst/>
                        </a:rPr>
                        <a:t>ӧ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челядьӧс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видзан</a:t>
                      </a:r>
                      <a:r>
                        <a:rPr lang="en-US" sz="1150" dirty="0" err="1" smtClean="0">
                          <a:effectLst/>
                        </a:rPr>
                        <a:t>i</a:t>
                      </a:r>
                      <a:r>
                        <a:rPr lang="ru-RU" sz="1150" dirty="0" smtClean="0">
                          <a:effectLst/>
                        </a:rPr>
                        <a:t>н </a:t>
                      </a:r>
                      <a:r>
                        <a:rPr lang="ru-RU" sz="1150" dirty="0" err="1" smtClean="0">
                          <a:effectLst/>
                        </a:rPr>
                        <a:t>стрӧитӧм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</a:rPr>
                        <a:t>70 места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2015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21 500,0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21 500,0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err="1" smtClean="0">
                          <a:effectLst/>
                        </a:rPr>
                        <a:t>пыртӧма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уджӧ</a:t>
                      </a:r>
                      <a:endParaRPr lang="ru-RU" sz="11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</a:tr>
              <a:tr h="3225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err="1" smtClean="0">
                          <a:effectLst/>
                        </a:rPr>
                        <a:t>Луздор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районса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Абъячо</a:t>
                      </a:r>
                      <a:r>
                        <a:rPr lang="ru-RU" sz="1150" baseline="0" dirty="0" err="1" smtClean="0">
                          <a:effectLst/>
                        </a:rPr>
                        <a:t>й</a:t>
                      </a:r>
                      <a:r>
                        <a:rPr lang="ru-RU" sz="1150" baseline="0" dirty="0" smtClean="0">
                          <a:effectLst/>
                        </a:rPr>
                        <a:t> с. 220 места </a:t>
                      </a:r>
                      <a:r>
                        <a:rPr lang="ru-RU" sz="1150" baseline="0" dirty="0" err="1" smtClean="0">
                          <a:effectLst/>
                        </a:rPr>
                        <a:t>выл</a:t>
                      </a:r>
                      <a:r>
                        <a:rPr lang="ru-RU" sz="1150" dirty="0" err="1" smtClean="0">
                          <a:effectLst/>
                        </a:rPr>
                        <a:t>ӧ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челядьӧс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видзан</a:t>
                      </a:r>
                      <a:r>
                        <a:rPr lang="en-US" sz="1150" dirty="0" err="1" smtClean="0">
                          <a:effectLst/>
                        </a:rPr>
                        <a:t>i</a:t>
                      </a:r>
                      <a:r>
                        <a:rPr lang="ru-RU" sz="1150" dirty="0" smtClean="0">
                          <a:effectLst/>
                        </a:rPr>
                        <a:t>н </a:t>
                      </a:r>
                      <a:r>
                        <a:rPr lang="ru-RU" sz="1150" dirty="0" err="1" smtClean="0">
                          <a:effectLst/>
                        </a:rPr>
                        <a:t>стрӧитӧм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</a:rPr>
                        <a:t>220 места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2016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164 420,6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133 682,4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 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</a:tr>
              <a:tr h="3225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err="1" smtClean="0">
                          <a:effectLst/>
                        </a:rPr>
                        <a:t>Кӧрткерӧс</a:t>
                      </a:r>
                      <a:r>
                        <a:rPr lang="ru-RU" sz="1150" baseline="0" dirty="0" smtClean="0">
                          <a:effectLst/>
                        </a:rPr>
                        <a:t> </a:t>
                      </a:r>
                      <a:r>
                        <a:rPr lang="ru-RU" sz="1150" baseline="0" dirty="0" err="1" smtClean="0">
                          <a:effectLst/>
                        </a:rPr>
                        <a:t>районса</a:t>
                      </a:r>
                      <a:r>
                        <a:rPr lang="ru-RU" sz="1150" baseline="0" dirty="0" smtClean="0">
                          <a:effectLst/>
                        </a:rPr>
                        <a:t> </a:t>
                      </a:r>
                      <a:r>
                        <a:rPr lang="ru-RU" sz="1150" baseline="0" dirty="0" err="1" smtClean="0">
                          <a:effectLst/>
                        </a:rPr>
                        <a:t>Визяб</a:t>
                      </a:r>
                      <a:r>
                        <a:rPr lang="ru-RU" sz="1150" dirty="0" err="1" smtClean="0">
                          <a:effectLst/>
                        </a:rPr>
                        <a:t>ӧж</a:t>
                      </a:r>
                      <a:r>
                        <a:rPr lang="ru-RU" sz="1150" dirty="0" smtClean="0">
                          <a:effectLst/>
                        </a:rPr>
                        <a:t> с. 50 места </a:t>
                      </a:r>
                      <a:r>
                        <a:rPr lang="ru-RU" sz="1150" dirty="0" err="1" smtClean="0">
                          <a:effectLst/>
                        </a:rPr>
                        <a:t>вылӧ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челядьӧс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видзан</a:t>
                      </a:r>
                      <a:r>
                        <a:rPr lang="en-US" sz="1150" dirty="0" err="1" smtClean="0">
                          <a:effectLst/>
                        </a:rPr>
                        <a:t>i</a:t>
                      </a:r>
                      <a:r>
                        <a:rPr lang="ru-RU" sz="1150" dirty="0" smtClean="0">
                          <a:effectLst/>
                        </a:rPr>
                        <a:t>н </a:t>
                      </a:r>
                      <a:r>
                        <a:rPr lang="ru-RU" sz="1150" dirty="0" err="1" smtClean="0">
                          <a:effectLst/>
                        </a:rPr>
                        <a:t>стрӧитӧм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</a:rPr>
                        <a:t>50 места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2015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25 755,0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25 755,0</a:t>
                      </a:r>
                      <a:endParaRPr lang="ru-RU" sz="11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err="1" smtClean="0">
                          <a:effectLst/>
                        </a:rPr>
                        <a:t>пыртӧма</a:t>
                      </a:r>
                      <a:r>
                        <a:rPr lang="ru-RU" sz="1150" dirty="0" smtClean="0">
                          <a:effectLst/>
                        </a:rPr>
                        <a:t> </a:t>
                      </a:r>
                      <a:r>
                        <a:rPr lang="ru-RU" sz="1150" dirty="0" err="1" smtClean="0">
                          <a:effectLst/>
                        </a:rPr>
                        <a:t>уджӧ</a:t>
                      </a:r>
                      <a:endParaRPr lang="ru-RU" sz="11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5778" marR="3577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651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72851126-1FEE-4A37-9204-4B108FE19BCE}" type="slidenum">
              <a:rPr lang="ru-RU" smtClean="0"/>
              <a:pPr algn="ctr">
                <a:defRPr/>
              </a:pPr>
              <a:t>4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331120"/>
              </p:ext>
            </p:extLst>
          </p:nvPr>
        </p:nvGraphicFramePr>
        <p:xfrm>
          <a:off x="539552" y="1052158"/>
          <a:ext cx="8208912" cy="5706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69370"/>
                <a:gridCol w="539542"/>
              </a:tblGrid>
              <a:tr h="550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«2015 </a:t>
                      </a:r>
                      <a:r>
                        <a:rPr lang="ru-RU" sz="1800" dirty="0" err="1" smtClean="0">
                          <a:effectLst/>
                        </a:rPr>
                        <a:t>воын</a:t>
                      </a:r>
                      <a:r>
                        <a:rPr lang="ru-RU" sz="1800" dirty="0" smtClean="0">
                          <a:effectLst/>
                        </a:rPr>
                        <a:t> Коми </a:t>
                      </a:r>
                      <a:r>
                        <a:rPr lang="ru-RU" sz="1800" dirty="0" err="1" smtClean="0">
                          <a:effectLst/>
                        </a:rPr>
                        <a:t>Республикаса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республиканскӧй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сьӧмкуд</a:t>
                      </a:r>
                      <a:endParaRPr lang="ru-RU" sz="1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збыльмӧдӧм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йылысь</a:t>
                      </a:r>
                      <a:r>
                        <a:rPr lang="ru-RU" sz="1800" dirty="0" smtClean="0">
                          <a:effectLst/>
                        </a:rPr>
                        <a:t>» Коми </a:t>
                      </a:r>
                      <a:r>
                        <a:rPr lang="ru-RU" sz="1800" dirty="0" err="1" smtClean="0">
                          <a:effectLst/>
                        </a:rPr>
                        <a:t>Республикаса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оланпас</a:t>
                      </a:r>
                      <a:r>
                        <a:rPr lang="ru-RU" sz="1800" dirty="0" smtClean="0">
                          <a:effectLst/>
                        </a:rPr>
                        <a:t> подув </a:t>
                      </a:r>
                      <a:r>
                        <a:rPr lang="ru-RU" sz="1800" dirty="0" err="1" smtClean="0">
                          <a:effectLst/>
                        </a:rPr>
                        <a:t>вылын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гражданалы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сьӧмкуд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endParaRPr lang="ru-RU" sz="900" dirty="0" smtClean="0"/>
                    </a:p>
                    <a:p>
                      <a:r>
                        <a:rPr lang="ru-RU" sz="1400" dirty="0" smtClean="0"/>
                        <a:t>слайд</a:t>
                      </a:r>
                      <a:endParaRPr lang="ru-RU" sz="1400" dirty="0"/>
                    </a:p>
                  </a:txBody>
                  <a:tcPr marL="27753" marR="27753" marT="0" marB="0"/>
                </a:tc>
              </a:tr>
              <a:tr h="2463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Коми </a:t>
                      </a:r>
                      <a:r>
                        <a:rPr lang="ru-RU" sz="1400" dirty="0" err="1" smtClean="0">
                          <a:effectLst/>
                        </a:rPr>
                        <a:t>Республикаса</a:t>
                      </a:r>
                      <a:r>
                        <a:rPr lang="ru-RU" sz="1400" dirty="0" smtClean="0">
                          <a:effectLst/>
                        </a:rPr>
                        <a:t> культура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53" marR="27753" marT="0" marB="0"/>
                </a:tc>
              </a:tr>
              <a:tr h="2463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Мортӧс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ёнмӧдӧм</a:t>
                      </a:r>
                      <a:r>
                        <a:rPr lang="ru-RU" sz="1400" dirty="0" smtClean="0">
                          <a:effectLst/>
                        </a:rPr>
                        <a:t> да спорт </a:t>
                      </a:r>
                      <a:r>
                        <a:rPr lang="ru-RU" sz="1400" dirty="0" err="1" smtClean="0">
                          <a:effectLst/>
                        </a:rPr>
                        <a:t>сӧвмӧдӧм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53" marR="27753" marT="0" marB="0"/>
                </a:tc>
              </a:tr>
              <a:tr h="21422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Инновация, </a:t>
                      </a:r>
                      <a:r>
                        <a:rPr lang="ru-RU" sz="1400" dirty="0" err="1" smtClean="0">
                          <a:effectLst/>
                        </a:rPr>
                        <a:t>ӧнъяӧдӧм</a:t>
                      </a:r>
                      <a:r>
                        <a:rPr lang="ru-RU" sz="1400" dirty="0" smtClean="0">
                          <a:effectLst/>
                        </a:rPr>
                        <a:t> да </a:t>
                      </a:r>
                      <a:r>
                        <a:rPr lang="ru-RU" sz="1400" dirty="0" err="1" smtClean="0">
                          <a:effectLst/>
                        </a:rPr>
                        <a:t>сӧвмӧдӧм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вылӧ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веськӧдӧм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рӧскод</a:t>
                      </a:r>
                      <a:r>
                        <a:rPr lang="ru-RU" sz="1400" dirty="0" smtClean="0">
                          <a:effectLst/>
                        </a:rPr>
                        <a:t>: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53" marR="27753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53" marR="27753" marT="0" marB="0"/>
                </a:tc>
              </a:tr>
              <a:tr h="2463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Экономика </a:t>
                      </a:r>
                      <a:r>
                        <a:rPr lang="ru-RU" sz="1400" dirty="0" err="1" smtClean="0">
                          <a:effectLst/>
                        </a:rPr>
                        <a:t>сӧвмӧдӧм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53" marR="27753" marT="0" marB="0"/>
                </a:tc>
              </a:tr>
              <a:tr h="2463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Промышленносьт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сӧвмӧдӧм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53" marR="27753" marT="0" marB="0"/>
                </a:tc>
              </a:tr>
              <a:tr h="2463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Юӧра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йӧзкотыр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79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53" marR="27753" marT="0" marB="0"/>
                </a:tc>
              </a:tr>
              <a:tr h="2463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Транспорт система </a:t>
                      </a:r>
                      <a:r>
                        <a:rPr lang="ru-RU" sz="1400" dirty="0" err="1" smtClean="0">
                          <a:effectLst/>
                        </a:rPr>
                        <a:t>сӧвмӧдӧм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84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53" marR="27753" marT="0" marB="0"/>
                </a:tc>
              </a:tr>
              <a:tr h="4284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Коми </a:t>
                      </a:r>
                      <a:r>
                        <a:rPr lang="ru-RU" sz="1400" dirty="0" err="1" smtClean="0">
                          <a:effectLst/>
                        </a:rPr>
                        <a:t>Республикаын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видз-му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овмӧс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сӧвмӧдӧм</a:t>
                      </a:r>
                      <a:r>
                        <a:rPr lang="ru-RU" sz="1400" dirty="0" smtClean="0">
                          <a:effectLst/>
                        </a:rPr>
                        <a:t> да </a:t>
                      </a:r>
                      <a:r>
                        <a:rPr lang="ru-RU" sz="1400" dirty="0" err="1" smtClean="0">
                          <a:effectLst/>
                        </a:rPr>
                        <a:t>видз-му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овмӧс</a:t>
                      </a:r>
                      <a:r>
                        <a:rPr lang="ru-RU" sz="1400" dirty="0" smtClean="0">
                          <a:effectLst/>
                        </a:rPr>
                        <a:t> продукция, сырье да </a:t>
                      </a:r>
                      <a:r>
                        <a:rPr lang="ru-RU" sz="1400" dirty="0" err="1" smtClean="0">
                          <a:effectLst/>
                        </a:rPr>
                        <a:t>сёян-юан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рынокъяс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ладмӧдӧм</a:t>
                      </a:r>
                      <a:r>
                        <a:rPr lang="ru-RU" sz="1400" dirty="0" smtClean="0">
                          <a:effectLst/>
                        </a:rPr>
                        <a:t>, </a:t>
                      </a:r>
                      <a:r>
                        <a:rPr lang="ru-RU" sz="1400" dirty="0" err="1" smtClean="0">
                          <a:effectLst/>
                        </a:rPr>
                        <a:t>чери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овмӧс</a:t>
                      </a:r>
                      <a:r>
                        <a:rPr lang="ru-RU" sz="1400" dirty="0" smtClean="0">
                          <a:effectLst/>
                        </a:rPr>
                        <a:t> комплекс </a:t>
                      </a:r>
                      <a:r>
                        <a:rPr lang="ru-RU" sz="1400" dirty="0" err="1" smtClean="0">
                          <a:effectLst/>
                        </a:rPr>
                        <a:t>сӧвмӧдӧм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88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53" marR="27753" marT="0" marB="0"/>
                </a:tc>
              </a:tr>
              <a:tr h="2463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Вӧр-ва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ресурсъяс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выльмӧдӧм</a:t>
                      </a:r>
                      <a:r>
                        <a:rPr lang="ru-RU" sz="1400" dirty="0" smtClean="0">
                          <a:effectLst/>
                        </a:rPr>
                        <a:t> да </a:t>
                      </a:r>
                      <a:r>
                        <a:rPr lang="ru-RU" sz="1400" dirty="0" err="1" smtClean="0">
                          <a:effectLst/>
                        </a:rPr>
                        <a:t>наӧн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вӧдитчӧм</a:t>
                      </a:r>
                      <a:r>
                        <a:rPr lang="ru-RU" sz="1400" dirty="0" smtClean="0">
                          <a:effectLst/>
                        </a:rPr>
                        <a:t> да </a:t>
                      </a:r>
                      <a:r>
                        <a:rPr lang="ru-RU" sz="1400" dirty="0" err="1" smtClean="0">
                          <a:effectLst/>
                        </a:rPr>
                        <a:t>гӧгӧртас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видзӧм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93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53" marR="27753" marT="0" marB="0"/>
                </a:tc>
              </a:tr>
              <a:tr h="2463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Вӧр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овмӧс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сӧвмӧдӧм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97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53" marR="27753" marT="0" marB="0"/>
                </a:tc>
              </a:tr>
              <a:tr h="21422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Канмусянь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веськӧдлӧмсӧ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бурмӧдӧм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вылӧ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рӧскод</a:t>
                      </a:r>
                      <a:r>
                        <a:rPr lang="ru-RU" sz="1400" dirty="0" smtClean="0">
                          <a:effectLst/>
                        </a:rPr>
                        <a:t>: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53" marR="27753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53" marR="27753" marT="0" marB="0"/>
                </a:tc>
              </a:tr>
              <a:tr h="2383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Коми </a:t>
                      </a:r>
                      <a:r>
                        <a:rPr lang="ru-RU" sz="1400" dirty="0" err="1" smtClean="0">
                          <a:effectLst/>
                        </a:rPr>
                        <a:t>Республикаын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канму</a:t>
                      </a:r>
                      <a:r>
                        <a:rPr lang="ru-RU" sz="1400" dirty="0" smtClean="0">
                          <a:effectLst/>
                        </a:rPr>
                        <a:t> да </a:t>
                      </a:r>
                      <a:r>
                        <a:rPr lang="ru-RU" sz="1400" dirty="0" err="1" smtClean="0">
                          <a:effectLst/>
                        </a:rPr>
                        <a:t>муниципальнӧй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веськӧдлан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системаын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кадрӧвӧй</a:t>
                      </a:r>
                      <a:r>
                        <a:rPr lang="ru-RU" sz="1400" dirty="0" smtClean="0">
                          <a:effectLst/>
                        </a:rPr>
                        <a:t> политика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53" marR="27753" marT="0" marB="0"/>
                </a:tc>
              </a:tr>
              <a:tr h="246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Коми </a:t>
                      </a:r>
                      <a:r>
                        <a:rPr lang="ru-RU" sz="1400" dirty="0" err="1" smtClean="0">
                          <a:effectLst/>
                        </a:rPr>
                        <a:t>Республикаса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канму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эмбурӧн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веськӧдӧм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53" marR="27753" marT="0" marB="0"/>
                </a:tc>
              </a:tr>
              <a:tr h="246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Канму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сьӧмӧн</a:t>
                      </a:r>
                      <a:r>
                        <a:rPr lang="ru-RU" sz="1400" dirty="0" smtClean="0">
                          <a:effectLst/>
                        </a:rPr>
                        <a:t> да </a:t>
                      </a:r>
                      <a:r>
                        <a:rPr lang="ru-RU" sz="1400" dirty="0" err="1" smtClean="0">
                          <a:effectLst/>
                        </a:rPr>
                        <a:t>канму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уджйӧзӧн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веськӧдлӧм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107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53" marR="27753" marT="0" marB="0"/>
                </a:tc>
              </a:tr>
              <a:tr h="10711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СОДТӦД МАТЕРИАЛЪЯС (</a:t>
                      </a:r>
                      <a:r>
                        <a:rPr lang="ru-RU" sz="1400" dirty="0" err="1" smtClean="0">
                          <a:effectLst/>
                        </a:rPr>
                        <a:t>Велӧдан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учреждениеясын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финансӧвӧй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тӧдӧмлун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кыпӧдан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лунъяс</a:t>
                      </a:r>
                      <a:r>
                        <a:rPr lang="ru-RU" sz="1400" dirty="0" smtClean="0">
                          <a:effectLst/>
                        </a:rPr>
                        <a:t>; </a:t>
                      </a:r>
                      <a:r>
                        <a:rPr lang="ru-RU" sz="1400" dirty="0" err="1" smtClean="0">
                          <a:effectLst/>
                        </a:rPr>
                        <a:t>Сьӧмкуд</a:t>
                      </a:r>
                      <a:r>
                        <a:rPr lang="ru-RU" sz="1400" dirty="0" smtClean="0">
                          <a:effectLst/>
                        </a:rPr>
                        <a:t> тематика </a:t>
                      </a:r>
                      <a:r>
                        <a:rPr lang="ru-RU" sz="1400" dirty="0" err="1" smtClean="0">
                          <a:effectLst/>
                        </a:rPr>
                        <a:t>серти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юасьӧмъяс</a:t>
                      </a:r>
                      <a:r>
                        <a:rPr lang="ru-RU" sz="1400" dirty="0" smtClean="0">
                          <a:effectLst/>
                        </a:rPr>
                        <a:t> да </a:t>
                      </a:r>
                      <a:r>
                        <a:rPr lang="ru-RU" sz="1400" dirty="0" err="1" smtClean="0">
                          <a:effectLst/>
                        </a:rPr>
                        <a:t>конкурсъяс</a:t>
                      </a:r>
                      <a:r>
                        <a:rPr lang="ru-RU" sz="1400" dirty="0" smtClean="0">
                          <a:effectLst/>
                        </a:rPr>
                        <a:t>; Россия </a:t>
                      </a:r>
                      <a:r>
                        <a:rPr lang="ru-RU" sz="1400" dirty="0" err="1" smtClean="0">
                          <a:effectLst/>
                        </a:rPr>
                        <a:t>Федерацияса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субъектъяс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рейтингын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сьӧмкуд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мыччӧдъяслӧн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восьсалун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серти</a:t>
                      </a:r>
                      <a:r>
                        <a:rPr lang="ru-RU" sz="1400" dirty="0" smtClean="0">
                          <a:effectLst/>
                        </a:rPr>
                        <a:t> Коми </a:t>
                      </a:r>
                      <a:r>
                        <a:rPr lang="ru-RU" sz="1400" dirty="0" err="1" smtClean="0">
                          <a:effectLst/>
                        </a:rPr>
                        <a:t>Республикаӧс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донъялӧм</a:t>
                      </a:r>
                      <a:r>
                        <a:rPr lang="ru-RU" sz="1400" dirty="0" smtClean="0">
                          <a:effectLst/>
                        </a:rPr>
                        <a:t>; Коми </a:t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err="1" smtClean="0">
                          <a:effectLst/>
                        </a:rPr>
                        <a:t>Республикаӧс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сы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серти</a:t>
                      </a:r>
                      <a:r>
                        <a:rPr lang="ru-RU" sz="1400" dirty="0" smtClean="0">
                          <a:effectLst/>
                        </a:rPr>
                        <a:t>, </a:t>
                      </a:r>
                      <a:r>
                        <a:rPr lang="ru-RU" sz="1400" dirty="0" err="1" smtClean="0">
                          <a:effectLst/>
                        </a:rPr>
                        <a:t>кыдзи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веськӧдлӧны</a:t>
                      </a:r>
                      <a:r>
                        <a:rPr lang="ru-RU" sz="1400" dirty="0" smtClean="0">
                          <a:effectLst/>
                        </a:rPr>
                        <a:t> д</a:t>
                      </a:r>
                      <a:r>
                        <a:rPr lang="en-US" sz="1400" dirty="0" smtClean="0">
                          <a:effectLst/>
                        </a:rPr>
                        <a:t>i</a:t>
                      </a:r>
                      <a:r>
                        <a:rPr lang="ru-RU" sz="1400" dirty="0" err="1" smtClean="0">
                          <a:effectLst/>
                        </a:rPr>
                        <a:t>нмуса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сьӧмӧн</a:t>
                      </a:r>
                      <a:r>
                        <a:rPr lang="ru-RU" sz="1400" dirty="0" smtClean="0">
                          <a:effectLst/>
                        </a:rPr>
                        <a:t>, </a:t>
                      </a:r>
                      <a:r>
                        <a:rPr lang="ru-RU" sz="1400" dirty="0" err="1" smtClean="0">
                          <a:effectLst/>
                        </a:rPr>
                        <a:t>донъялӧм</a:t>
                      </a:r>
                      <a:r>
                        <a:rPr lang="ru-RU" sz="1400" dirty="0" smtClean="0">
                          <a:effectLst/>
                        </a:rPr>
                        <a:t>; 2016 во </a:t>
                      </a:r>
                      <a:r>
                        <a:rPr lang="ru-RU" sz="1400" dirty="0" err="1" smtClean="0">
                          <a:effectLst/>
                        </a:rPr>
                        <a:t>вылӧ</a:t>
                      </a:r>
                      <a:r>
                        <a:rPr lang="ru-RU" sz="1400" dirty="0" smtClean="0">
                          <a:effectLst/>
                        </a:rPr>
                        <a:t> да </a:t>
                      </a:r>
                      <a:r>
                        <a:rPr lang="ru-RU" sz="1400" dirty="0" err="1" smtClean="0">
                          <a:effectLst/>
                        </a:rPr>
                        <a:t>планӧвӧй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кадколаст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вылӧ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сьӧмкуд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политикалӧн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могъяс</a:t>
                      </a:r>
                      <a:r>
                        <a:rPr lang="ru-RU" sz="1400" dirty="0" smtClean="0">
                          <a:effectLst/>
                        </a:rPr>
                        <a:t> да </a:t>
                      </a:r>
                      <a:r>
                        <a:rPr lang="ru-RU" sz="1400" dirty="0" err="1" smtClean="0">
                          <a:effectLst/>
                        </a:rPr>
                        <a:t>шӧр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туйвизьяс</a:t>
                      </a:r>
                      <a:r>
                        <a:rPr lang="ru-RU" sz="1400" dirty="0" smtClean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113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53" marR="27753" marT="0" marB="0"/>
                </a:tc>
              </a:tr>
              <a:tr h="2463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Йитчан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юӧр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7753" marR="277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117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753" marR="27753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652046"/>
            <a:ext cx="914681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ЮРИНДАЛЫСЬ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22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429782"/>
            <a:ext cx="8424936" cy="5109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5000"/>
              </a:lnSpc>
              <a:spcAft>
                <a:spcPts val="0"/>
              </a:spcAft>
            </a:pP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2016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вося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тӧвшӧр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тӧлысь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1 лун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кежлӧ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3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арӧссянь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7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арӧсӧдз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челядьӧс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школаӧдз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велӧдан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услугаяс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сетӧма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44 685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мортлы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(100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%).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Тайӧ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петкӧдласыс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вевтыртӧ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Россия Федерация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серти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(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98,03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%) да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Рытыв-Войвыв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федеральнӧй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кытш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серти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(99,9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%)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шӧркодь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петкӧдлассӧ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05000"/>
              </a:lnSpc>
              <a:spcAft>
                <a:spcPts val="0"/>
              </a:spcAft>
            </a:pP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Коми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челядьӧс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школаӧдз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велӧдан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негосударственнӧй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секторса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вариативнӧй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формаясӧн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да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услугаясӧн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вӧдитчӧны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школаӧдз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арлыда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1,9% челядь,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кодъясӧс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пасйӧма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Коми Республика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мутасын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ru-RU" sz="135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indent="457200" algn="just">
              <a:lnSpc>
                <a:spcPct val="105000"/>
              </a:lnSpc>
              <a:spcAft>
                <a:spcPts val="0"/>
              </a:spcAft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«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Велӧдӧм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сӧвмӧдӧм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»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канму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уджтас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серти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2015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воын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Коми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Республикаса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велӧдан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организацияясын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материально-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техническӧй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подув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зумыдмӧдӧм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вылӧ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да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безопаснӧй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условиеяс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лӧсьӧдӧм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вылӧ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веськӧдӧма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250 млн.-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ысь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унджык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шайт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сы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лыдын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вочасӧн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да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капитальнӧя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дзоньталӧм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вылӧ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дӧзьӧр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органъяслысь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предписаниеяс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бырӧдӧм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«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Ӧткодь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позянлун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»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уджтас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серти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мероприятиеяс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збыльмӧдӧм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вылӧ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ru-RU" sz="135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indent="457200" algn="just">
              <a:lnSpc>
                <a:spcPct val="105000"/>
              </a:lnSpc>
              <a:spcAft>
                <a:spcPts val="0"/>
              </a:spcAft>
            </a:pP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Коми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Республикаса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Веськӧдлан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котыр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да «ЛУКОЙЛ» ВАК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костын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уджъёртасьӧм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йылысь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артмӧдчӧм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серти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2015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воын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Коми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Республикаса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велӧдан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министерстволы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сетӧма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32,9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млн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шайт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медым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ньӧбны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велӧдан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организацияясӧ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22 автобус. </a:t>
            </a:r>
            <a:endParaRPr lang="ru-RU" sz="135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indent="457200" algn="just">
              <a:lnSpc>
                <a:spcPct val="105000"/>
              </a:lnSpc>
              <a:spcAft>
                <a:spcPts val="0"/>
              </a:spcAft>
            </a:pP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2015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воын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школаса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спортзалъяс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дзоньталӧм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вылӧ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сетӧма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37,7 млн.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шайт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сы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лыдын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федеральнӧй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сьӧмкуд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сьӧм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тшӧт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весьтӧ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28,7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млн. 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шайт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Проектлӧн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кывкӧртӧдъяс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серти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16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сиктса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школаын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дзоньталӧма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спорт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залъяс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общеобразовательнӧй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организацияын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спорт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залсӧ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вӧчӧма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вӧвлӧм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жыръяс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выль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ног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лӧсьӧдӧмӧн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</a:p>
          <a:p>
            <a:pPr indent="457200" algn="just">
              <a:lnSpc>
                <a:spcPct val="105000"/>
              </a:lnSpc>
              <a:spcAft>
                <a:spcPts val="0"/>
              </a:spcAft>
            </a:pP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Сы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могысь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медым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кыпӧдны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Коми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Республикаса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велӧдан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системалысь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социально-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экономическӧй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эффективносьтс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лӧсьӧдны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бур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условиеяс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сиктса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челядьлы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судзсяна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да бур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тӧдӧмлун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босьтӧм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выл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ӧ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да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вылынджык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тшупӧда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тӧдӧмлун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босьтӧмын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налысь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позянлунъяссӧ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кыпӧдӧм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вылӧ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план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серти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водзӧ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нуӧдсьӧ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велӧдан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организацияяссӧ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бурмӧдан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удж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   </a:t>
            </a:r>
          </a:p>
          <a:p>
            <a:pPr indent="457200" algn="just">
              <a:lnSpc>
                <a:spcPct val="105000"/>
              </a:lnSpc>
              <a:spcAft>
                <a:spcPts val="0"/>
              </a:spcAft>
            </a:pP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Велӧдан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организацияяссӧ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бурмӧдан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удж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нуӧдӧм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дырйи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лӧсьӧдӧны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республикаса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ресурснӧй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шӧринъяс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базӧвӧй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(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опорнӧй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)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муниципальнӧй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школаяс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чинтӧны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этша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челядя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школа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лыд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Республиканскӧй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ресурснӧй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шӧрин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ним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сетӧма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18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общеобразовательнӧй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организациялы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базӧвӧй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(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опорнӧй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)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общеобразовательнӧй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учреждение 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ним – 89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школалы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Этша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челядя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школа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лыдыс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чин</a:t>
            </a:r>
            <a:r>
              <a:rPr lang="en-US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i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 112-ӧдз (2014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воын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вӧл</a:t>
            </a:r>
            <a:r>
              <a:rPr lang="en-US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i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162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858198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кадколастӧ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37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196752"/>
            <a:ext cx="8424936" cy="532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5000"/>
              </a:lnSpc>
              <a:spcAft>
                <a:spcPts val="0"/>
              </a:spcAft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Бур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ӧтувъя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тӧдӧмлун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босьтӧм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вылӧ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сиктын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олысь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гражданалысь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ӧткодь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инӧдъяс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збыльмӧдан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уджлӧн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ӧти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туйвизьӧн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лоӧ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дистанционнӧя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велӧдан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технологияясӧн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вӧдитчӧм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2015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воын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этша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челядя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школаясын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дистанционнӧя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велӧдӧмыс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мун</a:t>
            </a:r>
            <a:r>
              <a:rPr lang="en-US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i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республикалӧн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8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муниципалитетса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17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общеобразовательнӧй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организацияын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05000"/>
              </a:lnSpc>
              <a:spcAft>
                <a:spcPts val="0"/>
              </a:spcAft>
            </a:pP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Юӧртан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технологияяс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подув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вылын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котыртӧны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выль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тшупӧда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велӧдӧм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: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школаясын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позьӧ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вӧдитчыны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инновационнӧй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велӧдчан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да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велӧдчан-лабораторнӧй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оборудованиеӧн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Став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муниципалитетын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пыртӧма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«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Электроннӧя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велӧдчӧм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»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канму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юӧртан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система.</a:t>
            </a:r>
            <a:endParaRPr lang="ru-RU" sz="135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indent="457200" algn="just">
              <a:lnSpc>
                <a:spcPct val="105000"/>
              </a:lnSpc>
              <a:spcAft>
                <a:spcPts val="0"/>
              </a:spcAft>
            </a:pP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Велӧдчысьяслӧн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пай,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кодъясӧс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тӧдмӧдӧны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уджсикасӧн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Коми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77,8 %. </a:t>
            </a:r>
            <a:endParaRPr lang="ru-RU" sz="135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indent="457200" algn="just">
              <a:lnSpc>
                <a:spcPct val="105000"/>
              </a:lnSpc>
              <a:spcAft>
                <a:spcPts val="0"/>
              </a:spcAft>
            </a:pP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Збыльмӧдсьӧ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этнокультурнӧй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туйвизьын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велӧдан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концепция: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2015-2016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велӧдчан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воын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336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велӧдан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организацияын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велӧдӧны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коми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кыв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	</a:t>
            </a:r>
          </a:p>
          <a:p>
            <a:pPr indent="457200" algn="just">
              <a:lnSpc>
                <a:spcPct val="105000"/>
              </a:lnSpc>
              <a:spcAft>
                <a:spcPts val="0"/>
              </a:spcAft>
            </a:pP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Чин</a:t>
            </a:r>
            <a:r>
              <a:rPr lang="en-US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i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 выпускник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лыд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кодъяс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эз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босьтны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шӧр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тшупӧда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ӧтув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велӧдӧм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йылысь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аттестат: 2,21%-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сянь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2014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воын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1,58%-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ӧдз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2015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воын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</a:p>
          <a:p>
            <a:pPr indent="457200" algn="just">
              <a:lnSpc>
                <a:spcPct val="105000"/>
              </a:lnSpc>
              <a:spcAft>
                <a:spcPts val="0"/>
              </a:spcAft>
            </a:pP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Торъя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(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коррекционнӧй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)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велӧдан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учреждениеясын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лӧсьӧдӧма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16 класс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сӧвмӧмын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ёна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кольччысь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да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сложнӧй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дефекта 99 кагалы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«4 №-а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торъя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(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коррекционнӧй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) школа-интернат»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Сыктывкарын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Коми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Республикаса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КВУ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условиеясын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велӧдчӧ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да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босьтӧ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сурдологическӧй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коррекция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90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омӧля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кылысь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вермытӧм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кага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Велӧдчӧ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да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босьтӧ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квалифицируйтӧм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дефектологическӧй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отсӧг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республикаса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муниципальнӧй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велӧдан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учреждениеясын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омӧля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аддзысь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17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кага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Республикаса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велӧдан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организацияясын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велӧдчӧ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школаын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велӧдчан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арлыда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1209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вермытӧм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кага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ветлӧ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велӧдан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организацияясӧ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да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тырвыйӧ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участвуйтӧ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велӧдчан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процессын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830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вермытӧм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кага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Торйӧн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гортаныс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велӧдчӧ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379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вермытӧм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кага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endParaRPr lang="ru-RU" sz="135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indent="457200" algn="just">
              <a:lnSpc>
                <a:spcPct val="105000"/>
              </a:lnSpc>
              <a:spcAft>
                <a:spcPts val="0"/>
              </a:spcAft>
            </a:pP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эм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позянлун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босьтны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уджсикасысь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тӧдӧмлунъяс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да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велӧдчыны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уджсикасӧ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кыдзи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том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й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ӧ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злы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с</a:t>
            </a:r>
            <a:r>
              <a:rPr lang="en-US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i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дзи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и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верстьӧяслы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Уджсикасӧ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велӧдан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канму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учрежденияс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эмӧсь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пӧшти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быд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муниципальнӧй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юкӧнын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endParaRPr lang="ru-RU" sz="135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indent="457200" algn="just">
              <a:lnSpc>
                <a:spcPct val="105000"/>
              </a:lnSpc>
              <a:spcAft>
                <a:spcPts val="0"/>
              </a:spcAft>
            </a:pP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2015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воын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уджӧн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могмӧдысьяслӧн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корӧмъяс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серти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да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республикаса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экономикалӧн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коланлун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серти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восьтӧма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шӧр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тшупӧда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уджсикасӧ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велӧдан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уджтасъяс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кузя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выль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дасьтан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туйвизьяс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</a:p>
          <a:p>
            <a:pPr indent="457200" algn="just">
              <a:lnSpc>
                <a:spcPct val="105000"/>
              </a:lnSpc>
              <a:spcAft>
                <a:spcPts val="0"/>
              </a:spcAft>
            </a:pP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- «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Логистикаын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операционнӧй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удж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» «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Сыктывкарса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торгово-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экономическӧй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колледж» УВКУ-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; </a:t>
            </a:r>
            <a:endParaRPr lang="ru-RU" sz="135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indent="457200" algn="just">
              <a:lnSpc>
                <a:spcPct val="105000"/>
              </a:lnSpc>
              <a:spcAft>
                <a:spcPts val="0"/>
              </a:spcAft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- «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Прикладнӧй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эстетика» 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«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Сыктывкарса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сервис да связь колледж» УВКУ-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ru-RU" sz="135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14182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кадколастӧ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5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340768"/>
            <a:ext cx="8424936" cy="506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«Коми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социальнӧй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юкӧнын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вежсьӧмъяс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кутшӧмъясӧс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веськӧдӧма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велӧдӧмлысь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да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наукалысь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эффективносьт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кыпӧдӧм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вылӧ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» мероприятие план («туй карта»)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збыльмӧдӧм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могысь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мый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вынсьӧдӧма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Коми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Республикаса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Веськӧдлан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котырлӧн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2012.02.27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лунся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59-р №-а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шуӧмӧн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уджсикасӧ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велӧдан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организацияясын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лӧсьӧдӧма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отрасльяс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серти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2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ресурснӧй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шӧрин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кодъяс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могмӧдӧны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республикаса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экономикалысь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кадръясын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коланлунсӧ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: </a:t>
            </a:r>
          </a:p>
          <a:p>
            <a:pPr indent="457200" algn="just">
              <a:lnSpc>
                <a:spcPct val="10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Печораын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«Энергетика»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отрасльлы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; </a:t>
            </a:r>
          </a:p>
          <a:p>
            <a:pPr indent="457200" algn="just">
              <a:lnSpc>
                <a:spcPct val="10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Воркутаын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горноруднӧй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промышленносьтлы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05000"/>
              </a:lnSpc>
              <a:spcAft>
                <a:spcPts val="0"/>
              </a:spcAft>
            </a:pP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Пыр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содӧ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школаын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велӧдчысь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челядь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лыд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кодъяс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велӧдчӧны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содтӧд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тӧдӧмлун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сетан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уджтасъяс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серти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</a:p>
          <a:p>
            <a:pPr indent="457200" algn="just">
              <a:lnSpc>
                <a:spcPct val="10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2015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воын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содтӧд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тӧдӧмлун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сетан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уджтасъясӧн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шымыртӧма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67%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кагаӧс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5-18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арлыда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челядь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лыдын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</a:p>
          <a:p>
            <a:pPr indent="457200" algn="just">
              <a:lnSpc>
                <a:spcPct val="105000"/>
              </a:lnSpc>
              <a:spcAft>
                <a:spcPts val="0"/>
              </a:spcAft>
            </a:pP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Некымын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во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чӧж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торъя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организацияяс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сетӧны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челядьлы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уна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сикас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содтӧд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тӧдӧмлун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. 2015 во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помын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уджал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i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с 38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шӧрин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(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челядьлы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содтӧд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тӧдӧмлун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сетан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челядьлы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творчество,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эстетическӧя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сӧвмӧдан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школаысь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ӧтдор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удж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нуӧдан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шӧринъяс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челядьлысь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творчество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сӧвмӧдан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шӧринъяс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),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челядьлы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да том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йӧзлы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творчество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сӧвмӧдан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2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двореч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челядьлы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творчество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сӧвмӧдан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7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керка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, том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натуралистъяслӧн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3 станция,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челядьлы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да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томуловлы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5 спорт школа, 1 искусство школа.</a:t>
            </a:r>
          </a:p>
          <a:p>
            <a:pPr indent="457200" algn="just">
              <a:lnSpc>
                <a:spcPct val="10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2015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воын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республиканскӧй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да д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i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нмукостса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мероприятиеяслӧн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кывкӧртӧдъяс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серти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38 том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морт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лоисны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Коми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Республикаса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Веськӧдлан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котырлӧн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премияа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лауреатъясӧн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, 29 том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морт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–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енбиа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том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йӧзлы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отсӧг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сетан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премияа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лауреатъясӧн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кутшӧмӧс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вынсьӧдӧма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«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Енбиа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том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йӧзлы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канмусянь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отсӧг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сетан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мераяс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йылысь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» Россия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Федерацияса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Президентлӧн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2006 во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косму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тӧлысь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6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лунся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325 №-а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Индӧдӧн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0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2015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воын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бать-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мамтӧм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челядьлы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организацияяса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885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быдтас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лыдысь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72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кагаӧс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(8,1%)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сетӧма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быдтӧм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вылӧ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граждана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семьяясӧ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Биологическӧй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семьяӧ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2015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воын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бергӧдӧма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21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кагаӧс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(29%).</a:t>
            </a:r>
          </a:p>
          <a:p>
            <a:pPr indent="457200" algn="just">
              <a:lnSpc>
                <a:spcPct val="10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2015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воын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53 129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кага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бурмӧд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i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с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дзоньвидзалун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да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шойччис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(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школаын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велӧдчысь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арлыда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челядьлӧн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ӧтувъя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лыд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серти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47%), на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пиысь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17 209 –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пикӧ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воӧм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челядь.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836712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кадколастӧ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69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0" y="692696"/>
            <a:ext cx="1445594" cy="122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289097"/>
            <a:ext cx="705678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Вынсьӧдӧма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Коми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Республикаса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Веськӧдлан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котырлӧн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2012.09.28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лунся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412 №-а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шуӧмӧн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Шӧр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мог – Коми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гражданаӧс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бурджыка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социальнӧя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дорйыны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23728" y="692696"/>
            <a:ext cx="666452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ЙӦЗӦС СОЦИАЛЬНӦЯ ДОРЙӦМ»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РЕСПУБЛИКАСА КАНМУ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313079605"/>
              </p:ext>
            </p:extLst>
          </p:nvPr>
        </p:nvGraphicFramePr>
        <p:xfrm>
          <a:off x="462110" y="5373216"/>
          <a:ext cx="6702178" cy="121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Прямоугольник с двумя вырезанными противолежащими углами 22"/>
          <p:cNvSpPr/>
          <p:nvPr/>
        </p:nvSpPr>
        <p:spPr>
          <a:xfrm>
            <a:off x="6876256" y="5445224"/>
            <a:ext cx="1900073" cy="1143164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уджтассӧ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индӧм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97,1 %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2110" y="2010326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могмӧдӧм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уджтасувъяс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ставнас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004176877"/>
              </p:ext>
            </p:extLst>
          </p:nvPr>
        </p:nvGraphicFramePr>
        <p:xfrm>
          <a:off x="462110" y="2420888"/>
          <a:ext cx="8320707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676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67544" y="2844225"/>
            <a:ext cx="830986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уджтаслӧн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торъя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шедӧдӧм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йылысь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тӧдмӧгъяс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28050747"/>
              </p:ext>
            </p:extLst>
          </p:nvPr>
        </p:nvGraphicFramePr>
        <p:xfrm>
          <a:off x="454803" y="1124744"/>
          <a:ext cx="8304428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67544" y="692696"/>
            <a:ext cx="8304428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тшупӧдъяс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ьӧ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мӧн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могмӧдӧм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32391863"/>
              </p:ext>
            </p:extLst>
          </p:nvPr>
        </p:nvGraphicFramePr>
        <p:xfrm>
          <a:off x="462110" y="3501008"/>
          <a:ext cx="830986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716016" y="3789040"/>
            <a:ext cx="646356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200 %</a:t>
            </a:r>
            <a:endParaRPr lang="ru-RU" sz="11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670060" y="4509120"/>
            <a:ext cx="718364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102,9 %</a:t>
            </a:r>
            <a:endParaRPr lang="ru-RU" sz="11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668344" y="5229200"/>
            <a:ext cx="646356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</a:t>
            </a:r>
            <a:endParaRPr lang="ru-RU" sz="11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668344" y="5903694"/>
            <a:ext cx="646356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191935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324751"/>
            <a:ext cx="830986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20000"/>
              </a:lnSpc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264,7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морт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пӧшти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быд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коймӧд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олысь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босьт</a:t>
            </a:r>
            <a:r>
              <a:rPr lang="en-US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олысьясӧс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социальнӧя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доръян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сикас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мынтӧм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сетсьӧ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унджык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сикас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мынтӧм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сикас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категория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гражданалы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2015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вося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кывкӧртӧдъяс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водзын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уджйӧзыс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абу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Торъя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категория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пай,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кодъяс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босьт</a:t>
            </a:r>
            <a:r>
              <a:rPr lang="en-US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сны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отсӧг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гражданалӧн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ӧтувъя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кодъяс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шыӧдчисны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кодъяслӧн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эм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инӧд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босьтны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отсӧгсӧ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100%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тшупӧдын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20000"/>
              </a:lnSpc>
            </a:pP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Олысьясӧс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социальнӧя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доръян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канмулысь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кӧсйысьӧмъяс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видзӧма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7,0 млрд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lnSpc>
                <a:spcPct val="120000"/>
              </a:lnSpc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вося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ӧшым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тӧлысь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лунсянь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5,5%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индексируйтӧма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отсӧг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сетан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мераяс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сетӧм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рӧскодсӧ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Найӧс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сетӧны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мынтӧмъясӧн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пособиеясӧн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ошкӧмъясӧн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кутшӧмъясӧс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сетӧны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туйвизя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актъяс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20000"/>
              </a:lnSpc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бурмӧдӧма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олысьяслы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социальнӧя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отсалан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мераяс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канмусянь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отсӧг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канмусянь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гарантияяс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сетан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системасӧ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47675" algn="just">
              <a:lnSpc>
                <a:spcPct val="120000"/>
              </a:lnSpc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гӧля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олысь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семьяяслы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кыдзи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медся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нуждайтчысьяслы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2015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восянь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содтӧд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сетсьӧ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4 250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мында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отсӧг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челядьлы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паськӧм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кӧм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ньӧбӧм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5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мында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отсӧг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ӧткӧн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олысь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пенсионеръяслы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гозъяяслы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олан</a:t>
            </a:r>
            <a:r>
              <a:rPr lang="en-US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вочасӧн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дзоньталӧм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47675" algn="just">
              <a:lnSpc>
                <a:spcPct val="120000"/>
              </a:lnSpc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коймӧд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водзӧ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челядь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чужӧм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дырйи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быдтӧлысся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мынтӧмсӧ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кутшӧмӧс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урчитӧма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кагалы овны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судзсяна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мындаын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нюжӧдӧма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 во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447675" algn="just">
              <a:lnSpc>
                <a:spcPct val="120000"/>
              </a:lnSpc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паськӧдӧма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челядя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семьяяслы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олан</a:t>
            </a:r>
            <a:r>
              <a:rPr lang="en-US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да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услугаясысь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мынтысьӧм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отсӧг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сетан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мераяс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- 2016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восянь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челядь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налы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урчитӧма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олан</a:t>
            </a:r>
            <a:r>
              <a:rPr lang="en-US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да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услугаясысь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быдӧнлы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торъя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мынтысянног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64704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кадколастӧ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8781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196752"/>
            <a:ext cx="8309862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25000"/>
              </a:lnSpc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кындзи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инӧда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актъясӧ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пыртӧма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вежсьӧмъяс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нуждайтчӧм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принципсӧ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стӧчмӧдӧм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могысь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медым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веськӧдны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отсӧг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сетан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мераяссӧ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колана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йӧзлы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бурджыка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лӧсьӧдны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сьӧмкудлысь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рӧскодсӧ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25000"/>
              </a:lnSpc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en-US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3,0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сюрсысь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унджык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пӧрысь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вермытӧм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морт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Олысьясӧс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социальнӧя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могмӧдан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учреждениеясын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услугаяс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босьтысь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пайсӧ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содтӧма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94%-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сянь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97,4%-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ӧдз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гражданалӧн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ӧтувъя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кодъяс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шыӧдчисны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олысьясӧс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социальнӧя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могмӧдан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учреждениеясӧ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услугаяс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босьтӧм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могысь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lnSpc>
                <a:spcPct val="125000"/>
              </a:lnSpc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пасйыны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вося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тӧвшӧр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тӧлысь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лун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кежлӧ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керка-интернатын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олӧм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ӧчередьын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пасйӧма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124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мортӧс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ставнысӧ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овмӧдны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психоневрологическӧй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керка-интернатъясӧ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lnSpc>
                <a:spcPct val="125000"/>
              </a:lnSpc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8,5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пӧрысь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морт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вермытӧм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бӧрся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дӧзьӧрыс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лӧсьыд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условиеясын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налӧн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олан</a:t>
            </a:r>
            <a:r>
              <a:rPr lang="en-US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социальнӧя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могмӧдӧм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йылысь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оланпастэчасын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выль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корӧмъяс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босьтӧмӧн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Гортын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социальнӧя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могмӧдан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пайыс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татшӧм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могмӧдӧм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шыӧдысьяслӧн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ӧтувъя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кутчысьӧ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100%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тшупӧдын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lnSpc>
                <a:spcPct val="125000"/>
              </a:lnSpc>
            </a:pP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туйвизя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абу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организацияяслы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кодъяс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уджалӧны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мытшӧдъяс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бырӧдӧм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сӧвмӧмын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бур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условиеяс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артмӧдӧм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видзӧма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31,7 млн.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 подув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туйвизя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абу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организациялы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сетӧма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21,3 млн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мында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субсидияяс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налысь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проектъяссӧ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25000"/>
              </a:lnSpc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вося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кывкӧртӧдъяс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туйвизя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пасйӧм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абу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лыдыс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учреждениеяс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кындзи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кодъяс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нуӧдӧны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гражданалы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отсӧг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сетан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найӧс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доръян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лоис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единица,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дырйи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водзвыв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индӧма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вонас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единица.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64704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кадколастӧ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6816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0" y="692779"/>
            <a:ext cx="1445594" cy="122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730109"/>
            <a:ext cx="8208912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Вынсь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ӧдӧма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Веськӧдлан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котырлӧн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2012.09.28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лунся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413 №-а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шуӧмӧн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Ш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ӧр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 -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кыпӧдны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олысьясӧн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олан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босьтны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верманлунсӧ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олан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да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коммунальнӧй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услугаяслысь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качествосӧ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сетӧмсӧ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ыш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ӧдны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видзт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ыны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энергияс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кыпӧдны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энергетическӧй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окталунсӧ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23728" y="692696"/>
            <a:ext cx="6664523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«СТРӦИТЧӦМ ДА ОЛАН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ДА КОММУНАЛЬНӦЙ ОВМӦС СӦВМӦДӦМ, ЭНЕРГИЯ ВИДЗТӦМ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ЭНЕРГЕТИЧЕСКӦЙ ОКТАЛУН КЫПӦДӦМ»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РЕСПУБЛИКАСА КАНМУ УДЖТАС</a:t>
            </a: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2752265312"/>
              </p:ext>
            </p:extLst>
          </p:nvPr>
        </p:nvGraphicFramePr>
        <p:xfrm>
          <a:off x="462109" y="5661248"/>
          <a:ext cx="6314273" cy="100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Прямоугольник с двумя вырезанными противолежащими углами 22"/>
          <p:cNvSpPr/>
          <p:nvPr/>
        </p:nvSpPr>
        <p:spPr>
          <a:xfrm>
            <a:off x="6776383" y="5661248"/>
            <a:ext cx="2188105" cy="1008112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уджтассӧ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индӧм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92%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(2014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86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62110" y="2564904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могмӧдӧм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уджтасувъяс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ставнас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405813909"/>
              </p:ext>
            </p:extLst>
          </p:nvPr>
        </p:nvGraphicFramePr>
        <p:xfrm>
          <a:off x="462110" y="2975466"/>
          <a:ext cx="8320707" cy="2613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2840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601167242"/>
              </p:ext>
            </p:extLst>
          </p:nvPr>
        </p:nvGraphicFramePr>
        <p:xfrm>
          <a:off x="467545" y="4023134"/>
          <a:ext cx="403244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830071972"/>
              </p:ext>
            </p:extLst>
          </p:nvPr>
        </p:nvGraphicFramePr>
        <p:xfrm>
          <a:off x="179512" y="1412776"/>
          <a:ext cx="4442963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467544" y="786190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уджтасса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торъя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шедӧдӧм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йылысь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тӧдмӧгъяс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248242921"/>
              </p:ext>
            </p:extLst>
          </p:nvPr>
        </p:nvGraphicFramePr>
        <p:xfrm>
          <a:off x="4716016" y="1412776"/>
          <a:ext cx="417646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77072"/>
            <a:ext cx="4061390" cy="2520280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73845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67544" y="683985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Медся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тӧдчана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торъя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шедӧдӧм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646898066"/>
              </p:ext>
            </p:extLst>
          </p:nvPr>
        </p:nvGraphicFramePr>
        <p:xfrm>
          <a:off x="467544" y="1124744"/>
          <a:ext cx="8309862" cy="169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207353" y="1439198"/>
            <a:ext cx="740911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122,7 %</a:t>
            </a:r>
            <a:endParaRPr lang="ru-RU" sz="1100" b="1" dirty="0"/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08898344"/>
              </p:ext>
            </p:extLst>
          </p:nvPr>
        </p:nvGraphicFramePr>
        <p:xfrm>
          <a:off x="467544" y="2924944"/>
          <a:ext cx="830986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668344" y="2087270"/>
            <a:ext cx="740911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103,5 %</a:t>
            </a:r>
            <a:endParaRPr lang="ru-RU" sz="11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932040" y="3356992"/>
            <a:ext cx="740911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83,3 %</a:t>
            </a:r>
            <a:endParaRPr lang="ru-RU" sz="11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199241" y="4031486"/>
            <a:ext cx="740911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100,0 %</a:t>
            </a:r>
            <a:endParaRPr lang="ru-RU" sz="11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847313" y="4679558"/>
            <a:ext cx="740911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101,0 %</a:t>
            </a:r>
            <a:endParaRPr lang="ru-RU" sz="11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207353" y="5327630"/>
            <a:ext cx="740911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</a:t>
            </a:r>
            <a:endParaRPr lang="ru-RU" sz="11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863537" y="5975702"/>
            <a:ext cx="740911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122,5 %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178801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vki-na-sport.info/uploads/posts/2012-08/1344519626_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222" y="1700808"/>
            <a:ext cx="1728191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72851126-1FEE-4A37-9204-4B108FE19BCE}" type="slidenum">
              <a:rPr lang="ru-RU" smtClean="0"/>
              <a:pPr algn="ctr">
                <a:defRPr/>
              </a:pPr>
              <a:t>5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149080"/>
            <a:ext cx="192476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1234926"/>
            <a:ext cx="7128792" cy="557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15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</a:t>
            </a:r>
            <a:r>
              <a:rPr lang="ru-RU" sz="115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–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тайӧ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торъя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кадколаст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вылӧ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чӧжӧс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да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рӧскод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план.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15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</a:t>
            </a:r>
            <a:r>
              <a:rPr lang="ru-RU" sz="115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система </a:t>
            </a:r>
            <a:r>
              <a:rPr lang="ru-RU" sz="115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Россия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Федерацияын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став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ӧтвывтӧм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федеральнӧй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дінмуса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меставывса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сьӧмкудй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пыртт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ӧм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канму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фондъяс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Коми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Республикаса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системаӧ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пырӧны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Коми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еспубликаса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республиканскӧй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 Коми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Республикаса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муниципальнӧй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юкӧнъяслӧн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сьӧмкудъяс</a:t>
            </a:r>
            <a:r>
              <a:rPr lang="ru-RU" sz="115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15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Публично-</a:t>
            </a:r>
            <a:r>
              <a:rPr lang="ru-RU" sz="115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правовӧй</a:t>
            </a:r>
            <a:r>
              <a:rPr lang="ru-RU" sz="115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юкӧн</a:t>
            </a:r>
            <a:r>
              <a:rPr lang="ru-RU" sz="115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Россия Федерация (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федеральнӧй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канму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ставнас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 – РФ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субъектъяс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–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республикаяс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крайяс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обласьтъяс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федеральнӧй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веськӧдлӧмувса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каръяс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асшӧрлуна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обласьтъяс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асшӧрлуна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кытшъяс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 –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Муниципальнӧй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юкӧнъяс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lang="ru-RU" sz="115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15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</a:t>
            </a:r>
            <a:r>
              <a:rPr lang="ru-RU" sz="115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процесс –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канму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власьт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органъяслӧн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меставывса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асвеськӧдлан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органъяслӧн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да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прроцессын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мукӧд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участниклӧн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балаяс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лӧсьӧдӧм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да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видлалӧм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серти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сьӧмкудъяс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вынсьӧдӧм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да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збыльмӧдӧм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серти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найӧс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збыльмӧдӧм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бӧрся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видзӧдӧм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серти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учёт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нуӧдӧм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серти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отчётносьт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лӧсьӧдӧм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ортсысянь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прӧверитӧм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видлалӧм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да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вынсьӧдӧм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серти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удж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115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15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</a:t>
            </a:r>
            <a:r>
              <a:rPr lang="ru-RU" sz="115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ассигнование </a:t>
            </a:r>
            <a:r>
              <a:rPr lang="ru-RU" sz="115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медпозяна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ыджда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кутшӧмӧс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урчитӧма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лӧсялана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финансӧвӧй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воын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серти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кӧсйысьӧмъяс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збыльмӧдӧм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могысь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15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</a:t>
            </a:r>
            <a:r>
              <a:rPr lang="ru-RU" sz="115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кредит </a:t>
            </a:r>
            <a:r>
              <a:rPr lang="ru-RU" sz="115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кутшӧмӧс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сетӧма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сьӧмкудйысь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Россия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Федерацияса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системаын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мӧд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сьӧмкудлы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юридическӧй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кывкутысьлы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канму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муниципальнӧй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учреждениеяс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кындзи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),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суйӧрсайса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канмулы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суйӧрсайса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юридическӧй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кывкутысьлы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водзӧсӧн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либӧ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водзӧстӧг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15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</a:t>
            </a:r>
            <a:r>
              <a:rPr lang="ru-RU" sz="115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чӧжӧс</a:t>
            </a:r>
            <a:r>
              <a:rPr lang="ru-RU" sz="115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олысьяссянь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организацияяссянь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учреждениеяссянь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сьӧмкудйӧ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воӧм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  <a:endParaRPr lang="ru-RU" sz="115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вот; </a:t>
            </a:r>
            <a:endParaRPr lang="ru-RU" sz="115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вотысь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ӧтдор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пошлинаяс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эмбур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вузалӧмысь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чӧжӧс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штрапъяс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да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с.в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.); </a:t>
            </a:r>
            <a:endParaRPr lang="ru-RU" sz="115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одзӧстӧг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воӧм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 </a:t>
            </a:r>
            <a:endParaRPr lang="ru-RU" sz="115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 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организацияяслӧн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предпринимателялан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уджысь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чӧжӧс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Канмуӧ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меставывса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асвеськӧдлан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органъясӧн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босьтӧм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кредитъяс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дона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кабалаяс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лэдзӧмысь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чӧжӧс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оз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пыртны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чӧжӧсӧ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115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15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</a:t>
            </a:r>
            <a:r>
              <a:rPr lang="ru-RU" sz="115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дефицит </a:t>
            </a:r>
            <a:r>
              <a:rPr lang="ru-RU" sz="115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сьӧмӧн</a:t>
            </a:r>
            <a:r>
              <a:rPr lang="ru-RU" sz="115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могмӧдан</a:t>
            </a:r>
            <a:r>
              <a:rPr lang="ru-RU" sz="115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ӧшмӧсъяс</a:t>
            </a:r>
            <a:r>
              <a:rPr lang="ru-RU" sz="115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кутшӧмӧс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кыскӧны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сьӧмкудйӧ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дефицит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тупкӧм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могысь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банкъяслӧн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кредитъяс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мукӧд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тшупӧда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сьӧмкудъясысь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кредитъяс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дона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кабалаяс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мукӧд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ӧшмӧс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15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017" y="692697"/>
            <a:ext cx="9180511" cy="3539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ВӦДИТЧАН ТЕРМИНЪЯСЛӦН </a:t>
            </a:r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ГӦГӦРВОӦДӦМЪЯСЛӦН ДЖЕНЬЫД КЫВКУД</a:t>
            </a: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03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67544" y="683985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Медся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тӧдчана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торъя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шедӧдӧм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027479525"/>
              </p:ext>
            </p:extLst>
          </p:nvPr>
        </p:nvGraphicFramePr>
        <p:xfrm>
          <a:off x="467544" y="1124744"/>
          <a:ext cx="830986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04048" y="1484784"/>
            <a:ext cx="740911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106,7 %</a:t>
            </a:r>
            <a:endParaRPr lang="ru-RU" sz="11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2204864"/>
            <a:ext cx="740911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83,0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</a:t>
            </a:r>
            <a:endParaRPr lang="ru-RU" sz="11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2879358"/>
            <a:ext cx="740911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101,1 %</a:t>
            </a:r>
            <a:endParaRPr lang="ru-RU" sz="11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00464" y="3599438"/>
            <a:ext cx="740911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145,0 %</a:t>
            </a:r>
            <a:endParaRPr lang="ru-RU" sz="11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19321" y="4319518"/>
            <a:ext cx="740911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123,2 %</a:t>
            </a:r>
            <a:endParaRPr lang="ru-RU" sz="11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35345" y="5039598"/>
            <a:ext cx="740911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99,0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</a:t>
            </a:r>
            <a:endParaRPr lang="ru-RU" sz="11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863537" y="5759678"/>
            <a:ext cx="740911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107,9 %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296533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1196752"/>
            <a:ext cx="1584176" cy="26642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патераа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керкаяс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капитальнӧя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дзоньталан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нму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могмӧдӧм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рӧскодсӧ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44,6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мында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(план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81,2 %)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33603" y="1196752"/>
            <a:ext cx="1504299" cy="26642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Бырӧдан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пунктъясысь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мӧдлаӧ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овмӧдан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гражданаӧс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олан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нӧн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рӧскодс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17,1 млн.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мында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(план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100%)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92787" y="1196752"/>
            <a:ext cx="1684619" cy="26642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эмбур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капитальнӧя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стрӧитан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объектъясӧ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инвестицияяс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рӧскодсӧ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пӧртӧма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олӧмӧ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44,8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мында</a:t>
            </a: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(план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100%) 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23727" y="1196173"/>
            <a:ext cx="1590747" cy="266487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семьяяслы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условиеяс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бурм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ӧдӧмлы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канмусянь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отсӧг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сетӧм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рӧскодсӧ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42,9 млн.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мында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(план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99,2 %)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72449" y="1197744"/>
            <a:ext cx="1735655" cy="26633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аӧн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могмӧдан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нуӧдан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ортсӧ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лэдзан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весалан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объектъяс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стрӧитӧм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выльмӧдӧм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субсидияяс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меставывса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сьӧмкудъяслы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рӧскодсӧ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33,1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мында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(план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70,3%) 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99791" y="4022684"/>
            <a:ext cx="1899729" cy="248629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Гражданаӧс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аварийнӧй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олан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фондысь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мӧдлаӧ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овмӧдӧм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могысь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меставывса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сьӧмкудъяслы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субсидияяс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рӧскодсӧ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843,5 млн.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мында</a:t>
            </a: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(план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85,9%)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683985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Медся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тӧдчана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торъя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шедӧдӧм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20021" y="4022686"/>
            <a:ext cx="1724187" cy="250265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патераа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керкаяс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капитальнӧя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дзоньталан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мероприятиеяс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могысь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меставывса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сьӧмкудъяслы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субсидияяс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рӧскодсӧ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83,6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мында</a:t>
            </a: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(план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65 %)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5" y="4022686"/>
            <a:ext cx="2088230" cy="24862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Шоныдӧн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могмӧдысь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организацияяслы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кодъяс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могмӧдӧны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пӧсь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ваӧн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кӧдзыд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ваӧн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(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нуӧдӧны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льготнӧй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тарифъяс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понда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воштӧм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чӧжӧс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компенсируйтӧм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рӧскодсӧ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1 748,8 млн.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мында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(план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99,6%)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88224" y="4022686"/>
            <a:ext cx="2155184" cy="248629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Олан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коммунальнӧй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овмӧс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энергетика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ресурсъяс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вӧчан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сетан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наӧн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вӧдитчан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юкӧнын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коммунальнӧй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инфраструктура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системаясын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видзтан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проектъяс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збыльмӧдӧмлы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отсӧг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рӧскодсӧ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11,5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мында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(план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42,5%)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9306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36446" y="1196752"/>
            <a:ext cx="8640960" cy="5400600"/>
          </a:xfrm>
        </p:spPr>
        <p:txBody>
          <a:bodyPr/>
          <a:lstStyle/>
          <a:p>
            <a:pPr indent="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ӧтувъя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олан</a:t>
            </a:r>
            <a:r>
              <a:rPr 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площадьыс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шӧркодя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сод</a:t>
            </a:r>
            <a:r>
              <a:rPr 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2014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ӧти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морт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25,6 кв.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метрсянь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2015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ӧти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морт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26,3 кв.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метрӧдз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Первичнӧй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рынокын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олан</a:t>
            </a:r>
            <a:r>
              <a:rPr 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нлӧн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ӧти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квадратнӧй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метр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доныс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2015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2012 во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чин</a:t>
            </a:r>
            <a:r>
              <a:rPr 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14,2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прӧчент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(индекс-дефлятор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учётӧ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босьтӧмӧн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Семьяяслӧн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пай,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кодъяс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вермӧны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ньӧбны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олан</a:t>
            </a:r>
            <a:r>
              <a:rPr 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жыръясӧн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могмӧдан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стандартъяс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заёмнӧй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сьӧм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отсӧгӧн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сод</a:t>
            </a:r>
            <a:r>
              <a:rPr 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39,2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прӧчентӧдз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(2014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38,7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прӧчент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федеральнӧй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сьӧм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тшӧт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весьтӧ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олан</a:t>
            </a:r>
            <a:r>
              <a:rPr 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сертификатъясӧн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олан</a:t>
            </a:r>
            <a:r>
              <a:rPr 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ньӧбӧм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мынтӧмъяссӧ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вӧл</a:t>
            </a:r>
            <a:r>
              <a:rPr 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сетӧма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410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семьялы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вевтырт</a:t>
            </a:r>
            <a:r>
              <a:rPr 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2014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вося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петкӧдласъяссӧ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1,7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пӧв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посёлокпытшса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стрӧитӧм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биару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кузьтаыс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сод</a:t>
            </a:r>
            <a:r>
              <a:rPr 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4,91 км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омалӧма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стрӧитны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ваӧн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могмӧдан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нуӧдан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ортсӧ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лэдзан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весалан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объект 2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юкӧнын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Республикалӧн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юкӧнын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лӧсьӧдан-бурмӧдан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ичӧт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(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водзмӧстчӧмӧн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могмӧдан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элемент).</a:t>
            </a:r>
          </a:p>
          <a:p>
            <a:pPr indent="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Зумыд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лӧсьӧдӧм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финансӧвӧй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рискъяс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чинтӧм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ресурсъясӧн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могмӧдысь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организациялы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вештӧма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шоныд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 (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вынйӧр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льготнӧй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тарифъяс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понда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ваӧн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могмӧдан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нуӧдан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юкӧнын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льготнӧй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тарифъяс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понда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воштӧм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чӧжӧссӧ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кытшъясса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районъясса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юкӧнса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олысьясӧс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могмӧдӧма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чорыд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ломтасӧн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канмуӧн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ладмӧдан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донъяс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нмуын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стрӧитчӧм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бӧрся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дӧзьӧр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</a:t>
            </a:r>
            <a:r>
              <a:rPr 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гӧн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капитальнӧя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стрӧитан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дӧзьӧрувса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выльмӧдан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480 объект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вылын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нуӧдӧма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756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прӧверка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Вуджӧдӧма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газомоторнӧй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ломтас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транспорт средство,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кутшӧмъяс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пырӧны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ӧтйӧза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лыдӧ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кутшӧмъяс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вылын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новлӧдлан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услугаяс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тарифъяссӧ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ладмӧдӧ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Коми Республика.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F34DF-7A73-4592-8F00-13A55A4C8C09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764704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кадколастӧ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92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F34DF-7A73-4592-8F00-13A55A4C8C09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755993"/>
            <a:ext cx="830986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Капитальнӧя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стрӧитан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юӧр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кутшӧмъясӧс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стрӧитӧмсӧ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выльмӧдӧмс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могмӧдӧма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708932"/>
              </p:ext>
            </p:extLst>
          </p:nvPr>
        </p:nvGraphicFramePr>
        <p:xfrm>
          <a:off x="467544" y="1531704"/>
          <a:ext cx="8424936" cy="5448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2408"/>
                <a:gridCol w="792088"/>
                <a:gridCol w="1512168"/>
                <a:gridCol w="720080"/>
                <a:gridCol w="1008112"/>
                <a:gridCol w="720080"/>
              </a:tblGrid>
              <a:tr h="23152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Объект ним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2431" marR="42431" marT="0" marB="0" anchor="ctr"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Вынйӧр</a:t>
                      </a:r>
                      <a:r>
                        <a:rPr lang="ru-RU" sz="1100" dirty="0" smtClean="0">
                          <a:effectLst/>
                        </a:rPr>
                        <a:t>, </a:t>
                      </a:r>
                      <a:r>
                        <a:rPr lang="ru-RU" sz="1100" dirty="0" err="1" smtClean="0">
                          <a:effectLst/>
                        </a:rPr>
                        <a:t>арталан</a:t>
                      </a:r>
                      <a:r>
                        <a:rPr lang="ru-RU" sz="1100" dirty="0" smtClean="0">
                          <a:effectLst/>
                        </a:rPr>
                        <a:t> ед.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2431" marR="42431" marT="0" marB="0" anchor="ctr"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Уджӧ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пыртан</a:t>
                      </a:r>
                      <a:r>
                        <a:rPr lang="ru-RU" sz="1100" baseline="0" dirty="0" smtClean="0">
                          <a:effectLst/>
                        </a:rPr>
                        <a:t> да/</a:t>
                      </a:r>
                      <a:r>
                        <a:rPr lang="ru-RU" sz="1100" baseline="0" dirty="0" err="1" smtClean="0">
                          <a:effectLst/>
                        </a:rPr>
                        <a:t>либ</a:t>
                      </a:r>
                      <a:r>
                        <a:rPr lang="ru-RU" sz="1100" dirty="0" err="1" smtClean="0">
                          <a:effectLst/>
                        </a:rPr>
                        <a:t>ӧ</a:t>
                      </a:r>
                      <a:r>
                        <a:rPr lang="ru-RU" sz="1100" dirty="0" smtClean="0">
                          <a:effectLst/>
                        </a:rPr>
                        <a:t> проект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серти</a:t>
                      </a:r>
                      <a:r>
                        <a:rPr lang="ru-RU" sz="1100" baseline="0" dirty="0" smtClean="0">
                          <a:effectLst/>
                        </a:rPr>
                        <a:t> документация </a:t>
                      </a:r>
                      <a:r>
                        <a:rPr lang="ru-RU" sz="1100" baseline="0" dirty="0" err="1" smtClean="0">
                          <a:effectLst/>
                        </a:rPr>
                        <a:t>л</a:t>
                      </a:r>
                      <a:r>
                        <a:rPr lang="ru-RU" sz="1100" dirty="0" err="1" smtClean="0">
                          <a:effectLst/>
                        </a:rPr>
                        <a:t>ӧсьӧдан</a:t>
                      </a:r>
                      <a:r>
                        <a:rPr lang="ru-RU" sz="1100" dirty="0" smtClean="0">
                          <a:effectLst/>
                        </a:rPr>
                        <a:t> во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2431" marR="42431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Сьӧмкуд</a:t>
                      </a:r>
                      <a:r>
                        <a:rPr lang="ru-RU" sz="1100" baseline="0" dirty="0" smtClean="0">
                          <a:effectLst/>
                        </a:rPr>
                        <a:t> ассигнование</a:t>
                      </a:r>
                      <a:r>
                        <a:rPr lang="ru-RU" sz="1100" dirty="0" smtClean="0">
                          <a:effectLst/>
                        </a:rPr>
                        <a:t>, </a:t>
                      </a:r>
                      <a:r>
                        <a:rPr lang="ru-RU" sz="1100" dirty="0" err="1" smtClean="0">
                          <a:effectLst/>
                        </a:rPr>
                        <a:t>сюрс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шайт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31" marR="4243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Пасйӧд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31" marR="42431" marT="0" marB="0"/>
                </a:tc>
              </a:tr>
              <a:tr h="2315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 во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431" marR="42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Збыльмӧдӧма</a:t>
                      </a:r>
                      <a:r>
                        <a:rPr lang="ru-RU" sz="1100" dirty="0" smtClean="0">
                          <a:effectLst/>
                        </a:rPr>
                        <a:t> 2016.01.01 лун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кежл</a:t>
                      </a:r>
                      <a:r>
                        <a:rPr lang="ru-RU" sz="1100" dirty="0" err="1" smtClean="0">
                          <a:effectLst/>
                        </a:rPr>
                        <a:t>ӧ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2431" marR="4243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539">
                <a:tc>
                  <a:txBody>
                    <a:bodyPr/>
                    <a:lstStyle/>
                    <a:p>
                      <a:pPr indent="0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Тракт п. </a:t>
                      </a:r>
                      <a:r>
                        <a:rPr lang="ru-RU" sz="1100" dirty="0" err="1" smtClean="0">
                          <a:effectLst/>
                        </a:rPr>
                        <a:t>Посёлокпытшса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вылыс</a:t>
                      </a:r>
                      <a:r>
                        <a:rPr lang="ru-RU" sz="1100" baseline="0" dirty="0" smtClean="0">
                          <a:effectLst/>
                        </a:rPr>
                        <a:t> да </a:t>
                      </a:r>
                      <a:r>
                        <a:rPr lang="ru-RU" sz="1100" baseline="0" dirty="0" err="1" smtClean="0">
                          <a:effectLst/>
                        </a:rPr>
                        <a:t>улыс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давлениеа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биару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проводъяс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стр</a:t>
                      </a:r>
                      <a:r>
                        <a:rPr lang="ru-RU" sz="1100" dirty="0" err="1" smtClean="0">
                          <a:effectLst/>
                        </a:rPr>
                        <a:t>ӧитӧм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(</a:t>
                      </a:r>
                      <a:r>
                        <a:rPr lang="ru-RU" sz="1100" dirty="0">
                          <a:effectLst/>
                        </a:rPr>
                        <a:t>I </a:t>
                      </a:r>
                      <a:r>
                        <a:rPr lang="ru-RU" sz="1100" dirty="0" err="1" smtClean="0">
                          <a:effectLst/>
                        </a:rPr>
                        <a:t>ӧчередь</a:t>
                      </a:r>
                      <a:r>
                        <a:rPr lang="ru-RU" sz="1100" dirty="0">
                          <a:effectLst/>
                        </a:rPr>
                        <a:t>, II </a:t>
                      </a:r>
                      <a:r>
                        <a:rPr lang="ru-RU" sz="1100" dirty="0" err="1" smtClean="0">
                          <a:effectLst/>
                        </a:rPr>
                        <a:t>ӧчередь</a:t>
                      </a:r>
                      <a:r>
                        <a:rPr lang="ru-RU" sz="11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2431" marR="42431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14,97 км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2431" marR="42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2015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2431" marR="42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39 731,7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2431" marR="42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39 731,7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2431" marR="42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уджӧ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пырт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ӧма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431" marR="42431" marT="0" marB="0" anchor="ctr"/>
                </a:tc>
              </a:tr>
              <a:tr h="1059694">
                <a:tc>
                  <a:txBody>
                    <a:bodyPr/>
                    <a:lstStyle/>
                    <a:p>
                      <a:pPr indent="0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Сыктывкарса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Краснозатонскӧй</a:t>
                      </a:r>
                      <a:r>
                        <a:rPr lang="ru-RU" sz="1100" dirty="0" smtClean="0">
                          <a:effectLst/>
                        </a:rPr>
                        <a:t>, </a:t>
                      </a:r>
                      <a:r>
                        <a:rPr lang="ru-RU" sz="1100" dirty="0" err="1" smtClean="0">
                          <a:effectLst/>
                        </a:rPr>
                        <a:t>В.Максаковка</a:t>
                      </a:r>
                      <a:r>
                        <a:rPr lang="ru-RU" sz="1100" dirty="0" smtClean="0">
                          <a:effectLst/>
                        </a:rPr>
                        <a:t>, </a:t>
                      </a:r>
                      <a:r>
                        <a:rPr lang="ru-RU" sz="1100" dirty="0" err="1" smtClean="0">
                          <a:effectLst/>
                        </a:rPr>
                        <a:t>Выльтыдор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посёлокъясын</a:t>
                      </a:r>
                      <a:r>
                        <a:rPr lang="ru-RU" sz="1100" baseline="0" dirty="0" smtClean="0">
                          <a:effectLst/>
                        </a:rPr>
                        <a:t> да Лесозавод </a:t>
                      </a:r>
                      <a:r>
                        <a:rPr lang="ru-RU" sz="1100" baseline="0" dirty="0" err="1" smtClean="0">
                          <a:effectLst/>
                        </a:rPr>
                        <a:t>мкр</a:t>
                      </a:r>
                      <a:r>
                        <a:rPr lang="ru-RU" sz="1100" baseline="0" dirty="0" smtClean="0">
                          <a:effectLst/>
                        </a:rPr>
                        <a:t>.-</a:t>
                      </a:r>
                      <a:r>
                        <a:rPr lang="ru-RU" sz="1100" baseline="0" dirty="0" err="1" smtClean="0">
                          <a:effectLst/>
                        </a:rPr>
                        <a:t>ын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вылыс</a:t>
                      </a:r>
                      <a:r>
                        <a:rPr lang="ru-RU" sz="1100" baseline="0" dirty="0" smtClean="0">
                          <a:effectLst/>
                        </a:rPr>
                        <a:t> да </a:t>
                      </a:r>
                      <a:r>
                        <a:rPr lang="ru-RU" sz="1100" baseline="0" dirty="0" err="1" smtClean="0">
                          <a:effectLst/>
                        </a:rPr>
                        <a:t>шӧр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давлениеа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природн</a:t>
                      </a:r>
                      <a:r>
                        <a:rPr lang="ru-RU" sz="1100" dirty="0" err="1" smtClean="0">
                          <a:effectLst/>
                        </a:rPr>
                        <a:t>ӧй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биаруӧн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могмӧдӧм</a:t>
                      </a:r>
                      <a:r>
                        <a:rPr lang="ru-RU" sz="1100" dirty="0" smtClean="0">
                          <a:effectLst/>
                        </a:rPr>
                        <a:t>.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Сыктывкарса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Комсомольскӧй</a:t>
                      </a:r>
                      <a:r>
                        <a:rPr lang="ru-RU" sz="1100" dirty="0" smtClean="0">
                          <a:effectLst/>
                        </a:rPr>
                        <a:t>, Серов ул.-</a:t>
                      </a:r>
                      <a:r>
                        <a:rPr lang="ru-RU" sz="1100" dirty="0" err="1" smtClean="0">
                          <a:effectLst/>
                        </a:rPr>
                        <a:t>ын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baseline="0" dirty="0" smtClean="0">
                          <a:effectLst/>
                        </a:rPr>
                        <a:t>ГРПШ-</a:t>
                      </a:r>
                      <a:r>
                        <a:rPr lang="ru-RU" sz="1100" dirty="0" err="1" smtClean="0">
                          <a:effectLst/>
                        </a:rPr>
                        <a:t>ӧдз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вылыс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давлениеа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биару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проводъяс</a:t>
                      </a:r>
                      <a:r>
                        <a:rPr lang="ru-RU" sz="1100" dirty="0" smtClean="0">
                          <a:effectLst/>
                        </a:rPr>
                        <a:t>. </a:t>
                      </a:r>
                      <a:r>
                        <a:rPr lang="ru-RU" sz="1100" dirty="0" err="1" smtClean="0">
                          <a:effectLst/>
                        </a:rPr>
                        <a:t>Сыктывкарса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Комсомольскӧй</a:t>
                      </a:r>
                      <a:r>
                        <a:rPr lang="ru-RU" sz="1100" baseline="0" dirty="0" smtClean="0">
                          <a:effectLst/>
                        </a:rPr>
                        <a:t> ул.-</a:t>
                      </a:r>
                      <a:r>
                        <a:rPr lang="ru-RU" sz="1100" baseline="0" dirty="0" err="1" smtClean="0">
                          <a:effectLst/>
                        </a:rPr>
                        <a:t>ын</a:t>
                      </a:r>
                      <a:r>
                        <a:rPr lang="ru-RU" sz="1100" baseline="0" dirty="0" smtClean="0">
                          <a:effectLst/>
                        </a:rPr>
                        <a:t>, Комбинат </a:t>
                      </a:r>
                      <a:r>
                        <a:rPr lang="ru-RU" sz="1100" baseline="0" dirty="0" err="1" smtClean="0">
                          <a:effectLst/>
                        </a:rPr>
                        <a:t>уличкостын</a:t>
                      </a:r>
                      <a:r>
                        <a:rPr lang="ru-RU" sz="1100" baseline="0" dirty="0" smtClean="0">
                          <a:effectLst/>
                        </a:rPr>
                        <a:t>, </a:t>
                      </a:r>
                      <a:r>
                        <a:rPr lang="ru-RU" sz="1100" baseline="0" dirty="0" err="1" smtClean="0">
                          <a:effectLst/>
                        </a:rPr>
                        <a:t>К</a:t>
                      </a:r>
                      <a:r>
                        <a:rPr lang="ru-RU" sz="1100" dirty="0" err="1" smtClean="0">
                          <a:effectLst/>
                        </a:rPr>
                        <a:t>ӧрткерӧс</a:t>
                      </a:r>
                      <a:r>
                        <a:rPr lang="ru-RU" sz="1100" baseline="0" dirty="0" smtClean="0">
                          <a:effectLst/>
                        </a:rPr>
                        <a:t> ул.-</a:t>
                      </a:r>
                      <a:r>
                        <a:rPr lang="ru-RU" sz="1100" baseline="0" dirty="0" err="1" smtClean="0">
                          <a:effectLst/>
                        </a:rPr>
                        <a:t>ын</a:t>
                      </a:r>
                      <a:r>
                        <a:rPr lang="ru-RU" sz="1100" baseline="0" dirty="0" smtClean="0">
                          <a:effectLst/>
                        </a:rPr>
                        <a:t>, Серов ул.-</a:t>
                      </a:r>
                      <a:r>
                        <a:rPr lang="ru-RU" sz="1100" baseline="0" dirty="0" err="1" smtClean="0">
                          <a:effectLst/>
                        </a:rPr>
                        <a:t>ын</a:t>
                      </a:r>
                      <a:r>
                        <a:rPr lang="ru-RU" sz="1100" baseline="0" dirty="0" smtClean="0">
                          <a:effectLst/>
                        </a:rPr>
                        <a:t>, </a:t>
                      </a:r>
                      <a:r>
                        <a:rPr lang="ru-RU" sz="1100" baseline="0" dirty="0" err="1" smtClean="0">
                          <a:effectLst/>
                        </a:rPr>
                        <a:t>Школадор</a:t>
                      </a:r>
                      <a:r>
                        <a:rPr lang="ru-RU" sz="1100" baseline="0" dirty="0" smtClean="0">
                          <a:effectLst/>
                        </a:rPr>
                        <a:t> ул.-</a:t>
                      </a:r>
                      <a:r>
                        <a:rPr lang="ru-RU" sz="1100" baseline="0" dirty="0" err="1" smtClean="0">
                          <a:effectLst/>
                        </a:rPr>
                        <a:t>ын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биару</a:t>
                      </a:r>
                      <a:r>
                        <a:rPr lang="ru-RU" sz="1100" dirty="0" err="1" smtClean="0">
                          <a:effectLst/>
                        </a:rPr>
                        <a:t>ӧн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могмӧдан</a:t>
                      </a:r>
                      <a:r>
                        <a:rPr lang="ru-RU" sz="1100" dirty="0" smtClean="0">
                          <a:effectLst/>
                        </a:rPr>
                        <a:t>  </a:t>
                      </a:r>
                      <a:r>
                        <a:rPr lang="ru-RU" sz="1100" baseline="0" dirty="0" err="1" smtClean="0">
                          <a:effectLst/>
                        </a:rPr>
                        <a:t>улыс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давлениеа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ортсыса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везъяс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2431" marR="42431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1,38 км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2431" marR="42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2015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2431" marR="42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258,0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2431" marR="42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258,0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2431" marR="42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помалӧма</a:t>
                      </a:r>
                      <a:endParaRPr lang="ru-RU" sz="1100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2431" marR="42431" marT="0" marB="0" anchor="ctr"/>
                </a:tc>
              </a:tr>
              <a:tr h="925996">
                <a:tc>
                  <a:txBody>
                    <a:bodyPr/>
                    <a:lstStyle/>
                    <a:p>
                      <a:pPr indent="0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Краснозатонскӧй</a:t>
                      </a:r>
                      <a:r>
                        <a:rPr lang="ru-RU" sz="1100" dirty="0" smtClean="0">
                          <a:effectLst/>
                        </a:rPr>
                        <a:t>, </a:t>
                      </a:r>
                      <a:r>
                        <a:rPr lang="ru-RU" sz="1100" dirty="0" err="1" smtClean="0">
                          <a:effectLst/>
                        </a:rPr>
                        <a:t>Выльтыдор</a:t>
                      </a:r>
                      <a:r>
                        <a:rPr lang="ru-RU" sz="1100" dirty="0" smtClean="0">
                          <a:effectLst/>
                        </a:rPr>
                        <a:t>, </a:t>
                      </a:r>
                      <a:r>
                        <a:rPr lang="ru-RU" sz="1100" dirty="0" err="1" smtClean="0">
                          <a:effectLst/>
                        </a:rPr>
                        <a:t>Максаковка</a:t>
                      </a:r>
                      <a:r>
                        <a:rPr lang="ru-RU" sz="1100" dirty="0" smtClean="0">
                          <a:effectLst/>
                        </a:rPr>
                        <a:t>, Лесозавод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ккп</a:t>
                      </a:r>
                      <a:r>
                        <a:rPr lang="ru-RU" sz="1100" baseline="0" dirty="0" smtClean="0">
                          <a:effectLst/>
                        </a:rPr>
                        <a:t>. </a:t>
                      </a:r>
                      <a:r>
                        <a:rPr lang="ru-RU" sz="1100" baseline="0" dirty="0" err="1" smtClean="0">
                          <a:effectLst/>
                        </a:rPr>
                        <a:t>ш</a:t>
                      </a:r>
                      <a:r>
                        <a:rPr lang="ru-RU" sz="1100" dirty="0" err="1" smtClean="0">
                          <a:effectLst/>
                        </a:rPr>
                        <a:t>ӧр</a:t>
                      </a:r>
                      <a:r>
                        <a:rPr lang="ru-RU" sz="1100" dirty="0" smtClean="0">
                          <a:effectLst/>
                        </a:rPr>
                        <a:t> да </a:t>
                      </a:r>
                      <a:r>
                        <a:rPr lang="ru-RU" sz="1100" dirty="0" err="1" smtClean="0">
                          <a:effectLst/>
                        </a:rPr>
                        <a:t>улыс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давлениеа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п</a:t>
                      </a:r>
                      <a:r>
                        <a:rPr lang="ru-RU" sz="1100" baseline="0" dirty="0" err="1" smtClean="0">
                          <a:effectLst/>
                        </a:rPr>
                        <a:t>риродн</a:t>
                      </a:r>
                      <a:r>
                        <a:rPr lang="ru-RU" sz="1100" dirty="0" err="1" smtClean="0">
                          <a:effectLst/>
                        </a:rPr>
                        <a:t>ӧй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биаруӧн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могмӧдӧм</a:t>
                      </a:r>
                      <a:r>
                        <a:rPr lang="ru-RU" sz="1100" dirty="0" smtClean="0">
                          <a:effectLst/>
                        </a:rPr>
                        <a:t> (</a:t>
                      </a:r>
                      <a:r>
                        <a:rPr lang="ru-RU" sz="1100" dirty="0" err="1" smtClean="0">
                          <a:effectLst/>
                        </a:rPr>
                        <a:t>уличаяс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биаруӧн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могмӧдӧм</a:t>
                      </a:r>
                      <a:r>
                        <a:rPr lang="ru-RU" sz="1100" dirty="0" smtClean="0">
                          <a:effectLst/>
                        </a:rPr>
                        <a:t>). </a:t>
                      </a:r>
                      <a:r>
                        <a:rPr lang="ru-RU" sz="1100" dirty="0" err="1" smtClean="0">
                          <a:effectLst/>
                        </a:rPr>
                        <a:t>Краснозатонскӧй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ккп-са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Продольнӧй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пурысьын</a:t>
                      </a:r>
                      <a:r>
                        <a:rPr lang="ru-RU" sz="1100" dirty="0" smtClean="0">
                          <a:effectLst/>
                        </a:rPr>
                        <a:t>, Шолохов </a:t>
                      </a:r>
                      <a:r>
                        <a:rPr lang="ru-RU" sz="1100" dirty="0" err="1" smtClean="0">
                          <a:effectLst/>
                        </a:rPr>
                        <a:t>пурысьын</a:t>
                      </a:r>
                      <a:r>
                        <a:rPr lang="ru-RU" sz="1100" dirty="0" smtClean="0">
                          <a:effectLst/>
                        </a:rPr>
                        <a:t>,</a:t>
                      </a:r>
                      <a:r>
                        <a:rPr lang="ru-RU" sz="1100" baseline="0" dirty="0" smtClean="0">
                          <a:effectLst/>
                        </a:rPr>
                        <a:t> Чаадаев ул.-</a:t>
                      </a:r>
                      <a:r>
                        <a:rPr lang="ru-RU" sz="1100" baseline="0" dirty="0" err="1" smtClean="0">
                          <a:effectLst/>
                        </a:rPr>
                        <a:t>ын</a:t>
                      </a:r>
                      <a:r>
                        <a:rPr lang="ru-RU" sz="1100" baseline="0" dirty="0" smtClean="0">
                          <a:effectLst/>
                        </a:rPr>
                        <a:t>, </a:t>
                      </a:r>
                      <a:r>
                        <a:rPr lang="ru-RU" sz="1100" baseline="0" dirty="0" err="1" smtClean="0">
                          <a:effectLst/>
                        </a:rPr>
                        <a:t>Кузнеч</a:t>
                      </a:r>
                      <a:r>
                        <a:rPr lang="ru-RU" sz="1100" baseline="0" dirty="0" smtClean="0">
                          <a:effectLst/>
                        </a:rPr>
                        <a:t> ул.-</a:t>
                      </a:r>
                      <a:r>
                        <a:rPr lang="ru-RU" sz="1100" baseline="0" dirty="0" err="1" smtClean="0">
                          <a:effectLst/>
                        </a:rPr>
                        <a:t>ын</a:t>
                      </a:r>
                      <a:r>
                        <a:rPr lang="ru-RU" sz="1100" baseline="0" dirty="0" smtClean="0">
                          <a:effectLst/>
                        </a:rPr>
                        <a:t>, </a:t>
                      </a:r>
                      <a:r>
                        <a:rPr lang="ru-RU" sz="1100" baseline="0" dirty="0" err="1" smtClean="0">
                          <a:effectLst/>
                        </a:rPr>
                        <a:t>Техническ</a:t>
                      </a:r>
                      <a:r>
                        <a:rPr lang="ru-RU" sz="1100" dirty="0" err="1" smtClean="0">
                          <a:effectLst/>
                        </a:rPr>
                        <a:t>ӧй</a:t>
                      </a:r>
                      <a:r>
                        <a:rPr lang="ru-RU" sz="1100" dirty="0" smtClean="0">
                          <a:effectLst/>
                        </a:rPr>
                        <a:t> ул.-</a:t>
                      </a:r>
                      <a:r>
                        <a:rPr lang="ru-RU" sz="1100" dirty="0" err="1" smtClean="0">
                          <a:effectLst/>
                        </a:rPr>
                        <a:t>ын</a:t>
                      </a:r>
                      <a:r>
                        <a:rPr lang="ru-RU" sz="1100" dirty="0" smtClean="0">
                          <a:effectLst/>
                        </a:rPr>
                        <a:t>, Судно </a:t>
                      </a:r>
                      <a:r>
                        <a:rPr lang="ru-RU" sz="1100" dirty="0" err="1" smtClean="0">
                          <a:effectLst/>
                        </a:rPr>
                        <a:t>дзоньталан</a:t>
                      </a:r>
                      <a:r>
                        <a:rPr lang="ru-RU" sz="1100" dirty="0" smtClean="0">
                          <a:effectLst/>
                        </a:rPr>
                        <a:t> ул.-</a:t>
                      </a:r>
                      <a:r>
                        <a:rPr lang="ru-RU" sz="1100" dirty="0" err="1" smtClean="0">
                          <a:effectLst/>
                        </a:rPr>
                        <a:t>ын</a:t>
                      </a:r>
                      <a:r>
                        <a:rPr lang="ru-RU" sz="1100" dirty="0" smtClean="0">
                          <a:effectLst/>
                        </a:rPr>
                        <a:t>, </a:t>
                      </a:r>
                      <a:r>
                        <a:rPr lang="ru-RU" sz="1100" dirty="0" err="1" smtClean="0">
                          <a:effectLst/>
                        </a:rPr>
                        <a:t>Лыска</a:t>
                      </a:r>
                      <a:r>
                        <a:rPr lang="ru-RU" sz="1100" dirty="0" smtClean="0">
                          <a:effectLst/>
                        </a:rPr>
                        <a:t> ул.-</a:t>
                      </a:r>
                      <a:r>
                        <a:rPr lang="ru-RU" sz="1100" dirty="0" err="1" smtClean="0">
                          <a:effectLst/>
                        </a:rPr>
                        <a:t>ын</a:t>
                      </a:r>
                      <a:r>
                        <a:rPr lang="ru-RU" sz="1100" dirty="0" smtClean="0">
                          <a:effectLst/>
                        </a:rPr>
                        <a:t>,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Краснозатонск</a:t>
                      </a:r>
                      <a:r>
                        <a:rPr lang="ru-RU" sz="1100" dirty="0" err="1" smtClean="0">
                          <a:effectLst/>
                        </a:rPr>
                        <a:t>ӧй</a:t>
                      </a:r>
                      <a:r>
                        <a:rPr lang="ru-RU" sz="1100" dirty="0" smtClean="0">
                          <a:effectLst/>
                        </a:rPr>
                        <a:t> ул.-</a:t>
                      </a:r>
                      <a:r>
                        <a:rPr lang="ru-RU" sz="1100" dirty="0" err="1" smtClean="0">
                          <a:effectLst/>
                        </a:rPr>
                        <a:t>ын</a:t>
                      </a:r>
                      <a:r>
                        <a:rPr lang="ru-RU" sz="1100" dirty="0" smtClean="0">
                          <a:effectLst/>
                        </a:rPr>
                        <a:t>, Тракт ул.-</a:t>
                      </a:r>
                      <a:r>
                        <a:rPr lang="ru-RU" sz="1100" dirty="0" err="1" smtClean="0">
                          <a:effectLst/>
                        </a:rPr>
                        <a:t>ын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биаруӧн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могмӧдан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ортсыса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везъяс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2431" marR="42431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6,27 км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2431" marR="42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2015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2431" marR="42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484,8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2431" marR="42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484,8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2431" marR="42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помалӧма</a:t>
                      </a:r>
                      <a:endParaRPr lang="ru-RU" sz="1100" dirty="0">
                        <a:effectLst/>
                      </a:endParaRPr>
                    </a:p>
                  </a:txBody>
                  <a:tcPr marL="42431" marR="42431" marT="0" marB="0" anchor="ctr"/>
                </a:tc>
              </a:tr>
              <a:tr h="260449">
                <a:tc>
                  <a:txBody>
                    <a:bodyPr/>
                    <a:lstStyle/>
                    <a:p>
                      <a:pPr indent="0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Мылд</a:t>
                      </a:r>
                      <a:r>
                        <a:rPr lang="en-US" sz="1100" dirty="0" err="1" smtClean="0">
                          <a:effectLst/>
                        </a:rPr>
                        <a:t>i</a:t>
                      </a:r>
                      <a:r>
                        <a:rPr lang="ru-RU" sz="1100" dirty="0" smtClean="0">
                          <a:effectLst/>
                        </a:rPr>
                        <a:t>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ккп</a:t>
                      </a:r>
                      <a:r>
                        <a:rPr lang="ru-RU" sz="1100" baseline="0" dirty="0" smtClean="0">
                          <a:effectLst/>
                        </a:rPr>
                        <a:t>. </a:t>
                      </a:r>
                      <a:r>
                        <a:rPr lang="ru-RU" sz="1100" baseline="0" dirty="0" err="1" smtClean="0">
                          <a:effectLst/>
                        </a:rPr>
                        <a:t>мутасын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посёлокпытшса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улыс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давлениеа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биару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везъяс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2431" marR="42431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15,66 км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2431" marR="42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2015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2431" marR="42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538,9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2431" marR="42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538,9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2431" marR="42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помалӧма</a:t>
                      </a:r>
                      <a:endParaRPr lang="ru-RU" sz="1100" dirty="0" smtClean="0">
                        <a:effectLst/>
                      </a:endParaRPr>
                    </a:p>
                  </a:txBody>
                  <a:tcPr marL="42431" marR="42431" marT="0" marB="0" anchor="ctr"/>
                </a:tc>
              </a:tr>
              <a:tr h="312539">
                <a:tc>
                  <a:txBody>
                    <a:bodyPr/>
                    <a:lstStyle/>
                    <a:p>
                      <a:pPr indent="0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Сыктывкарса</a:t>
                      </a:r>
                      <a:r>
                        <a:rPr lang="ru-RU" sz="1100" dirty="0" smtClean="0">
                          <a:effectLst/>
                        </a:rPr>
                        <a:t> Журавский ул.-</a:t>
                      </a:r>
                      <a:r>
                        <a:rPr lang="ru-RU" sz="1100" dirty="0" err="1" smtClean="0">
                          <a:effectLst/>
                        </a:rPr>
                        <a:t>ын</a:t>
                      </a:r>
                      <a:r>
                        <a:rPr lang="ru-RU" sz="1100" dirty="0" smtClean="0">
                          <a:effectLst/>
                        </a:rPr>
                        <a:t> ас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олан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</a:rPr>
                        <a:t>керкаяса</a:t>
                      </a:r>
                      <a:r>
                        <a:rPr lang="ru-RU" sz="1100" baseline="0" dirty="0" smtClean="0">
                          <a:effectLst/>
                        </a:rPr>
                        <a:t> квартал </a:t>
                      </a:r>
                      <a:r>
                        <a:rPr lang="ru-RU" sz="1100" baseline="0" dirty="0" err="1" smtClean="0">
                          <a:effectLst/>
                        </a:rPr>
                        <a:t>биару</a:t>
                      </a:r>
                      <a:r>
                        <a:rPr lang="ru-RU" sz="1100" dirty="0" err="1" smtClean="0">
                          <a:effectLst/>
                        </a:rPr>
                        <a:t>ӧн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могмӧдӧм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2431" marR="42431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0,47 км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2431" marR="42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2015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2431" marR="42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3 739,5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2431" marR="42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3 739,5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42431" marR="4243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уджӧ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пырт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ӧма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431" marR="4243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6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60" y="692695"/>
            <a:ext cx="1454143" cy="129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54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340768"/>
            <a:ext cx="720079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Вынсьӧдӧма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Коми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Республикаса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Веськӧдлан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котырлӧн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2012.09.28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лунся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421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№-а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шуӧмӧн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Шӧр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мог –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– 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лӧсьӧдны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бур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удж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рынок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сӧвмӧм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вылӧ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условиеяс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да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отсавны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збыльмӧдны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тырвыйӧ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тыдалан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бӧртаса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да ас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вӧляысь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бӧрйӧм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удж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вылӧ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гражданалысь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инӧдъяс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серти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канму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гарантияяс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23728" y="692696"/>
            <a:ext cx="666452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ЙӦЗӦС УДЖӦН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МОГМӦДӦМЛЫ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ОТСАЛӦМ»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РЕСПУБЛИКАСА КАНМУ УДЖТАС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626603713"/>
              </p:ext>
            </p:extLst>
          </p:nvPr>
        </p:nvGraphicFramePr>
        <p:xfrm>
          <a:off x="462110" y="5589240"/>
          <a:ext cx="6486154" cy="1071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Прямоугольник с двумя вырезанными противолежащими углами 22"/>
          <p:cNvSpPr/>
          <p:nvPr/>
        </p:nvSpPr>
        <p:spPr>
          <a:xfrm>
            <a:off x="6876256" y="5661249"/>
            <a:ext cx="1900073" cy="927140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уджтассӧ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индӧм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84%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2110" y="2348880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могмӧдӧм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уджтасувъяс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ставнас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118287483"/>
              </p:ext>
            </p:extLst>
          </p:nvPr>
        </p:nvGraphicFramePr>
        <p:xfrm>
          <a:off x="455622" y="2755667"/>
          <a:ext cx="8320707" cy="2761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7972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67544" y="764704"/>
            <a:ext cx="830986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уджтасса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торъя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петкӧдласъяс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шедӧдӧм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йылысь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тӧдмӧгъяс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55</a:t>
            </a:fld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26392949"/>
              </p:ext>
            </p:extLst>
          </p:nvPr>
        </p:nvGraphicFramePr>
        <p:xfrm>
          <a:off x="467544" y="1412776"/>
          <a:ext cx="8309862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8028384" y="1655222"/>
            <a:ext cx="646356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88,6 %</a:t>
            </a:r>
            <a:endParaRPr lang="ru-RU" sz="1100" b="1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660094577"/>
              </p:ext>
            </p:extLst>
          </p:nvPr>
        </p:nvGraphicFramePr>
        <p:xfrm>
          <a:off x="467544" y="2864396"/>
          <a:ext cx="8309862" cy="1038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67544" y="3933056"/>
            <a:ext cx="8309862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05000"/>
              </a:lnSpc>
            </a:pP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</a:t>
            </a:r>
            <a:r>
              <a:rPr lang="en-US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нмуса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рынокӧн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веськӧдлӧм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ресурсъяс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артмӧдан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наӧн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вӧдитчан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ладмӧдӧм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1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уджтасув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урчитӧма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мероприятиеяс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кутшӧмъяс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сетӧны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позянлун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ӧдй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ӧ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бура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могмӧдны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сетысьясӧс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уджалысьясӧн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ӧдйӧ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отсавны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уджтӧмалысь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гражданалы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пырны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налӧн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коланлун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уджсикасын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позянлунъяс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чинтыны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уджтӧмалан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кадколастсӧ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Вермытӧмъяслы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оборудуйтӧм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лӧсьӧдӧм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уджалан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местаяс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уджтӧм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вермытӧмъяслы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уджавны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пырны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отсалӧм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2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уджтасувса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мероприятиеяссӧ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веськӧдӧма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сэтшӧм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условиеяс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лӧсьӧдӧм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медым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морт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лӧсьыда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en-US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да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вӧляпырысь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сӧвмис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отсавны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омӧля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дорйӧм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категория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олысьяслы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кодъяслы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сьӧкыд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корсьны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уджсӧ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збыльмӧдӧмсӧ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могмӧдӧм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3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уджтасувса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мероприятиеяслӧн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могыс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ӧтувтны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рынокын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участникъяслысь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вынъяссӧ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ладмӧдны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органъяслысь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уджсикас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союзъяслысь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уджалысьяслӧн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уджӧн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могмӧдысьяслӧн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мукӧд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бӧрйӧм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органлысь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уджсӧ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олысьясӧс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уджӧн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могмӧдан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мераяс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лӧсьӧдӧмын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збыльмӧдӧмын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Йӧзӧс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уджӧн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могмӧдан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юкӧнын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содтӧд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мероприятиеяс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кутшӧмъясӧс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веськӧдӧма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рынокын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ёсьлунсӧ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чинтӧм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4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уджтасувса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мероприятиеяссӧ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веськӧдӧма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рынокын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ёсьлунсӧ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чинтӧм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2231286"/>
            <a:ext cx="790372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113,3 %</a:t>
            </a:r>
            <a:endParaRPr lang="ru-RU" sz="11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030100" y="3383414"/>
            <a:ext cx="747306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103,2 %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88368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67544" y="1268760"/>
            <a:ext cx="8309862" cy="5256584"/>
          </a:xfrm>
        </p:spPr>
        <p:txBody>
          <a:bodyPr/>
          <a:lstStyle/>
          <a:p>
            <a:pPr marL="0" indent="45720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- 2015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пасйӧм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уджтӧмалан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шӧркодь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тшупӧдыс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- 1,5%;</a:t>
            </a:r>
          </a:p>
          <a:p>
            <a:pPr marL="0" indent="45720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йӧзӧс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уджӧн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могмӧдан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тшупӧдыс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шӧркодя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вонас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- 66,2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 marL="0" indent="45720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тувъя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уджтӧмалан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тшупӧдыс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- 7,0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 marL="0" indent="45720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уджсикасӧ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велӧдӧм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бӧрын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уджсикасын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содтӧд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тӧдӧмлун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босьтӧм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бӧрын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гражданаӧс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уджӧн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могмӧдан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тшупӧдыс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- 80,0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%;</a:t>
            </a:r>
          </a:p>
          <a:p>
            <a:pPr marL="0" indent="45720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уджтӧмалысь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кодъясӧс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пасйӧмаӧсь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предпринимательскӧй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нуӧдысьясӧн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йӧзӧс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уджӧн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могмӧдан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отсӧгӧн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- 123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вермытӧмъяслы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оборудуйтӧм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лӧсьӧдӧм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уджалан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местаяс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вылын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уджалысь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вермытӧмъяслӧн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уджавны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вермысь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арлыда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вермытӧмъяслӧн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ӧтувъя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0,4%;</a:t>
            </a:r>
          </a:p>
          <a:p>
            <a:pPr marL="0" indent="45720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юкӧнысь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быдын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уджалӧны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олысьясӧс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уджӧн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могмӧдан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шӧринъяс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кодъяс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сет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сны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йӧзӧс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уджӧн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могмӧдан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юкӧнын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165638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услуга;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организацияясса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уджалысь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кодъясӧс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вермӧны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вештыны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уджысь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корсьысь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кодъяс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пырисны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недыр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кадся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- 600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организацияясса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уджалысь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лыд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кодъясӧс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вермӧны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вештыны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уджысь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корсьысь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лыд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кодъяс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уджсикасӧ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водзвыв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велӧдчисны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стажируйтчисны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- 427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проектъяс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збыльмӧдысь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арӧссянь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арӧсӧдз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йӧз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кодъяс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заводит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сны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збыльмӧдны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проектъяс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- 30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уджӧн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могмӧдан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условиеяс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уджалан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местаяс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босьтӧм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вермытӧмъяс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- 60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F34DF-7A73-4592-8F00-13A55A4C8C09}" type="slidenum">
              <a:rPr lang="ru-RU" smtClean="0"/>
              <a:pPr>
                <a:defRPr/>
              </a:pPr>
              <a:t>56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786190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кадколастӧ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71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123728" y="692696"/>
            <a:ext cx="6664523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«КОМИ РЕСПУБЛИКАСА ОЛЫСЬЯСӦС ДА МУТАСЪЯС ВИЧЧЫСЬТӦМТОРЪЯСЫСЬ ДОРЙӦМ, ПӦЖАРЫСЬ ВИДЗЧЫСЬӦМ ДА ВА ОБЪЕКТЪЯС ВЫЛЫН ЙӦЗЛЫСЬ ВИДЗЧЫСЯНЛУН МОГМӦДӦМ»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РЕСПУБЛИКАСА КАНМУ УДЖТАС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http://programs.gov.ru/Portal/img/life_10.png"/>
          <p:cNvPicPr/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3750" r="7500" b="53125"/>
          <a:stretch/>
        </p:blipFill>
        <p:spPr bwMode="auto">
          <a:xfrm>
            <a:off x="499519" y="721047"/>
            <a:ext cx="1408185" cy="1198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57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9519" y="2088431"/>
            <a:ext cx="828873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Вынсьӧдӧма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Коми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Веськӧдлан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котырлӧн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2012.09.28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лунся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421 №-а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шуӧмӧн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Шӧр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мог  –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бурмӧдны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Виччысьтӧмторъясысь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ӧлӧдан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да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найӧс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бырӧдан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ӧтувъя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канму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системалӧн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Коми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республиканскӧй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системаувлысь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да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терроризмысь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ӧлӧдан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системалысь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уджсӧ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ru-RU" sz="1300" dirty="0">
              <a:solidFill>
                <a:schemeClr val="tx1"/>
              </a:solidFill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964079113"/>
              </p:ext>
            </p:extLst>
          </p:nvPr>
        </p:nvGraphicFramePr>
        <p:xfrm>
          <a:off x="462110" y="5661248"/>
          <a:ext cx="6414146" cy="936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Прямоугольник с двумя вырезанными противолежащими углами 22"/>
          <p:cNvSpPr/>
          <p:nvPr/>
        </p:nvSpPr>
        <p:spPr>
          <a:xfrm>
            <a:off x="6876256" y="5661248"/>
            <a:ext cx="1900073" cy="1008112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уджтассӧ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индӧм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91,2%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62110" y="2780928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могмӧдӧм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уджтасувъяс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ставнас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823313796"/>
              </p:ext>
            </p:extLst>
          </p:nvPr>
        </p:nvGraphicFramePr>
        <p:xfrm>
          <a:off x="462110" y="3191490"/>
          <a:ext cx="8320707" cy="2325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0064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2420888"/>
            <a:ext cx="830986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Торъя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медся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тӧдчана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могмӧдан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ыджда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58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2109" y="764704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уджтаслӧн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медся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тӧдчана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32894738"/>
              </p:ext>
            </p:extLst>
          </p:nvPr>
        </p:nvGraphicFramePr>
        <p:xfrm>
          <a:off x="471736" y="1135885"/>
          <a:ext cx="8309862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45071793"/>
              </p:ext>
            </p:extLst>
          </p:nvPr>
        </p:nvGraphicFramePr>
        <p:xfrm>
          <a:off x="467544" y="3068960"/>
          <a:ext cx="830986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860032" y="3356992"/>
            <a:ext cx="671384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72,7 %</a:t>
            </a:r>
            <a:endParaRPr lang="ru-RU" sz="11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08728" y="4021766"/>
            <a:ext cx="671384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55,7 %</a:t>
            </a:r>
            <a:endParaRPr lang="ru-RU" sz="11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4597830"/>
            <a:ext cx="671384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13,4 %</a:t>
            </a:r>
            <a:endParaRPr lang="ru-RU" sz="11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5229200"/>
            <a:ext cx="671384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91,3 %</a:t>
            </a:r>
            <a:endParaRPr lang="ru-RU" sz="11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956376" y="5965982"/>
            <a:ext cx="671384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92,8 %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9196067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67544" y="1196752"/>
            <a:ext cx="8309862" cy="5256584"/>
          </a:xfrm>
        </p:spPr>
        <p:txBody>
          <a:bodyPr/>
          <a:lstStyle/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«Коми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олысьясӧс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мутасъяс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виччысьтӧмторъясысь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дорйӧм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пӧжарысь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видзчысьӧм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объектъяс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вылын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йӧзлысь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видзчысянлун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могмӧдӧм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уджтасса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планӧвӧй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петкӧдласъясс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индикаторъясс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2015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тырвыйӧ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Пӧжарысь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видзан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мездан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юкӧдувъясс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нуӧдӧм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материально-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техническӧй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ресурсъясӧн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объектъясӧн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могмӧдӧма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82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прӧчент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пӧжарысь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видзан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мездан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юкӧдувъясса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аттестуйтӧм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специалистъяслӧн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пайыс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76,2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прӧчент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аттестуйтчыны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индӧм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йӧзл</a:t>
            </a:r>
            <a:r>
              <a:rPr lang="ru-RU" sz="1400" dirty="0" err="1" smtClean="0">
                <a:latin typeface="Times New Roman" panose="02020603050405020304" pitchFamily="18" charset="0"/>
              </a:rPr>
              <a:t>ӧн</a:t>
            </a:r>
            <a:r>
              <a:rPr lang="ru-RU" sz="1400" dirty="0" smtClean="0"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</a:rPr>
              <a:t>ӧтувъя</a:t>
            </a:r>
            <a:r>
              <a:rPr lang="ru-RU" sz="1400" dirty="0" smtClean="0"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лыдысь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либӧ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896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уджалысь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лӧсялӧ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нормативнӧй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документъяслы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заводитчигӧн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видлӧм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могысь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пырт</a:t>
            </a:r>
            <a:r>
              <a:rPr lang="en-US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сны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уджӧ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Сыктывкарын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«112»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системалысь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вызовъяс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видлалан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шӧрин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Шӧринса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уджалысьяс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чӧжӧн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примит</a:t>
            </a:r>
            <a:r>
              <a:rPr lang="en-US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сны да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видлал</a:t>
            </a:r>
            <a:r>
              <a:rPr lang="en-US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сны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гражданалысь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151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сюрсысь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унджык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шыӧдчӧм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пиысь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1282 вызов,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кутшӧмъяс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бӧрын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ӧтпыр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колӧ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вӧл</a:t>
            </a:r>
            <a:r>
              <a:rPr lang="en-US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петны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некымын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экстреннӧй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оперативнӧй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службалы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2015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вося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ӧшым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тӧлысьын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«112»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системалы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нуӧд</a:t>
            </a:r>
            <a:r>
              <a:rPr lang="en-US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сны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канмусянь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примитан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испытаниеяс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Пыртӧма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уджӧ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выль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пӧжарнӧй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депо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Сыктыв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районса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Куниб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сиктын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Изьва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районса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Койю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с.к.п.-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ын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вочасӧн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капитальнӧя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дзоньталӧма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52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пӧжарнӧй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депо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здание.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Кусӧдчысьяслысь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уджсикасын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кужанлунъяс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бурмӧдӧм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могысь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стрӧитӧма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велӧдчан-тренируйтчан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башня,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теплодымокамера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100 метра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кузьтаӧн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мытшӧдъяса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визь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кусӧдчысьясӧс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психологическӧя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дасьтан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визь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Пӧжарысь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видзчысян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службаӧн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гражданаӧс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видзӧмӧн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веськӧдлан</a:t>
            </a:r>
            <a:r>
              <a:rPr lang="en-US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н» КР ККУ-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400" dirty="0" err="1">
                <a:latin typeface="Times New Roman" panose="02020603050405020304" pitchFamily="18" charset="0"/>
              </a:rPr>
              <a:t>ӧ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</a:t>
            </a:r>
            <a:r>
              <a:rPr lang="ru-RU" sz="1400" dirty="0" err="1" smtClean="0">
                <a:latin typeface="Times New Roman" panose="02020603050405020304" pitchFamily="18" charset="0"/>
              </a:rPr>
              <a:t>ӧдчан</a:t>
            </a:r>
            <a:r>
              <a:rPr lang="ru-RU" sz="1400" dirty="0" smtClean="0"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</a:rPr>
              <a:t>шӧринын</a:t>
            </a:r>
            <a:r>
              <a:rPr lang="ru-RU" sz="1400" dirty="0" smtClean="0">
                <a:latin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велӧдчисны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кыпӧд</a:t>
            </a:r>
            <a:r>
              <a:rPr lang="en-US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сны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квалификациясӧ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2016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морт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пиысь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гражданаӧс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доръян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виччысьтӧмторъясысь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видзан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юкӧнысь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778 чина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морт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специалист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пӧжарысь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видзчысьӧмысь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кывкутысь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1238 чина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морт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специалист да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организацияясса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уджалысь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Нуӧдӧма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терроризмлы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паныд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удж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нуӧдӧм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уджалан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группаяслысь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 заседание, а с</a:t>
            </a:r>
            <a:r>
              <a:rPr lang="en-US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дзжӧ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комплекснӧй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учение,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штабын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тренировкаяс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торъя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комплекснӧй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занятиеяс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веськӧдлан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органъяскӧд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вынъяскӧд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кодъяс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участвуйтӧны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террористическӧй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актлысь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колясъяс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чинтӧмын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бырӧдӧмын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Терроризмысь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видзчысян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корӧмъяс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оборудуйтӧма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социальнӧй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объект. 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F34DF-7A73-4592-8F00-13A55A4C8C09}" type="slidenum">
              <a:rPr lang="ru-RU" smtClean="0"/>
              <a:pPr>
                <a:defRPr/>
              </a:pPr>
              <a:t>59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764704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кадколастӧ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78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72851126-1FEE-4A37-9204-4B108FE19BCE}" type="slidenum">
              <a:rPr lang="ru-RU" smtClean="0"/>
              <a:pPr algn="ctr">
                <a:defRPr/>
              </a:pPr>
              <a:t>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92696"/>
            <a:ext cx="8208912" cy="578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>
              <a:lnSpc>
                <a:spcPct val="110000"/>
              </a:lnSpc>
              <a:spcAft>
                <a:spcPts val="0"/>
              </a:spcAft>
            </a:pPr>
            <a:r>
              <a:rPr lang="ru-RU" sz="12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</a:t>
            </a: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рӧскод</a:t>
            </a: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ӧмкудйысь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мынтан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10000"/>
              </a:lnSpc>
              <a:spcAft>
                <a:spcPts val="0"/>
              </a:spcAft>
            </a:pPr>
            <a:r>
              <a:rPr lang="ru-RU" sz="12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Рӧскод</a:t>
            </a: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серти</a:t>
            </a: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кӧсйысьӧм</a:t>
            </a:r>
            <a:r>
              <a:rPr lang="ru-RU" sz="12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ӧсялана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сьӧмкудйысь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мынтыны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кӧсйысьӧм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10000"/>
              </a:lnSpc>
              <a:spcAft>
                <a:spcPts val="0"/>
              </a:spcAft>
            </a:pPr>
            <a:r>
              <a:rPr lang="ru-RU" sz="12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Сьӧмкудлӧн</a:t>
            </a: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дефицит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сэк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кор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ӧмкудлӧн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рӧскодыс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вевтыртӧ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сылысь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чӧжӧссӧ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10000"/>
              </a:lnSpc>
              <a:spcAft>
                <a:spcPts val="0"/>
              </a:spcAft>
            </a:pPr>
            <a:r>
              <a:rPr lang="ru-RU" sz="12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Сьӧмкудлӧн</a:t>
            </a:r>
            <a:r>
              <a:rPr lang="ru-RU" sz="12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профицит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сэк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кор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ӧмкудлӧн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чӧжӧсыс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вевтыртӧ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сылысь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рӧскодсӧ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10000"/>
              </a:lnSpc>
              <a:spcAft>
                <a:spcPts val="0"/>
              </a:spcAft>
            </a:pPr>
            <a:r>
              <a:rPr lang="ru-RU" sz="12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Сьӧмкудкостса</a:t>
            </a: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трансфертъяс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кутшӧмӧс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вуджӧдӧны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Россия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Федерацияса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системаын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ӧти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сьӧмкудйысь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мӧд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сьӧмкудйӧ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10000"/>
              </a:lnSpc>
              <a:spcAft>
                <a:spcPts val="0"/>
              </a:spcAft>
            </a:pPr>
            <a:r>
              <a:rPr lang="ru-RU" sz="12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Дотацияяс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кутшӧмӧс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Россия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Федерацияса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системаын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ӧти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сетӧ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мӧд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сьӧмкудлы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водзӧстӧг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бергӧдтӧг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торъя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вӧдитчан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могъяс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индытӧг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10000"/>
              </a:lnSpc>
              <a:spcAft>
                <a:spcPts val="0"/>
              </a:spcAft>
            </a:pPr>
            <a:r>
              <a:rPr lang="ru-RU" sz="12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Субвенцияяс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кутшӧмӧс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Россия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Федерацияса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системаын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ӧти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сетӧ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мӧд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сьӧмкудлы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водзӧстӧг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бергӧдтӧг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мукӧд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публично-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прав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вӧй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юкӧнлы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вудж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ӧд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уджмогъяс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сьӧмӧн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могмӧдӧм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вылӧ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lvl="0" indent="450215" algn="just">
              <a:lnSpc>
                <a:spcPct val="110000"/>
              </a:lnSpc>
              <a:spcAft>
                <a:spcPts val="0"/>
              </a:spcAft>
            </a:pPr>
            <a:r>
              <a:rPr lang="ru-RU" sz="12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Субсидияяс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кутшӧмӧс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Россия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Федерацияса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системаын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ӧти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сетӧ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мӧд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сьӧмкудлы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водзӧстӧг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бергӧдтӧг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мукӧд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сьӧмкудлысь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рӧскод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ӧ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тув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пайӧн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сьӧмӧн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могмӧдӧм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вылӧ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10000"/>
              </a:lnSpc>
              <a:spcAft>
                <a:spcPts val="0"/>
              </a:spcAft>
            </a:pPr>
            <a:r>
              <a:rPr lang="ru-RU" sz="12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Канму</a:t>
            </a:r>
            <a:r>
              <a:rPr lang="ru-RU" sz="12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уджтас</a:t>
            </a:r>
            <a:r>
              <a:rPr lang="ru-RU" sz="12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канму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политикал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ӧн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мероприятие да инструмент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система,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мый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отсӧгӧн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збыльмӧдӧны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канмулӧн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медшӧр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удж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серти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социально-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экономическӧя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сӧвман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видзчысянлун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юкӧнын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канму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политикаын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тӧдчанаторъясыс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шӧр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могъясыс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10000"/>
              </a:lnSpc>
              <a:spcAft>
                <a:spcPts val="0"/>
              </a:spcAft>
            </a:pPr>
            <a:r>
              <a:rPr lang="ru-RU" sz="12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Канму</a:t>
            </a:r>
            <a:r>
              <a:rPr lang="ru-RU" sz="12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задание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документ,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кытч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пырӧны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канму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муниципальнӧй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услугаяс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сетан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уджъяс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вӧчан</a:t>
            </a:r>
            <a:r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</a:t>
            </a:r>
            <a:r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состав,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качество,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ыджда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условиеяс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пӧрадок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бӧртасъяс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дорӧ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корӧмъяс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10000"/>
              </a:lnSpc>
              <a:spcAft>
                <a:spcPts val="0"/>
              </a:spcAft>
            </a:pPr>
            <a:r>
              <a:rPr lang="ru-RU" sz="12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Канму</a:t>
            </a: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</a:t>
            </a:r>
            <a:r>
              <a:rPr lang="ru-RU" sz="12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муниципальн</a:t>
            </a:r>
            <a:r>
              <a:rPr lang="ru-RU" sz="1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ӧй</a:t>
            </a:r>
            <a:r>
              <a:rPr lang="ru-RU" sz="12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</a:t>
            </a:r>
            <a:r>
              <a:rPr lang="ru-RU" sz="12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услугаяс</a:t>
            </a:r>
            <a:r>
              <a:rPr lang="ru-RU" sz="12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</a:t>
            </a:r>
            <a:r>
              <a:rPr lang="ru-RU" sz="12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уджъяс</a:t>
            </a:r>
            <a:r>
              <a:rPr lang="ru-RU" sz="12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услугаяс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уджъяс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),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кутш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ӧмъясӧс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сет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ӧ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ны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вӧчӧны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канму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власьт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органъяс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меставывса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асвеськӧдлан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органъяс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канму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муниципальн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ӧй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учреждениеяс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10000"/>
              </a:lnSpc>
              <a:spcAft>
                <a:spcPts val="0"/>
              </a:spcAft>
            </a:pPr>
            <a:r>
              <a:rPr lang="ru-RU" sz="12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Канму</a:t>
            </a:r>
            <a:r>
              <a:rPr lang="ru-RU" sz="12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уджйӧз</a:t>
            </a:r>
            <a:r>
              <a:rPr lang="ru-RU" sz="12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босьтӧм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кредитъяс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лэдзӧм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дона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кабалаяс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коймӧд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йӧз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водзын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сетӧм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гарантияяс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серти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публично-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прав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овӧй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юкӧнын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кӧсйысьӧмъяс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10000"/>
              </a:lnSpc>
              <a:spcAft>
                <a:spcPts val="0"/>
              </a:spcAft>
            </a:pPr>
            <a:r>
              <a:rPr lang="ru-RU" sz="12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</a:t>
            </a: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сьӧмӧн</a:t>
            </a: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медшӧр</a:t>
            </a: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вӧдитчысь</a:t>
            </a:r>
            <a:r>
              <a:rPr lang="ru-RU" sz="12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канму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власьт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орган (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меставывса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асвеськ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ӧдлан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орган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),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ӧмкудйӧ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пырттӧм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канму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ӧн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веськӧдлан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орган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либӧ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наука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велӧдӧм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культура да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дзоньвидзалун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видзан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медтӧдчана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учреждение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код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веськыда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босьтӧ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ӧ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мсӧ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сьӧмкудйысь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кодлы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сетӧма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инӧд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юклыны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сьӧмсӧ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сьӧмкудйысь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сьӧмӧн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ведомствоувса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вӧдитчысьяс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ӧмсӧ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босьтысьяс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костын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10000"/>
              </a:lnSpc>
              <a:spcAft>
                <a:spcPts val="0"/>
              </a:spcAft>
            </a:pPr>
            <a:r>
              <a:rPr lang="ru-RU" sz="12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</a:t>
            </a: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дефицит </a:t>
            </a:r>
            <a:r>
              <a:rPr lang="ru-RU" sz="12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сьӧмӧн</a:t>
            </a: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могмӧдан</a:t>
            </a: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ӧшмӧсъяслӧн</a:t>
            </a: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медшӧр</a:t>
            </a:r>
            <a:r>
              <a:rPr lang="ru-RU" sz="12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администратор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канму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власьт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орган (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меставывса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асвеськӧдлан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орган),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ӧмкудйӧ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пырттӧм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канму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ӧн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веськӧдлан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орган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либӧ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мӧд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организация, код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веськӧдлӧ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сьӧмкуд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дефицит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сьӧмӧн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могмӧдан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ӧшмӧсъяслӧн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администраторъясӧн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4875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144016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60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289097"/>
            <a:ext cx="7128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Вынсьӧдӧма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Коми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Республикаса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Веськӧдлан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котырлӧн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2011.12.30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лунся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651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№-а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шуӧмӧн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Шӧр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мог –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сӧвмӧдны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Коми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Республикаса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культуралысь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позянлунъяс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23728" y="692696"/>
            <a:ext cx="666452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РЕСПУБЛИКАСА КАНМУ УДЖТАС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392410393"/>
              </p:ext>
            </p:extLst>
          </p:nvPr>
        </p:nvGraphicFramePr>
        <p:xfrm>
          <a:off x="462110" y="5373216"/>
          <a:ext cx="6414146" cy="121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Прямоугольник с двумя вырезанными противолежащими углами 22"/>
          <p:cNvSpPr/>
          <p:nvPr/>
        </p:nvSpPr>
        <p:spPr>
          <a:xfrm>
            <a:off x="6876256" y="5445224"/>
            <a:ext cx="1900073" cy="1143164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анму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уджтассӧ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индӧм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95,5%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2110" y="2010326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могмӧдӧм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уджтасувъяс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ставнас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502054079"/>
              </p:ext>
            </p:extLst>
          </p:nvPr>
        </p:nvGraphicFramePr>
        <p:xfrm>
          <a:off x="462110" y="2420888"/>
          <a:ext cx="8320707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935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67544" y="683985"/>
            <a:ext cx="830986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уджтасса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торъя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едӧдӧм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йылысь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тӧдмӧгъяс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61</a:t>
            </a:fld>
            <a:endParaRPr lang="ru-RU" dirty="0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4190641541"/>
              </p:ext>
            </p:extLst>
          </p:nvPr>
        </p:nvGraphicFramePr>
        <p:xfrm>
          <a:off x="467544" y="1340768"/>
          <a:ext cx="8309862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699966146"/>
              </p:ext>
            </p:extLst>
          </p:nvPr>
        </p:nvGraphicFramePr>
        <p:xfrm>
          <a:off x="467544" y="3212976"/>
          <a:ext cx="830986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888975" y="1700808"/>
            <a:ext cx="1059289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154,5 %</a:t>
            </a:r>
            <a:endParaRPr lang="ru-RU" sz="11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172400" y="2447310"/>
            <a:ext cx="1059289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109,0 %</a:t>
            </a:r>
            <a:endParaRPr lang="ru-RU" sz="11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80863" y="3599438"/>
            <a:ext cx="1059289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103,7 %</a:t>
            </a:r>
            <a:endParaRPr lang="ru-RU" sz="11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24128" y="4319518"/>
            <a:ext cx="1059289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101,6 %</a:t>
            </a:r>
            <a:endParaRPr lang="ru-RU" sz="11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020272" y="5111606"/>
            <a:ext cx="1059289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</a:t>
            </a:r>
            <a:endParaRPr lang="ru-RU" sz="11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668344" y="5877272"/>
            <a:ext cx="1059289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109,5 %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378599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0007" y="1087130"/>
            <a:ext cx="842493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 да искусство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ӧнын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учреждениеясса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уджалысьяслӧн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шӧркодь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удждоныс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шӧркодь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удждон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- 71,9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(план – 71,5%).</a:t>
            </a:r>
          </a:p>
          <a:p>
            <a:pPr indent="457200" algn="just"/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нмуса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«Культура»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отрасльын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медся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тӧдчана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туйвизьӧн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лоӧ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социальнӧй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збыльмӧдан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мероприятиеяс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йылысь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Федерацияса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Президентлӧн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597 №-а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Индӧдса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положениеясӧ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зумыда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кутчысьӧм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Медым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збыльмӧдны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тайӧ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могсӧ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Коми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Веськӧдлан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котырлӧн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2013.02.20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лунся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43-р №-а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тшӧктӧмӧн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вынсьӧдӧма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«туй карта».</a:t>
            </a:r>
          </a:p>
          <a:p>
            <a:pPr indent="457200" algn="just"/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библиотекаясын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музейясын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мукӧд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учреждениеын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услугаяс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сет</a:t>
            </a:r>
            <a:r>
              <a:rPr lang="en-US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гӧн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уджъяс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вӧчигӧн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нуӧд</a:t>
            </a:r>
            <a:r>
              <a:rPr lang="en-US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сны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татшӧм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мероприятиеяс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акцияяс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Музейяслӧн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войтыркостса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кежлӧ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нуӧд</a:t>
            </a:r>
            <a:r>
              <a:rPr lang="en-US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сны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войтыркостса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«Ночь музеев» акция; </a:t>
            </a:r>
            <a:endParaRPr lang="ru-RU" sz="11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«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Библиосумерки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- 2015»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ставроссияса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акция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дырйи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«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Библионочь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- 2015» акция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дырйи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библиотекаясын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</a:t>
            </a:r>
            <a:r>
              <a:rPr lang="en-US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сны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рытъя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мероприятиеяс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выставкаяс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мастер-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классъяс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театрализованнӧй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петкӧдчӧмъяс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викторинаяс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мук.);</a:t>
            </a:r>
            <a:endParaRPr lang="ru-RU" sz="11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«Вера, надежда, любовь в российских семьях»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ставроссияса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киноакция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</a:t>
            </a:r>
            <a:r>
              <a:rPr lang="en-US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КР кино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видзӧдан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учреждениеясын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</a:t>
            </a:r>
            <a:r>
              <a:rPr lang="en-US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сны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фильмъяс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кутшӧмъяс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отсалӧны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видзны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семьяпытшса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донаторъяссӧ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зумыдмӧдны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семья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институтлысь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тӧдчанлунсӧ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сетны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сылы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отсӧг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2015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медгырысь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мероприятиеяссӧ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вӧл</a:t>
            </a:r>
            <a:r>
              <a:rPr lang="en-US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1941-1945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воясӧ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Айму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вӧсна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Ыджыд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тышын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Вермӧмсянь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 волы.</a:t>
            </a:r>
            <a:endParaRPr lang="ru-RU" sz="11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3933056"/>
            <a:ext cx="2592288" cy="28083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59832" y="3789040"/>
            <a:ext cx="56886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Сылӧн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медся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тӧдчана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йӧзӧс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шызьӧдана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лоӧмторъяс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лыдын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«Эх, путь-дорожка фронтовая…» война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кадся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сьыланкывъяс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ставроссияса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смотр-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конкурслӧн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республиканскӧй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тшупӧд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«Катюша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ветеранъяслӧн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художествоа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творчество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смотр-конкурс;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«Салют Победы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йӧзкостса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творчестволы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ставроссияса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фестивальлӧн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республиканскӧй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тшупӧд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театральнӧй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премьераяс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кутшӧмъясӧс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пуктӧма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веськыда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грант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отсӧгӧн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Савин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драма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театрын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«Театр военной песни» концерт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«Эшелон» спектакль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Рощинлӧн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пьеса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Воркутаса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драма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театрын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«Анфиса»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спектакль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Грековалӧн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Павел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Лунгинлӧн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«Вдовий пароход»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пьеса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Коми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республиканскӧй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филармонияын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«АСЪЯ КЫА»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сьылан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йӧктан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ансамбльса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солистъяслӧн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«Звенит победная весна»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выль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ӧй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да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шылада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концерт, «Художники Республики Коми – участники Великой Отечественной войны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«Зыряне – народ даровитый. Коллекции предметов народного искусства»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альбомъяс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йӧзӧдӧм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с.в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62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692696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кадколастӧ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92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63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118929"/>
            <a:ext cx="8352928" cy="5763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ӧдӧны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 да искусство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юкӧнын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Юралысьлысь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грантъяс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шедӧдӧм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конкурс,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мыйяс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сетӧма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9,3 млн.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Тайӧ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грантъясыс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могысь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медым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лӧсьӧдны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пыртны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выль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уджаланногъяс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сӧвмӧдны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инновация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технологияяс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ышӧдны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том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йӧзӧс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босьтчыны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уджӧ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/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Традиционнӧй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мероприятиеяс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кындзи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концертъяс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сёрнияс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ветеранъяскӧд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аддзысьлӧмъяс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найӧс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ыдждӧдлӧмъяс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фестивальяс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д</a:t>
            </a:r>
            <a:r>
              <a:rPr lang="en-US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нмуса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нуӧдысь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учреждениеяс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вӧзйисны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праздник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кежлӧ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выль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сикас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мероприятиеяс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лыдын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ӧн</a:t>
            </a:r>
            <a:r>
              <a:rPr lang="en-US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юӧртан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ресурсъясӧн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вӧдитчӧмӧн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/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Томуловлы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библиотека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</a:t>
            </a:r>
            <a:r>
              <a:rPr lang="en-US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«Карта памяти»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интерактивнӧй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лист бок, д</a:t>
            </a:r>
            <a:r>
              <a:rPr lang="en-US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нмуса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Национальнӧй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библиотекаын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</a:t>
            </a:r>
            <a:r>
              <a:rPr lang="en-US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презентация «Библиотека памяти: Великой Победе посвящается» 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чужан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туялан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выль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корпоративнӧй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полнотекстӧвӧй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Ӧтуввез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-ресурс. </a:t>
            </a:r>
          </a:p>
          <a:p>
            <a:pPr indent="457200" algn="just"/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Бура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пӧртӧма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олӧм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Югӧр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культура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водзмӧстчӧмъяс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шӧринлысь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художник Анжелика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Штепалысь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«Наставление»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ӧтувъя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учреждениелӧн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сайтын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проектлысь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виртуальнӧй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версия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лӧсьӧдӧмӧн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вося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тӧвшӧр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тӧлысьын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Кулӧмд</a:t>
            </a:r>
            <a:r>
              <a:rPr lang="en-US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сиктын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</a:t>
            </a:r>
            <a:r>
              <a:rPr lang="en-US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«Василей»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ӧн</a:t>
            </a:r>
            <a:r>
              <a:rPr lang="en-US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сьыланкывлӧн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XXII фестиваль.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Ставнас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фестивальын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участвуйт</a:t>
            </a:r>
            <a:r>
              <a:rPr lang="en-US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314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морт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композиторъяс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поэтъяс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конкурсса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сьылысьяс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2015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«Василей»-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гран-при сет</a:t>
            </a:r>
            <a:r>
              <a:rPr lang="en-US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сны Таисия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Чаплыгиналы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«Коми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муын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сьыланкыв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дорӧ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кывъяс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шылад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гижысьлы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/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Рака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тӧлысьын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</a:t>
            </a:r>
            <a:r>
              <a:rPr lang="en-US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«Юные дарования – 2015» 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Я.С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Перепелица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ставроссияса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том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исполнительяслӧн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XIII конкурс – Коми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дзик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ӧти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конкурс,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кӧн</a:t>
            </a:r>
            <a:r>
              <a:rPr lang="en-US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донъялӧны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некымын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исполнительскӧй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номинация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«Фортепиано», «Фортепианный ансамбль», «Оркестровые струнные инструменты», «Ансамбль оркестровых струнных инструментов», «Инструменты народного оркестра», «Ансамбль инструментов народного оркестра», «Оркестровые и ударные инструменты», «Ансамбль оркестровых и ударных инструментов», «Юный композитор».</a:t>
            </a:r>
          </a:p>
          <a:p>
            <a:pPr indent="457200" algn="just"/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вося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рака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тӧлысьын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Абъячой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сиктын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</a:t>
            </a:r>
            <a:r>
              <a:rPr lang="en-US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«Неделя театров в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Прилузье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республиканскӧй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театральнӧй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котыръяслӧн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VIII фестиваль.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Фестивальын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участвуйт</a:t>
            </a:r>
            <a:r>
              <a:rPr lang="en-US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юкӧнысь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любительскӧй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котыр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Мероприятиесӧ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сиӧма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Россия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Федерацияын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Литература волы да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Айму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вӧсна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Ыджыд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тышын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Вермӧмсянь70 волы.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Фестивальлысь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гран-при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босьт</a:t>
            </a:r>
            <a:r>
              <a:rPr lang="en-US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Абъячойысь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Г.Д. Горчаков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йӧзкостса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театр. </a:t>
            </a:r>
          </a:p>
          <a:p>
            <a:pPr indent="457200" algn="just"/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вося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ода-кора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тӧлысьын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Югӧр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культура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водзмӧстчӧмъяс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шӧрин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КАУ-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нуӧдӧма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Зарни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кияс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йӧзкостса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художествоа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творчество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</a:t>
            </a:r>
            <a:r>
              <a:rPr lang="ru-RU" sz="1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йӧзл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ӧн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республиканскӧй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Сэн</a:t>
            </a:r>
            <a:r>
              <a:rPr lang="en-US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</a:t>
            </a:r>
            <a:r>
              <a:rPr lang="en-US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уджъяссӧ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тшуп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ӧда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уджсикасӧ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велӧдан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вылыс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тӧдӧмлун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сетан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велӧдчан</a:t>
            </a:r>
            <a:r>
              <a:rPr lang="en-US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нъясса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художествоа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юкӧнувъясын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велӧдчысьяс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челядьлы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искусство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школаясса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Челядьлы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содтӧд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ӧдӧмлун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шӧринъясса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Коми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котыр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ъясса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велӧдчысьяс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арӧссянь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арӧсӧдз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Том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йӧзлы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проектын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участвуйт</a:t>
            </a:r>
            <a:r>
              <a:rPr lang="en-US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сны Коми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юкӧнъясысь</a:t>
            </a:r>
            <a:r>
              <a:rPr lang="ru-RU" sz="12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114 том мастер.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642174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кадколастӧ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9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64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190357"/>
            <a:ext cx="8352928" cy="539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Шонд</a:t>
            </a:r>
            <a:r>
              <a:rPr lang="en-US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республиканскӧй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праздник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дырйи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нуӧд</a:t>
            </a:r>
            <a:r>
              <a:rPr lang="en-US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сны «Танцующая республика»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республиканскӧй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йӧктан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марафон.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Марафоныс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</a:t>
            </a:r>
            <a:r>
              <a:rPr lang="en-US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нон-стоп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режимын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4,5 час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чӧж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Уджтассӧ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юкӧма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куим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пельӧ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йӧзкостса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этнографическӧй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йӧзкостса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стилизуйтӧм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сюжетно-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ролевӧй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композицияяс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эстрада (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ӧн</a:t>
            </a:r>
            <a:r>
              <a:rPr lang="en-US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я, спорт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композицияяс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да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йӧктан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композицияяс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кутшӧмъясӧс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вӧл</a:t>
            </a:r>
            <a:r>
              <a:rPr lang="en-US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сиӧма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Ыджыд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Вермӧмсянь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 волы. </a:t>
            </a:r>
          </a:p>
          <a:p>
            <a:pPr indent="457200" algn="just"/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Ода-кора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тӧлысь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лунӧ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республиканскӧй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филармония сцена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вылын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</a:t>
            </a:r>
            <a:r>
              <a:rPr lang="en-US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Хоръяслӧн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марафон,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кутшӧмӧс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сиӧма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Славяна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гижӧд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культура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лунлы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Хорӧвӧй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котыръяс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петкӧдчисны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духовнӧй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шыладӧн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отечественнӧй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авторъяслӧн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чужан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радейтӧмлы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сиӧм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сьыланкывъясӧн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Кыдзи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марафон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дырйи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юргис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Просветительяс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славяна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анбур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лӧсьӧдысьяс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Кириллы да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Мефодийлы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сиӧм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гимн, а концерт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помын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своднӧй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хор да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солистъяс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россияса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нимӧдана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артистка Ольга Сосновская да Коми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нимйӧза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артист Анатолий Смирнов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сьыл</a:t>
            </a:r>
            <a:r>
              <a:rPr lang="en-US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сны «День Победы»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сьыланкыв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вося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сора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тӧлысьын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</a:t>
            </a:r>
            <a:r>
              <a:rPr lang="en-US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«Завалинка»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йӧзкостса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сьыланкыв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сьылысь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самодеятельнӧй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сьылысьяслӧн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ставроссия</a:t>
            </a:r>
            <a:r>
              <a:rPr lang="en-US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XII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фестиваль.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Фестивальын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участвуйт</a:t>
            </a:r>
            <a:r>
              <a:rPr lang="en-US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сны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Архангельскса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Новгородса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Костромаса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обласьтъясысь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Комиысь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Башкортостанысь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Мордовияысь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Удмуртияысь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Чувашияысь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вокально-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хорӧвӧй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фольклор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ансамбльяс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йӧзкост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инструмент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ансамбльяс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(315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морт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57200" algn="just"/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«Менам муза»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поэзия да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йӧзкостса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творчество праздник,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кутшӧмӧс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сиӧма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медводдза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поэт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И.А.Куратовлӧн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чужӧмсянь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176 во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тырӧмлы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</a:t>
            </a:r>
            <a:r>
              <a:rPr lang="en-US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многофункциональнӧй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фестивальӧн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вося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сора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тӧлысьын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Фестивальса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медшӧр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лоӧмторйыс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«Звуки северной лиры»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гижӧдъяс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водзын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художественнӧя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лыддян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районкостса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кывбур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лыддьысьяслӧн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конкурс.</a:t>
            </a:r>
          </a:p>
          <a:p>
            <a:pPr indent="457200" algn="just"/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Вӧльгым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тӧлысьын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помасис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«Мир, в котором мы живем»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челядьлӧн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томуловлӧн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серпасасян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творчество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en-US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нмукостса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восьса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конкурс,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кӧн</a:t>
            </a:r>
            <a:r>
              <a:rPr lang="en-US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участвуйт</a:t>
            </a:r>
            <a:r>
              <a:rPr lang="en-US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100-ысь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унджык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морт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Налы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сет</a:t>
            </a:r>
            <a:r>
              <a:rPr lang="en-US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сны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дипломъяс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вермысьясӧс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ошкисны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дона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козинъясӧн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/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этнокультурнӧй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календарӧ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Войтырлӧн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ёртасян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керка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содт</a:t>
            </a:r>
            <a:r>
              <a:rPr lang="en-US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татшӧм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мероприятиеяс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кыдзи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«Алёша» ас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муысь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йӧзлӧн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войтыркостса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фестиваль да «Диалог культур: Северное многоцветье»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мультикультурнӧй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фестиваль, «Шкатулка самоцветов»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йӧзкост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паськӧмлӧн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en-US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нмукостса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фестиваль-выставка. Коми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национально-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культурнӧй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ӧтувъяслӧн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ассоциациякӧд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ӧтвылысь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юкӧнын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«Дни национальных культур в муниципальных образованиях Республики Коми» проект. </a:t>
            </a:r>
          </a:p>
          <a:p>
            <a:pPr indent="457200" algn="just"/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чӧжӧн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нуӧдӧма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40-ысь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унджык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фестиваль, конкурс,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традиционнӧй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праздник,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кутшӧмъяс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отсӧгӧн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костын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паськыда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тӧдмӧдӧны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кывъясӧн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ышӧдӧны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найӧс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велӧдны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челядь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костын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кывйӧн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тӧдмӧдан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проектъяс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нуӧдӧма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олысьяслы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кыв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курсъяс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мигрантъяслы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роч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кыв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курсъяс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64704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кадколастӧ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7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65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9757" y="1186466"/>
            <a:ext cx="8352928" cy="144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050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бӧрйӧмӧн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муниципалитетъяслы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4,4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ичӧт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проектъяс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водзмӧстчӧм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могмӧдан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ӧттшӧтш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могмӧдан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условиеяс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вылын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Ставнас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вӧл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отсалӧма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ичӧт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проектлы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водзмӧстчӧм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могмӧдан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элементлы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лӧсьӧдны-бурмӧдны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йӧр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дзоньтавны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зданиеяс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учреждениеяслы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ньӧбны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оборудование да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кӧлуй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lnSpc>
                <a:spcPct val="105000"/>
              </a:lnSpc>
            </a:pP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Пӧжарысь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видзчысян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мероприятиеяс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нуӧдӧма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кык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юкӧнса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учреждениеясын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квайт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учреждениеын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Культура наследие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видзан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юкӧнын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дзоньталӧма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Мастерские ремесленные (школа)»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ӧти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 наследие объект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татшӧм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инпас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Сыктывкар,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Сӧветскӧй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ул., 28.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613" y="2711482"/>
            <a:ext cx="2861014" cy="377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05000"/>
              </a:lnSpc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рхеология наследие 20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нуӧдӧма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мониторинг.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Урчитӧма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 культура наследие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объектлысь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пиысь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археология наследие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объектлысь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мудоръяссӧ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50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наследие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объектъясӧн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тӧдмӧдӧм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могысь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йӧзӧдӧма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культурного наследия Республики Коми»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справочнӧй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издание.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5000"/>
              </a:lnSpc>
            </a:pP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Помалӧны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стрӧитны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Кулӧмд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районса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Дон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сиктын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социокультурнӧй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шӧрин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lnSpc>
                <a:spcPct val="105000"/>
              </a:lnSpc>
            </a:pP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Помасьӧ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Печора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карын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Кӧрт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туйвывса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уджалысьяслӧн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керка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дзоньталӧмыс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lnSpc>
                <a:spcPct val="105000"/>
              </a:lnSpc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Гам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сиктын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нуӧдӧма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фундамент, здание сруб,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кильчӧ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уджъяс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вежӧны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ӧшиньяс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ӧдзӧсъяс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сьӧд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джодж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764704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кадколастӧ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збыльмӧдӧмысь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kyp001\Desktop\Архив\2016,04,07 Логотип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711482"/>
            <a:ext cx="5159755" cy="381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33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5"/>
            <a:ext cx="1440160" cy="129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66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310834"/>
            <a:ext cx="727280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Вынсьӧдӧма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Коми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Веськӧдлан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котырлӧн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2012.09.28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лунся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422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№-а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шуӧмӧн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Шӧр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мог –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бурм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ӧдны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мортӧс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ёнмӧдан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да спорт система да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ӧвмӧдны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медвылыс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вермӧмъяса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спорт.</a:t>
            </a:r>
            <a:endParaRPr lang="ru-RU" sz="130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36329" y="692696"/>
            <a:ext cx="666452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«МОРТӦС ЁНМӦДӦМ ДА СПОРТ СӦВМӦДӦМ»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РЕСПУБЛИКАСА КАНМУ УДЖТАС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4009396621"/>
              </p:ext>
            </p:extLst>
          </p:nvPr>
        </p:nvGraphicFramePr>
        <p:xfrm>
          <a:off x="462110" y="5373216"/>
          <a:ext cx="6558162" cy="121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Прямоугольник с двумя вырезанными противолежащими углами 22"/>
          <p:cNvSpPr/>
          <p:nvPr/>
        </p:nvSpPr>
        <p:spPr>
          <a:xfrm>
            <a:off x="6876256" y="5445224"/>
            <a:ext cx="1900073" cy="1143164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уджтассӧ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индӧм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97,9%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2110" y="2158117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могмӧдӧм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уджтасувъяс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ставнас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993174366"/>
              </p:ext>
            </p:extLst>
          </p:nvPr>
        </p:nvGraphicFramePr>
        <p:xfrm>
          <a:off x="455622" y="2564904"/>
          <a:ext cx="8320707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164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67544" y="683985"/>
            <a:ext cx="830986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уджтасса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торъя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шедӧдӧм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тӧдмӧгъяс</a:t>
            </a:r>
            <a:endParaRPr lang="ru-RU" sz="16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67</a:t>
            </a:fld>
            <a:endParaRPr lang="ru-RU" dirty="0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459628931"/>
              </p:ext>
            </p:extLst>
          </p:nvPr>
        </p:nvGraphicFramePr>
        <p:xfrm>
          <a:off x="467544" y="1340768"/>
          <a:ext cx="8309862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439084623"/>
              </p:ext>
            </p:extLst>
          </p:nvPr>
        </p:nvGraphicFramePr>
        <p:xfrm>
          <a:off x="467544" y="3212976"/>
          <a:ext cx="830986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024879" y="1727230"/>
            <a:ext cx="1059289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115,2 %</a:t>
            </a:r>
            <a:endParaRPr lang="ru-RU" sz="11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905199" y="2447310"/>
            <a:ext cx="1059289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140,3 %</a:t>
            </a:r>
            <a:endParaRPr lang="ru-RU" sz="11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36847" y="3573016"/>
            <a:ext cx="1059289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117,4 %</a:t>
            </a:r>
            <a:endParaRPr lang="ru-RU" sz="11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97087" y="4319518"/>
            <a:ext cx="1059289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111,4 %</a:t>
            </a:r>
            <a:endParaRPr lang="ru-RU" sz="11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185119" y="5111606"/>
            <a:ext cx="1059289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</a:t>
            </a:r>
            <a:endParaRPr lang="ru-RU" sz="11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812360" y="5877272"/>
            <a:ext cx="1059289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11789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67544" y="980728"/>
            <a:ext cx="8309862" cy="3744416"/>
          </a:xfrm>
        </p:spPr>
        <p:txBody>
          <a:bodyPr/>
          <a:lstStyle/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00" dirty="0" err="1">
                <a:latin typeface="Times New Roman" panose="02020603050405020304" pitchFamily="18" charset="0"/>
              </a:rPr>
              <a:t>Мортӧс</a:t>
            </a:r>
            <a:r>
              <a:rPr lang="ru-RU" sz="1200" dirty="0"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</a:rPr>
              <a:t>ёнмӧдан</a:t>
            </a:r>
            <a:r>
              <a:rPr lang="ru-RU" sz="1200" dirty="0">
                <a:latin typeface="Times New Roman" panose="02020603050405020304" pitchFamily="18" charset="0"/>
              </a:rPr>
              <a:t> да спорт </a:t>
            </a:r>
            <a:r>
              <a:rPr lang="ru-RU" sz="1200" dirty="0" err="1" smtClean="0">
                <a:latin typeface="Times New Roman" panose="02020603050405020304" pitchFamily="18" charset="0"/>
              </a:rPr>
              <a:t>системалысь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уджсӧ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веськӧдӧма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сы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вылӧ</a:t>
            </a:r>
            <a:r>
              <a:rPr lang="ru-RU" sz="1200" dirty="0" smtClean="0">
                <a:latin typeface="Times New Roman" panose="02020603050405020304" pitchFamily="18" charset="0"/>
              </a:rPr>
              <a:t>, </a:t>
            </a:r>
            <a:r>
              <a:rPr lang="ru-RU" sz="1200" dirty="0" err="1" smtClean="0">
                <a:latin typeface="Times New Roman" panose="02020603050405020304" pitchFamily="18" charset="0"/>
              </a:rPr>
              <a:t>медым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ёнмӧдны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олысьяслысь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дзоньвидзалунсӧ</a:t>
            </a:r>
            <a:r>
              <a:rPr lang="ru-RU" sz="1200" dirty="0" smtClean="0">
                <a:latin typeface="Times New Roman" panose="02020603050405020304" pitchFamily="18" charset="0"/>
              </a:rPr>
              <a:t> да </a:t>
            </a:r>
            <a:r>
              <a:rPr lang="ru-RU" sz="1200" dirty="0" err="1" smtClean="0">
                <a:latin typeface="Times New Roman" panose="02020603050405020304" pitchFamily="18" charset="0"/>
              </a:rPr>
              <a:t>бурмӧдны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налысь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оласногсӧ</a:t>
            </a:r>
            <a:r>
              <a:rPr lang="ru-RU" sz="1200" dirty="0" smtClean="0">
                <a:latin typeface="Times New Roman" panose="02020603050405020304" pitchFamily="18" charset="0"/>
              </a:rPr>
              <a:t>, </a:t>
            </a:r>
            <a:r>
              <a:rPr lang="ru-RU" sz="1200" dirty="0" err="1" smtClean="0">
                <a:latin typeface="Times New Roman" panose="02020603050405020304" pitchFamily="18" charset="0"/>
              </a:rPr>
              <a:t>мый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урчитӧма</a:t>
            </a:r>
            <a:r>
              <a:rPr lang="ru-RU" sz="1200" dirty="0" smtClean="0">
                <a:latin typeface="Times New Roman" panose="02020603050405020304" pitchFamily="18" charset="0"/>
              </a:rPr>
              <a:t> 2020 </a:t>
            </a:r>
            <a:r>
              <a:rPr lang="ru-RU" sz="1200" dirty="0" err="1" smtClean="0">
                <a:latin typeface="Times New Roman" panose="02020603050405020304" pitchFamily="18" charset="0"/>
              </a:rPr>
              <a:t>воӧдз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кадколаст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вылӧ</a:t>
            </a:r>
            <a:r>
              <a:rPr lang="ru-RU" sz="1200" dirty="0" smtClean="0">
                <a:latin typeface="Times New Roman" panose="02020603050405020304" pitchFamily="18" charset="0"/>
              </a:rPr>
              <a:t> Коми </a:t>
            </a:r>
            <a:r>
              <a:rPr lang="ru-RU" sz="1200" dirty="0" err="1" smtClean="0">
                <a:latin typeface="Times New Roman" panose="02020603050405020304" pitchFamily="18" charset="0"/>
              </a:rPr>
              <a:t>Республикаын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</a:rPr>
              <a:t>мортӧс</a:t>
            </a:r>
            <a:r>
              <a:rPr lang="ru-RU" sz="1200" dirty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ёнмӧдан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</a:rPr>
              <a:t>да спорт </a:t>
            </a:r>
            <a:r>
              <a:rPr lang="ru-RU" sz="1200" dirty="0" err="1" smtClean="0">
                <a:latin typeface="Times New Roman" panose="02020603050405020304" pitchFamily="18" charset="0"/>
              </a:rPr>
              <a:t>сӧвмӧдан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концепцияын</a:t>
            </a:r>
            <a:r>
              <a:rPr lang="ru-RU" sz="1200" dirty="0" smtClean="0">
                <a:latin typeface="Times New Roman" panose="02020603050405020304" pitchFamily="18" charset="0"/>
              </a:rPr>
              <a:t>. Та </a:t>
            </a:r>
            <a:r>
              <a:rPr lang="ru-RU" sz="1200" dirty="0" err="1" smtClean="0">
                <a:latin typeface="Times New Roman" panose="02020603050405020304" pitchFamily="18" charset="0"/>
              </a:rPr>
              <a:t>боксянь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медся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тӧдчана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могӧн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лоӧ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мортӧс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ёнмӧдан</a:t>
            </a:r>
            <a:r>
              <a:rPr lang="ru-RU" sz="1200" dirty="0" smtClean="0">
                <a:latin typeface="Times New Roman" panose="02020603050405020304" pitchFamily="18" charset="0"/>
              </a:rPr>
              <a:t> да спорт </a:t>
            </a:r>
            <a:r>
              <a:rPr lang="ru-RU" sz="1200" dirty="0" err="1" smtClean="0">
                <a:latin typeface="Times New Roman" panose="02020603050405020304" pitchFamily="18" charset="0"/>
              </a:rPr>
              <a:t>юкӧнын</a:t>
            </a:r>
            <a:r>
              <a:rPr lang="ru-RU" sz="1200" dirty="0" smtClean="0">
                <a:latin typeface="Times New Roman" panose="02020603050405020304" pitchFamily="18" charset="0"/>
              </a:rPr>
              <a:t> инфраструктура </a:t>
            </a:r>
            <a:r>
              <a:rPr lang="ru-RU" sz="1200" dirty="0" err="1" smtClean="0">
                <a:latin typeface="Times New Roman" panose="02020603050405020304" pitchFamily="18" charset="0"/>
              </a:rPr>
              <a:t>сӧвмӧдӧм</a:t>
            </a:r>
            <a:r>
              <a:rPr lang="ru-RU" sz="1200" dirty="0" smtClean="0">
                <a:latin typeface="Times New Roman" panose="02020603050405020304" pitchFamily="18" charset="0"/>
              </a:rPr>
              <a:t>.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" dirty="0" err="1" smtClean="0">
                <a:latin typeface="Times New Roman" panose="02020603050405020304" pitchFamily="18" charset="0"/>
              </a:rPr>
              <a:t>ортӧс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</a:rPr>
              <a:t>ёнмӧдан</a:t>
            </a:r>
            <a:r>
              <a:rPr lang="ru-RU" sz="1200" dirty="0">
                <a:latin typeface="Times New Roman" panose="02020603050405020304" pitchFamily="18" charset="0"/>
              </a:rPr>
              <a:t> да спорт </a:t>
            </a:r>
            <a:r>
              <a:rPr lang="ru-RU" sz="1200" dirty="0" smtClean="0">
                <a:latin typeface="Times New Roman" panose="02020603050405020304" pitchFamily="18" charset="0"/>
              </a:rPr>
              <a:t>инфраструктура </a:t>
            </a:r>
            <a:r>
              <a:rPr lang="ru-RU" sz="1200" dirty="0" err="1">
                <a:latin typeface="Times New Roman" panose="02020603050405020304" pitchFamily="18" charset="0"/>
              </a:rPr>
              <a:t>сӧвмӧдӧм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уджтасув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збыльм</a:t>
            </a:r>
            <a:r>
              <a:rPr lang="ru-RU" sz="1200" dirty="0" err="1" smtClean="0">
                <a:latin typeface="Times New Roman" panose="02020603050405020304" pitchFamily="18" charset="0"/>
              </a:rPr>
              <a:t>ӧдӧма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татшӧм</a:t>
            </a:r>
            <a:r>
              <a:rPr lang="ru-RU" sz="1200" dirty="0" smtClean="0">
                <a:latin typeface="Times New Roman" panose="02020603050405020304" pitchFamily="18" charset="0"/>
              </a:rPr>
              <a:t> инвестиция </a:t>
            </a:r>
            <a:r>
              <a:rPr lang="ru-RU" sz="1200" dirty="0" err="1" smtClean="0">
                <a:latin typeface="Times New Roman" panose="02020603050405020304" pitchFamily="18" charset="0"/>
              </a:rPr>
              <a:t>проектъяс</a:t>
            </a:r>
            <a:r>
              <a:rPr lang="ru-RU" sz="1200" dirty="0" smtClean="0">
                <a:latin typeface="Times New Roman" panose="02020603050405020304" pitchFamily="18" charset="0"/>
              </a:rPr>
              <a:t>: 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Сыктывкарын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Петрозаводск ул.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вылын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варччан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бассейн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</a:t>
            </a:r>
            <a:r>
              <a:rPr lang="ru-RU" sz="1200" dirty="0" err="1" smtClean="0">
                <a:latin typeface="Times New Roman" panose="02020603050405020304" pitchFamily="18" charset="0"/>
              </a:rPr>
              <a:t>ӧитӧм</a:t>
            </a:r>
            <a:r>
              <a:rPr lang="ru-RU" sz="1200" dirty="0" smtClean="0">
                <a:latin typeface="Times New Roman" panose="02020603050405020304" pitchFamily="18" charset="0"/>
              </a:rPr>
              <a:t>. </a:t>
            </a:r>
            <a:r>
              <a:rPr lang="ru-RU" sz="1200" dirty="0" err="1" smtClean="0">
                <a:latin typeface="Times New Roman" panose="02020603050405020304" pitchFamily="18" charset="0"/>
              </a:rPr>
              <a:t>Объектлӧн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техническӧй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дасьлуныс</a:t>
            </a:r>
            <a:r>
              <a:rPr lang="ru-RU" sz="1200" dirty="0" smtClean="0">
                <a:latin typeface="Times New Roman" panose="02020603050405020304" pitchFamily="18" charset="0"/>
              </a:rPr>
              <a:t> – 93%. </a:t>
            </a:r>
            <a:r>
              <a:rPr lang="ru-RU" sz="1200" dirty="0" err="1" smtClean="0">
                <a:latin typeface="Times New Roman" panose="02020603050405020304" pitchFamily="18" charset="0"/>
              </a:rPr>
              <a:t>Объектсӧ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уджӧ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пыртны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индӧма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мунан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вося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ӧшым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тӧлысьын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Микунь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карын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кӧн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бассейн да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сикас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ворсӧм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зал,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</a:t>
            </a:r>
            <a:r>
              <a:rPr lang="ru-RU" sz="1200" dirty="0" err="1" smtClean="0">
                <a:latin typeface="Times New Roman" panose="02020603050405020304" pitchFamily="18" charset="0"/>
              </a:rPr>
              <a:t>ӧитӧм</a:t>
            </a:r>
            <a:r>
              <a:rPr lang="ru-RU" sz="1200" dirty="0" smtClean="0">
                <a:latin typeface="Times New Roman" panose="02020603050405020304" pitchFamily="18" charset="0"/>
              </a:rPr>
              <a:t>. </a:t>
            </a:r>
            <a:r>
              <a:rPr lang="ru-RU" sz="1200" dirty="0" err="1" smtClean="0">
                <a:latin typeface="Times New Roman" panose="02020603050405020304" pitchFamily="18" charset="0"/>
              </a:rPr>
              <a:t>Объектлӧн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техническӧй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дасьлуныс</a:t>
            </a:r>
            <a:r>
              <a:rPr lang="ru-RU" sz="1200" dirty="0" smtClean="0">
                <a:latin typeface="Times New Roman" panose="02020603050405020304" pitchFamily="18" charset="0"/>
              </a:rPr>
              <a:t> – 14%. </a:t>
            </a:r>
            <a:r>
              <a:rPr lang="ru-RU" sz="1200" dirty="0" err="1" smtClean="0">
                <a:latin typeface="Times New Roman" panose="02020603050405020304" pitchFamily="18" charset="0"/>
              </a:rPr>
              <a:t>Объектсӧ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пыртасны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уджӧ</a:t>
            </a:r>
            <a:r>
              <a:rPr lang="ru-RU" sz="1200" dirty="0" smtClean="0">
                <a:latin typeface="Times New Roman" panose="02020603050405020304" pitchFamily="18" charset="0"/>
              </a:rPr>
              <a:t> 2016 во </a:t>
            </a:r>
            <a:r>
              <a:rPr lang="ru-RU" sz="1200" dirty="0" err="1" smtClean="0">
                <a:latin typeface="Times New Roman" panose="02020603050405020304" pitchFamily="18" charset="0"/>
              </a:rPr>
              <a:t>помлань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Сыктывкарл</a:t>
            </a:r>
            <a:r>
              <a:rPr lang="ru-RU" sz="1200" dirty="0" err="1" smtClean="0">
                <a:latin typeface="Times New Roman" panose="02020603050405020304" pitchFamily="18" charset="0"/>
              </a:rPr>
              <a:t>ӧн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Эжва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районса</a:t>
            </a:r>
            <a:r>
              <a:rPr lang="ru-RU" sz="1200" dirty="0" smtClean="0">
                <a:latin typeface="Times New Roman" panose="02020603050405020304" pitchFamily="18" charset="0"/>
              </a:rPr>
              <a:t> Бумажник пр.-</a:t>
            </a:r>
            <a:r>
              <a:rPr lang="ru-RU" sz="1200" dirty="0" err="1" smtClean="0">
                <a:latin typeface="Times New Roman" panose="02020603050405020304" pitchFamily="18" charset="0"/>
              </a:rPr>
              <a:t>ын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вевта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искусственн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ӧй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йиа</a:t>
            </a:r>
            <a:r>
              <a:rPr lang="ru-RU" sz="1200" dirty="0" smtClean="0">
                <a:latin typeface="Times New Roman" panose="02020603050405020304" pitchFamily="18" charset="0"/>
              </a:rPr>
              <a:t> каток </a:t>
            </a:r>
            <a:r>
              <a:rPr lang="ru-RU" sz="1200" dirty="0" err="1" smtClean="0">
                <a:latin typeface="Times New Roman" panose="02020603050405020304" pitchFamily="18" charset="0"/>
              </a:rPr>
              <a:t>стрӧитӧм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latin typeface="Times New Roman" panose="02020603050405020304" pitchFamily="18" charset="0"/>
              </a:rPr>
              <a:t>Объектлӧн</a:t>
            </a:r>
            <a:r>
              <a:rPr lang="ru-RU" sz="1200" dirty="0"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</a:rPr>
              <a:t>техническӧй</a:t>
            </a:r>
            <a:r>
              <a:rPr lang="ru-RU" sz="1200" dirty="0"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</a:rPr>
              <a:t>дасьлуныс</a:t>
            </a:r>
            <a:r>
              <a:rPr lang="ru-RU" sz="1200" dirty="0">
                <a:latin typeface="Times New Roman" panose="02020603050405020304" pitchFamily="18" charset="0"/>
              </a:rPr>
              <a:t> – </a:t>
            </a:r>
            <a:r>
              <a:rPr lang="ru-RU" sz="1200" dirty="0" smtClean="0">
                <a:latin typeface="Times New Roman" panose="02020603050405020304" pitchFamily="18" charset="0"/>
              </a:rPr>
              <a:t>33%. </a:t>
            </a:r>
            <a:r>
              <a:rPr lang="ru-RU" sz="1200" dirty="0" err="1">
                <a:latin typeface="Times New Roman" panose="02020603050405020304" pitchFamily="18" charset="0"/>
              </a:rPr>
              <a:t>Объектсӧ</a:t>
            </a:r>
            <a:r>
              <a:rPr lang="ru-RU" sz="1200" dirty="0"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</a:rPr>
              <a:t>пыртасны</a:t>
            </a:r>
            <a:r>
              <a:rPr lang="ru-RU" sz="1200" dirty="0"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</a:rPr>
              <a:t>уджӧ</a:t>
            </a:r>
            <a:r>
              <a:rPr lang="ru-RU" sz="1200" dirty="0">
                <a:latin typeface="Times New Roman" panose="02020603050405020304" pitchFamily="18" charset="0"/>
              </a:rPr>
              <a:t> 2016 во </a:t>
            </a:r>
            <a:r>
              <a:rPr lang="ru-RU" sz="1200" dirty="0" err="1">
                <a:latin typeface="Times New Roman" panose="02020603050405020304" pitchFamily="18" charset="0"/>
              </a:rPr>
              <a:t>помлань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Сосногоск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карса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</a:t>
            </a:r>
            <a:r>
              <a:rPr lang="ru-RU" sz="1200" dirty="0" err="1" smtClean="0">
                <a:latin typeface="Times New Roman" panose="02020603050405020304" pitchFamily="18" charset="0"/>
              </a:rPr>
              <a:t>ӧй</a:t>
            </a:r>
            <a:r>
              <a:rPr lang="ru-RU" sz="1200" dirty="0" smtClean="0">
                <a:latin typeface="Times New Roman" panose="02020603050405020304" pitchFamily="18" charset="0"/>
              </a:rPr>
              <a:t> спорт </a:t>
            </a:r>
            <a:r>
              <a:rPr lang="ru-RU" sz="1200" dirty="0" err="1" smtClean="0">
                <a:latin typeface="Times New Roman" panose="02020603050405020304" pitchFamily="18" charset="0"/>
              </a:rPr>
              <a:t>школаын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футболысь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ворсан</a:t>
            </a:r>
            <a:r>
              <a:rPr lang="ru-RU" sz="1200" dirty="0" smtClean="0">
                <a:latin typeface="Times New Roman" panose="02020603050405020304" pitchFamily="18" charset="0"/>
              </a:rPr>
              <a:t> поле </a:t>
            </a:r>
            <a:r>
              <a:rPr lang="ru-RU" sz="1200" dirty="0" err="1" smtClean="0">
                <a:latin typeface="Times New Roman" panose="02020603050405020304" pitchFamily="18" charset="0"/>
              </a:rPr>
              <a:t>вылын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футболысь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ворс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искусственн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ӧй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веркӧс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пуктӧм</a:t>
            </a:r>
            <a:r>
              <a:rPr lang="ru-RU" sz="1200" dirty="0">
                <a:latin typeface="Times New Roman" panose="02020603050405020304" pitchFamily="18" charset="0"/>
              </a:rPr>
              <a:t>. </a:t>
            </a:r>
            <a:r>
              <a:rPr lang="ru-RU" sz="1200" dirty="0" err="1" smtClean="0">
                <a:latin typeface="Times New Roman" panose="02020603050405020304" pitchFamily="18" charset="0"/>
              </a:rPr>
              <a:t>Ӧн</a:t>
            </a:r>
            <a:r>
              <a:rPr lang="en-US" sz="1200" dirty="0" err="1" smtClean="0">
                <a:latin typeface="Times New Roman" panose="02020603050405020304" pitchFamily="18" charset="0"/>
              </a:rPr>
              <a:t>i</a:t>
            </a:r>
            <a:r>
              <a:rPr lang="ru-RU" sz="1200" dirty="0" smtClean="0">
                <a:latin typeface="Times New Roman" panose="02020603050405020304" pitchFamily="18" charset="0"/>
              </a:rPr>
              <a:t>я </a:t>
            </a:r>
            <a:r>
              <a:rPr lang="ru-RU" sz="1200" dirty="0" err="1" smtClean="0">
                <a:latin typeface="Times New Roman" panose="02020603050405020304" pitchFamily="18" charset="0"/>
              </a:rPr>
              <a:t>кадӧ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веркӧссӧ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вай</a:t>
            </a:r>
            <a:r>
              <a:rPr lang="ru-RU" sz="1200" dirty="0" err="1">
                <a:latin typeface="Times New Roman" panose="02020603050405020304" pitchFamily="18" charset="0"/>
              </a:rPr>
              <a:t>ӧ</a:t>
            </a:r>
            <a:r>
              <a:rPr lang="ru-RU" sz="1200" dirty="0" err="1" smtClean="0">
                <a:latin typeface="Times New Roman" panose="02020603050405020304" pitchFamily="18" charset="0"/>
              </a:rPr>
              <a:t>ны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кырымалӧм</a:t>
            </a:r>
            <a:r>
              <a:rPr lang="ru-RU" sz="1200" dirty="0" smtClean="0">
                <a:latin typeface="Times New Roman" panose="02020603050405020304" pitchFamily="18" charset="0"/>
              </a:rPr>
              <a:t> контракт </a:t>
            </a:r>
            <a:r>
              <a:rPr lang="ru-RU" sz="1200" dirty="0" err="1" smtClean="0">
                <a:latin typeface="Times New Roman" panose="02020603050405020304" pitchFamily="18" charset="0"/>
              </a:rPr>
              <a:t>серти</a:t>
            </a:r>
            <a:r>
              <a:rPr lang="ru-RU" sz="1200" dirty="0" smtClean="0">
                <a:latin typeface="Times New Roman" panose="02020603050405020304" pitchFamily="18" charset="0"/>
              </a:rPr>
              <a:t>. </a:t>
            </a:r>
            <a:r>
              <a:rPr lang="ru-RU" sz="1200" dirty="0" err="1" smtClean="0">
                <a:latin typeface="Times New Roman" panose="02020603050405020304" pitchFamily="18" charset="0"/>
              </a:rPr>
              <a:t>Поводдя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условиеяс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серти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веркӧссӧ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пуктасны</a:t>
            </a:r>
            <a:r>
              <a:rPr lang="ru-RU" sz="1200" dirty="0" smtClean="0">
                <a:latin typeface="Times New Roman" panose="02020603050405020304" pitchFamily="18" charset="0"/>
              </a:rPr>
              <a:t> 2016 </a:t>
            </a:r>
            <a:r>
              <a:rPr lang="ru-RU" sz="1200" dirty="0" err="1" smtClean="0">
                <a:latin typeface="Times New Roman" panose="02020603050405020304" pitchFamily="18" charset="0"/>
              </a:rPr>
              <a:t>вося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</a:rPr>
              <a:t>тулыс-гожӧмӧ</a:t>
            </a:r>
            <a:r>
              <a:rPr lang="ru-RU" sz="1200" dirty="0" smtClean="0">
                <a:latin typeface="Times New Roman" panose="02020603050405020304" pitchFamily="18" charset="0"/>
              </a:rPr>
              <a:t>. 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Олысьяслы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200" dirty="0" err="1" smtClean="0">
                <a:latin typeface="Times New Roman" panose="02020603050405020304" pitchFamily="18" charset="0"/>
              </a:rPr>
              <a:t>ӧсьӧдӧны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пыр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унджык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 сооружение.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Тайӧ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сетӧ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позянлун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йӧзлы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матӧджык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меститны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сооружениеяссӧ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восьтыны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школаясын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сикасъяс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отделениеяс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сетны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бур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услугаяс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мортӧс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ёнмӧдан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спорт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юкӧнын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ышӧдны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спортӧ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сикас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йӧзӧс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лыдын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вермытӧмъясӧс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ӧлӧдны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челядьӧс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томуловӧс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алкогольысь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наркотикысь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чинтыны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висьмӧмсӧ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содтыны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йӧзкотырлысь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дзоньвидза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оласногын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коланлунсӧ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F34DF-7A73-4592-8F00-13A55A4C8C09}" type="slidenum">
              <a:rPr lang="ru-RU" smtClean="0"/>
              <a:pPr>
                <a:defRPr/>
              </a:pPr>
              <a:t>68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42174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кадколастӧ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52427"/>
              </p:ext>
            </p:extLst>
          </p:nvPr>
        </p:nvGraphicFramePr>
        <p:xfrm>
          <a:off x="502589" y="4869160"/>
          <a:ext cx="8280919" cy="1637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7441"/>
                <a:gridCol w="1152128"/>
                <a:gridCol w="1008112"/>
                <a:gridCol w="1008112"/>
                <a:gridCol w="1685126"/>
              </a:tblGrid>
              <a:tr h="28803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Йӧзлы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тӧдчана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капитальнӧя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стрӧитан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объектъяс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2450" algn="l"/>
                        </a:tabLst>
                      </a:pPr>
                      <a:endParaRPr lang="ru-RU" sz="5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2450" algn="l"/>
                        </a:tabLst>
                      </a:pPr>
                      <a:r>
                        <a:rPr lang="ru-RU" sz="1100" dirty="0" err="1" smtClean="0">
                          <a:effectLst/>
                        </a:rPr>
                        <a:t>Вынйӧр</a:t>
                      </a:r>
                      <a:r>
                        <a:rPr lang="ru-RU" sz="1100" dirty="0" smtClean="0">
                          <a:effectLst/>
                        </a:rPr>
                        <a:t>, </a:t>
                      </a:r>
                      <a:r>
                        <a:rPr lang="ru-RU" sz="1100" dirty="0" err="1" smtClean="0">
                          <a:effectLst/>
                        </a:rPr>
                        <a:t>арталан</a:t>
                      </a:r>
                      <a:r>
                        <a:rPr lang="ru-RU" sz="1100" dirty="0" smtClean="0">
                          <a:effectLst/>
                        </a:rPr>
                        <a:t> ед.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Уджӧ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пыртан</a:t>
                      </a:r>
                      <a:r>
                        <a:rPr lang="ru-RU" sz="1100" dirty="0" smtClean="0">
                          <a:effectLst/>
                        </a:rPr>
                        <a:t> во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Сьӧмкуд</a:t>
                      </a:r>
                      <a:r>
                        <a:rPr lang="ru-RU" sz="1100" dirty="0" smtClean="0">
                          <a:effectLst/>
                        </a:rPr>
                        <a:t> ассигнование, </a:t>
                      </a:r>
                      <a:r>
                        <a:rPr lang="ru-RU" sz="1100" dirty="0" err="1" smtClean="0">
                          <a:effectLst/>
                        </a:rPr>
                        <a:t>сюрс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шайт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План</a:t>
                      </a:r>
                      <a:endParaRPr lang="ru-RU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2015 во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Збыльмӧдӧма</a:t>
                      </a:r>
                      <a:r>
                        <a:rPr lang="ru-RU" sz="1100" dirty="0" smtClean="0">
                          <a:effectLst/>
                        </a:rPr>
                        <a:t> 2016.01.01 лун  </a:t>
                      </a:r>
                      <a:r>
                        <a:rPr lang="ru-RU" sz="1100" dirty="0" err="1" smtClean="0">
                          <a:effectLst/>
                        </a:rPr>
                        <a:t>кежлӧ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Сыктывкарын</a:t>
                      </a:r>
                      <a:r>
                        <a:rPr lang="ru-RU" sz="1100" dirty="0" smtClean="0">
                          <a:effectLst/>
                        </a:rPr>
                        <a:t> Петрозаводск </a:t>
                      </a:r>
                      <a:r>
                        <a:rPr lang="ru-RU" sz="1100" dirty="0" err="1" smtClean="0">
                          <a:effectLst/>
                        </a:rPr>
                        <a:t>улича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вылын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варччан</a:t>
                      </a:r>
                      <a:r>
                        <a:rPr lang="ru-RU" sz="1100" dirty="0" smtClean="0">
                          <a:effectLst/>
                        </a:rPr>
                        <a:t> бассейн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1325 кв. м.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363 038,0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349 852,7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err="1" smtClean="0">
                          <a:effectLst/>
                        </a:rPr>
                        <a:t>Емдін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районса</a:t>
                      </a:r>
                      <a:r>
                        <a:rPr lang="ru-RU" sz="1100" dirty="0" smtClean="0">
                          <a:effectLst/>
                        </a:rPr>
                        <a:t> Микунь </a:t>
                      </a:r>
                      <a:r>
                        <a:rPr lang="ru-RU" sz="1100" dirty="0" err="1" smtClean="0">
                          <a:effectLst/>
                        </a:rPr>
                        <a:t>карын</a:t>
                      </a:r>
                      <a:r>
                        <a:rPr lang="ru-RU" sz="1100" dirty="0" smtClean="0">
                          <a:effectLst/>
                        </a:rPr>
                        <a:t> спорт комплекс </a:t>
                      </a:r>
                      <a:r>
                        <a:rPr lang="ru-RU" sz="1100" dirty="0" err="1" smtClean="0">
                          <a:effectLst/>
                        </a:rPr>
                        <a:t>стрӧитӧм</a:t>
                      </a:r>
                      <a:r>
                        <a:rPr lang="ru-RU" sz="1100" dirty="0" smtClean="0">
                          <a:effectLst/>
                        </a:rPr>
                        <a:t>, </a:t>
                      </a:r>
                      <a:r>
                        <a:rPr lang="ru-RU" sz="1100" dirty="0" err="1" smtClean="0">
                          <a:effectLst/>
                        </a:rPr>
                        <a:t>кӧн</a:t>
                      </a:r>
                      <a:r>
                        <a:rPr lang="en-US" sz="1100" dirty="0" smtClean="0">
                          <a:effectLst/>
                        </a:rPr>
                        <a:t>i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лоӧ</a:t>
                      </a:r>
                      <a:r>
                        <a:rPr lang="ru-RU" sz="1100" dirty="0" smtClean="0">
                          <a:effectLst/>
                        </a:rPr>
                        <a:t> бассейн да </a:t>
                      </a:r>
                      <a:r>
                        <a:rPr lang="ru-RU" sz="1100" dirty="0" err="1" smtClean="0">
                          <a:effectLst/>
                        </a:rPr>
                        <a:t>уна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сикас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ворсӧм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вылӧ</a:t>
                      </a:r>
                      <a:r>
                        <a:rPr lang="ru-RU" sz="1100" dirty="0" smtClean="0">
                          <a:effectLst/>
                        </a:rPr>
                        <a:t> зал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118 </a:t>
                      </a:r>
                      <a:r>
                        <a:rPr lang="ru-RU" sz="1100" dirty="0" err="1" smtClean="0">
                          <a:effectLst/>
                        </a:rPr>
                        <a:t>морт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сменаӧ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215 000,0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215 000,0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08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69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904326"/>
            <a:ext cx="547260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Нуӧдӧма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Ставроссияса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йӧзӧс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ёнмӧдан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проектъяс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«Лыжня России», «Российский Азимут»; «Кросс наций»; «Оранжевый мяч».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Участвуйтысьяслӧн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ӧтувъя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лыдыс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лои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сюрсысь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унджык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морт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Водзӧ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паськалӧм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открытых дверей»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акция,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быдӧн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вермӧ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мынтысьтӧг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волыны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спорт объект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Акция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дырйи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объектъясӧ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быд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гӧгӧр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морт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Быд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нуӧдӧны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республиканскӧй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Спартакиадаяс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быд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сикас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категория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олысьяслы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(2014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муніс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сизим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ӧй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Спартакиада, 2013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6, 2012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- 5):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4797152"/>
            <a:ext cx="82809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just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Коми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юкӧнъяс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вогӧгӧрся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Спартакиада;</a:t>
            </a:r>
          </a:p>
          <a:p>
            <a:pPr marL="228600" algn="just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Коми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велӧдан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учреждениеясса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велӧдчысьяслӧн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 здоровую республику в 21 веке»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Спартакиада;</a:t>
            </a:r>
          </a:p>
          <a:p>
            <a:pPr marL="228600" algn="just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Коми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томуловлӧн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вогӧгӧрся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Спартакиада;</a:t>
            </a:r>
          </a:p>
          <a:p>
            <a:pPr marL="228600" algn="just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Коми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вылыс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тӧдӧмлун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сетан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учреждениеясса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студентъяслӧн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Спартакиада;</a:t>
            </a:r>
          </a:p>
          <a:p>
            <a:pPr marL="228600" algn="just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Коми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тшупӧда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уджсикасӧ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велӧдан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учреждениеясса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велӧдчысьяслӧн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Спартакиада;</a:t>
            </a:r>
          </a:p>
          <a:p>
            <a:pPr marL="228600" algn="just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Вермытӧмъяслӧн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республиканскӧй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Спартакиада;</a:t>
            </a:r>
          </a:p>
          <a:p>
            <a:pPr marL="228600" algn="just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Спорт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ветеранъяс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вогӧгӧрся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Спартакиада.</a:t>
            </a:r>
            <a:endPara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232173"/>
            <a:ext cx="83818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вынйӧр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сӧвмӧдан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спорт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ичӧт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(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водзмӧстчӧм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могмӧдӧм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элемент) 15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Ӧнія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йӧзкотырлӧн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олӧмыс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выльысь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паськӧдны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спорт,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медым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туйдӧдны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олысьясӧс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дзоньвидза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оласног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видзны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дзоньвидзалун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уджалан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Кыдз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позьӧ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унджык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челядьӧс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томуловӧс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кыскыны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спорт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школаясӧ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сетас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налы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позянлун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ичӧтдырсянь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кокниа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велавны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дзоньвидза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оласногӧ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 категория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олысьясӧс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дзоньвидзалунын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дзескӧдӧм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позянлуна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йӧзӧс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вынйӧр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сӧвмӧдӧмӧ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ышӧдӧм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могысь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уджтасув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нуӧдӧма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быдвося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«Спорт декада»,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дырйи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муніс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280-ысь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унджык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йӧзӧс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ёнмӧдан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мероприятие.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714182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кадколастӧ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kyp001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24944"/>
            <a:ext cx="293369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30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1026" name="Picture 2" descr="https://upload.wikimedia.org/wikipedia/commons/thumb/d/da/Administrative_Map_of_Komi_numbered.svg/619px-Administrative_Map_of_Komi_numbere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01008"/>
            <a:ext cx="2915816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390" y="836712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территориальнӧй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юклӧм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285519"/>
              </p:ext>
            </p:extLst>
          </p:nvPr>
        </p:nvGraphicFramePr>
        <p:xfrm>
          <a:off x="478390" y="1268760"/>
          <a:ext cx="5749794" cy="51485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210"/>
                <a:gridCol w="1296144"/>
                <a:gridCol w="864096"/>
                <a:gridCol w="936104"/>
                <a:gridCol w="802777"/>
                <a:gridCol w="1357463"/>
              </a:tblGrid>
              <a:tr h="288032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Д/в №, административно-</a:t>
                      </a:r>
                      <a:r>
                        <a:rPr lang="ru-RU" sz="1100" dirty="0" err="1" smtClean="0">
                          <a:effectLst/>
                        </a:rPr>
                        <a:t>территориальнӧй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единица</a:t>
                      </a:r>
                      <a:r>
                        <a:rPr lang="ru-RU" sz="1100" baseline="0" dirty="0" smtClean="0">
                          <a:effectLst/>
                        </a:rPr>
                        <a:t> ним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Олысь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лыд</a:t>
                      </a:r>
                      <a:r>
                        <a:rPr lang="ru-RU" sz="1100" spc="-10" dirty="0" smtClean="0">
                          <a:effectLst/>
                        </a:rPr>
                        <a:t>, </a:t>
                      </a:r>
                      <a:r>
                        <a:rPr lang="ru-RU" sz="1100" dirty="0" err="1" smtClean="0">
                          <a:effectLst/>
                        </a:rPr>
                        <a:t>сюрс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морт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Мутас</a:t>
                      </a:r>
                      <a:r>
                        <a:rPr lang="ru-RU" sz="1100" dirty="0" smtClean="0">
                          <a:effectLst/>
                        </a:rPr>
                        <a:t>,</a:t>
                      </a:r>
                      <a:r>
                        <a:rPr lang="ru-RU" sz="1100" dirty="0">
                          <a:effectLst/>
                        </a:rPr>
                        <a:t/>
                      </a:r>
                      <a:br>
                        <a:rPr lang="ru-RU" sz="1100" dirty="0">
                          <a:effectLst/>
                        </a:rPr>
                      </a:br>
                      <a:r>
                        <a:rPr lang="ru-RU" sz="1100" dirty="0" err="1" smtClean="0">
                          <a:effectLst/>
                        </a:rPr>
                        <a:t>сюрс</a:t>
                      </a:r>
                      <a:r>
                        <a:rPr lang="ru-RU" sz="1100" dirty="0" smtClean="0">
                          <a:effectLst/>
                        </a:rPr>
                        <a:t> км</a:t>
                      </a:r>
                      <a:r>
                        <a:rPr lang="ru-RU" sz="1100" baseline="30000" dirty="0" smtClean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Административнӧй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шӧрин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18325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2015.01.01 </a:t>
                      </a:r>
                      <a:r>
                        <a:rPr lang="ru-RU" sz="1050" dirty="0" err="1" smtClean="0">
                          <a:effectLst/>
                        </a:rPr>
                        <a:t>выл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ӧ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2016.01.01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err="1" smtClean="0">
                          <a:effectLst/>
                        </a:rPr>
                        <a:t>вылӧ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406">
                <a:tc gridSpan="6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Кар </a:t>
                      </a:r>
                      <a:r>
                        <a:rPr lang="ru-RU" sz="1100" dirty="0" err="1" smtClean="0">
                          <a:effectLst/>
                        </a:rPr>
                        <a:t>кытшъяс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406">
                <a:tc>
                  <a:txBody>
                    <a:bodyPr/>
                    <a:lstStyle/>
                    <a:p>
                      <a:pPr marL="288290" marR="36195" indent="-10795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290" marR="36195" indent="-10795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Сыктывкар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258708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259406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0,7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Сыктывкар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96406">
                <a:tc>
                  <a:txBody>
                    <a:bodyPr/>
                    <a:lstStyle/>
                    <a:p>
                      <a:pPr marL="288290" marR="36195" indent="-10795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290" marR="36195" indent="-10795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Воркута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82953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81442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24,2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Воркута к.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96406">
                <a:tc>
                  <a:txBody>
                    <a:bodyPr/>
                    <a:lstStyle/>
                    <a:p>
                      <a:pPr marL="288290" marR="36195" indent="-10795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290" marR="36195" indent="-10795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Инта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30512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29732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30,1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Инта к.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196406">
                <a:tc>
                  <a:txBody>
                    <a:bodyPr/>
                    <a:lstStyle/>
                    <a:p>
                      <a:pPr marL="288290" marR="36195" indent="-10795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290" marR="36195" indent="-10795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Усинск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45221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44799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30,6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Усинск к.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96406">
                <a:tc>
                  <a:txBody>
                    <a:bodyPr/>
                    <a:lstStyle/>
                    <a:p>
                      <a:pPr marL="288290" marR="36195" indent="-10795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290" marR="36195" indent="-10795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Ухта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120515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119763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13,3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Ухта к.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96406">
                <a:tc>
                  <a:txBody>
                    <a:bodyPr/>
                    <a:lstStyle/>
                    <a:p>
                      <a:pPr marL="288290" marR="36195" indent="-10795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290" marR="36195" indent="-10795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Вуктыл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12728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12348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22,5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Вуктыл к.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196406">
                <a:tc gridSpan="6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Муниципальнӧй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районъяс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406">
                <a:tc>
                  <a:txBody>
                    <a:bodyPr/>
                    <a:lstStyle/>
                    <a:p>
                      <a:pPr marL="288290" marR="36195" indent="-10795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290" marR="36195" indent="-107950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Изьва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17634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17557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18,4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Изьва</a:t>
                      </a:r>
                      <a:r>
                        <a:rPr lang="ru-RU" sz="1100" dirty="0" smtClean="0">
                          <a:effectLst/>
                        </a:rPr>
                        <a:t> с.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96406">
                <a:tc>
                  <a:txBody>
                    <a:bodyPr/>
                    <a:lstStyle/>
                    <a:p>
                      <a:pPr marL="288290" marR="36195" indent="-10795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290" marR="36195" indent="-107950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Княжпогост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20572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19925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24,6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Емва</a:t>
                      </a:r>
                      <a:r>
                        <a:rPr lang="ru-RU" sz="1100" dirty="0" smtClean="0">
                          <a:effectLst/>
                        </a:rPr>
                        <a:t> к.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96406">
                <a:tc>
                  <a:txBody>
                    <a:bodyPr/>
                    <a:lstStyle/>
                    <a:p>
                      <a:pPr marL="288290" marR="36195" indent="-10795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290" marR="36195" indent="-107950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Койгорт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7766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7630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10,4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Койгорт</a:t>
                      </a:r>
                      <a:r>
                        <a:rPr lang="ru-RU" sz="1100" dirty="0" smtClean="0">
                          <a:effectLst/>
                        </a:rPr>
                        <a:t> с.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96406">
                <a:tc>
                  <a:txBody>
                    <a:bodyPr/>
                    <a:lstStyle/>
                    <a:p>
                      <a:pPr marL="288290" marR="36195" indent="-10795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290" marR="36195" indent="-107950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Кӧрткерӧс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18954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18814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19,7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Кӧрткерӧс</a:t>
                      </a:r>
                      <a:r>
                        <a:rPr lang="ru-RU" sz="1100" dirty="0" smtClean="0">
                          <a:effectLst/>
                        </a:rPr>
                        <a:t> с.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96406">
                <a:tc>
                  <a:txBody>
                    <a:bodyPr/>
                    <a:lstStyle/>
                    <a:p>
                      <a:pPr marL="288290" marR="36195" indent="-10795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290" marR="36195" indent="-10795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Печора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53484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52883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28,9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Печора к.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96406">
                <a:tc>
                  <a:txBody>
                    <a:bodyPr/>
                    <a:lstStyle/>
                    <a:p>
                      <a:pPr marL="288290" marR="36195" indent="-10795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290" marR="36195" indent="-107950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Луздор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18677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18179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13,2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Абъячой</a:t>
                      </a:r>
                      <a:r>
                        <a:rPr lang="ru-RU" sz="1100" dirty="0" smtClean="0">
                          <a:effectLst/>
                        </a:rPr>
                        <a:t> с.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96406">
                <a:tc>
                  <a:txBody>
                    <a:bodyPr/>
                    <a:lstStyle/>
                    <a:p>
                      <a:pPr marL="288290" marR="36195" indent="-10795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290" marR="36195" indent="-10795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Сосногорск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44720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44255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16,6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Сосногорск к.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204096">
                <a:tc>
                  <a:txBody>
                    <a:bodyPr/>
                    <a:lstStyle/>
                    <a:p>
                      <a:pPr marL="288290" marR="36195" indent="-10795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290" marR="36195" indent="-107950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Сыктывд</a:t>
                      </a:r>
                      <a:r>
                        <a:rPr lang="en-US" sz="1100" dirty="0" err="1" smtClean="0">
                          <a:effectLst/>
                        </a:rPr>
                        <a:t>i</a:t>
                      </a:r>
                      <a:r>
                        <a:rPr lang="ru-RU" sz="1100" dirty="0" smtClean="0">
                          <a:effectLst/>
                        </a:rPr>
                        <a:t>н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23936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24111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7,5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Выльгорт</a:t>
                      </a:r>
                      <a:r>
                        <a:rPr lang="ru-RU" sz="1100" dirty="0" smtClean="0">
                          <a:effectLst/>
                        </a:rPr>
                        <a:t> с.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96406">
                <a:tc>
                  <a:txBody>
                    <a:bodyPr/>
                    <a:lstStyle/>
                    <a:p>
                      <a:pPr marL="288290" marR="36195" indent="-10795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290" marR="36195" indent="-107950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Сыктыв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13316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13165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6,1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Визин</a:t>
                      </a:r>
                      <a:r>
                        <a:rPr lang="ru-RU" sz="1100" baseline="0" dirty="0" smtClean="0">
                          <a:effectLst/>
                        </a:rPr>
                        <a:t> с.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89027">
                <a:tc>
                  <a:txBody>
                    <a:bodyPr/>
                    <a:lstStyle/>
                    <a:p>
                      <a:pPr marL="288290" marR="36195" indent="-10795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290" marR="36195" indent="-107950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Мыдл</a:t>
                      </a:r>
                      <a:r>
                        <a:rPr lang="en-US" sz="1100" dirty="0" err="1" smtClean="0">
                          <a:effectLst/>
                        </a:rPr>
                        <a:t>i</a:t>
                      </a:r>
                      <a:r>
                        <a:rPr lang="ru-RU" sz="1100" dirty="0" smtClean="0">
                          <a:effectLst/>
                        </a:rPr>
                        <a:t>н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12042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11724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40,6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Мылд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ккп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196406">
                <a:tc>
                  <a:txBody>
                    <a:bodyPr/>
                    <a:lstStyle/>
                    <a:p>
                      <a:pPr marL="288290" marR="36195" indent="-10795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290" marR="36195" indent="-107950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Удора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18549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18104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35,8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Кослан с.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96406">
                <a:tc>
                  <a:txBody>
                    <a:bodyPr/>
                    <a:lstStyle/>
                    <a:p>
                      <a:pPr marL="288290" marR="36195" indent="-10795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290" marR="36195" indent="-107950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Емд</a:t>
                      </a:r>
                      <a:r>
                        <a:rPr lang="en-US" sz="1100" dirty="0" err="1" smtClean="0">
                          <a:effectLst/>
                        </a:rPr>
                        <a:t>i</a:t>
                      </a:r>
                      <a:r>
                        <a:rPr lang="ru-RU" sz="1100" dirty="0" smtClean="0">
                          <a:effectLst/>
                        </a:rPr>
                        <a:t>н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27016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26530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4,8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Айкатыла</a:t>
                      </a:r>
                      <a:r>
                        <a:rPr lang="ru-RU" sz="1100" dirty="0" smtClean="0">
                          <a:effectLst/>
                        </a:rPr>
                        <a:t> с.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96406">
                <a:tc>
                  <a:txBody>
                    <a:bodyPr/>
                    <a:lstStyle/>
                    <a:p>
                      <a:pPr marL="288290" marR="36195" indent="-10795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290" marR="36195" indent="-107950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Куломд</a:t>
                      </a:r>
                      <a:r>
                        <a:rPr lang="en-US" sz="1100" dirty="0" err="1" smtClean="0">
                          <a:effectLst/>
                        </a:rPr>
                        <a:t>i</a:t>
                      </a:r>
                      <a:r>
                        <a:rPr lang="ru-RU" sz="1100" dirty="0" smtClean="0">
                          <a:effectLst/>
                        </a:rPr>
                        <a:t>н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25223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24775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26,4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Кулӧмд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 с.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204096">
                <a:tc>
                  <a:txBody>
                    <a:bodyPr/>
                    <a:lstStyle/>
                    <a:p>
                      <a:pPr marL="288290" marR="36195" indent="-10795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290" marR="36195" indent="-107950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Чилимд</a:t>
                      </a:r>
                      <a:r>
                        <a:rPr lang="en-US" sz="1100" dirty="0" err="1" smtClean="0">
                          <a:effectLst/>
                        </a:rPr>
                        <a:t>i</a:t>
                      </a:r>
                      <a:r>
                        <a:rPr lang="ru-RU" sz="1100" dirty="0" smtClean="0">
                          <a:effectLst/>
                        </a:rPr>
                        <a:t>н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11898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11689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42,5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Чилимд</a:t>
                      </a:r>
                      <a:r>
                        <a:rPr lang="en-US" sz="1100" dirty="0" err="1" smtClean="0">
                          <a:effectLst/>
                        </a:rPr>
                        <a:t>i</a:t>
                      </a:r>
                      <a:r>
                        <a:rPr lang="ru-RU" sz="1100" dirty="0" smtClean="0">
                          <a:effectLst/>
                        </a:rPr>
                        <a:t>н с.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211574">
                <a:tc gridSpan="2">
                  <a:txBody>
                    <a:bodyPr/>
                    <a:lstStyle/>
                    <a:p>
                      <a:pPr marL="288290" marR="36195" indent="-107950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КОМИ РЕСПУБЛИКА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864424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856831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416,8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Сыктывкар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1048" name="Picture 24" descr="Coat of Arms of the Komi Republic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938" y="1268760"/>
            <a:ext cx="2377314" cy="27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8264" y="5888682"/>
            <a:ext cx="132606" cy="1326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3010" y="2132856"/>
            <a:ext cx="132606" cy="13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0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70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7" y="3027272"/>
            <a:ext cx="8424935" cy="337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05000"/>
              </a:lnSpc>
            </a:pP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Ӧтувъя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ГТО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декадалӧн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кывкӧртӧдъяс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ГТО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комплекслысь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нормативъяссӧ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сдайтісны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бронзаысь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отличие пас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84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морт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эзысь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пас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24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морт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зарни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пас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морт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сідзжӧ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лӧсьӧдӧма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сборнӧй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команда (8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морт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нывка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2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зонка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ГТО III да IV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тшупӧдъясын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коді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вося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тӧлысь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лунсянь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лунӧдз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участвуйтіс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«Готов к труду и обороне»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ставроссияса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мортӧс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ёнмӧдан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спорт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комплекслӧн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Ставроссияса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фестивальын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Белгород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карын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Коми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команда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«Поддержание национальных традиций»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номинацияын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босьтіс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медводдза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места,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петкӧдліс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«Готов к труду и обороне»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ставроссияса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сӧвмӧдан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«Охотничьи забавы» проект.</a:t>
            </a:r>
          </a:p>
          <a:p>
            <a:pPr indent="457200" algn="just">
              <a:lnSpc>
                <a:spcPct val="105000"/>
              </a:lnSpc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спорт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резервса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командаяслы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нуӧдісны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73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тренируйтчан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сбор,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лыдын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Республика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мутас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сайын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48. </a:t>
            </a:r>
          </a:p>
          <a:p>
            <a:pPr indent="457200" algn="just">
              <a:lnSpc>
                <a:spcPct val="105000"/>
              </a:lnSpc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вынйӧр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сӧвмӧдӧмын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спортын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официальнӧй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мероприятиеяслӧн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календарнӧй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котыртісны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нуӧдісны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республиканскӧй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ставроссияса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тшупӧда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595 мероприятие.</a:t>
            </a:r>
          </a:p>
          <a:p>
            <a:pPr indent="457200" algn="just">
              <a:lnSpc>
                <a:spcPct val="105000"/>
              </a:lnSpc>
            </a:pP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том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спортсменъяс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петкӧдлісны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спортын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ыджыд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вермӧмъяс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Найӧ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шедӧдісны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230 приза места,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лыдын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226 -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ставроссияса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ордйысьӧмъяс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вылын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4 –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войтыркостса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ордйысьӧмъяс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вылын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05000"/>
              </a:lnSpc>
            </a:pP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Сетӧма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спорт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разрядъяс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званиеяс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разряд – 450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мортлы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мастеръясӧ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 – 209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мортлы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 мастер – 33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мортлы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войтыркостса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тшупӧда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 мастер – 4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мортлы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нимӧдана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спорт мастер – 1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мортлы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5000"/>
              </a:lnSpc>
            </a:pP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Водзӧ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лача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сетысь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том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спортсменъяс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Екатерина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Паршукова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пуляӧн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лыйсьӧм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Дмитрий Алиев (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фигурнӧя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исласьӧм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Екатерина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Грумандь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Роман Малышев, Матвей Лисица, Алексей Пушкин (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вольнӧя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вермасьӧм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Иванов Егор (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сьӧкыд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атлетика), Аркадий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Племениченко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(бокс).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7" y="1196752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Мӧд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нуӧдӧны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«Готов к труду и обороне»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Ставроссияса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комплекс.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Сылысь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нормативъяссӧ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босьтчисны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сдайтны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ӧтйӧза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ӧтувъяс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уджалан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коллективъяс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 республика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пасьтала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во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чӧжӧн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нуӧдӧма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кык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ГТО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декада: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школьникъяслы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тшупӧдъяса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(отличие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пасъяс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ГТО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нормативъяс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официальнӧя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сдайтӧм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(1240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кага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верстьӧ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йӧзлы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– XI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тшупӧдъяса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(542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морт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714182"/>
            <a:ext cx="8309862" cy="3508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5000"/>
              </a:lnSpc>
            </a:pP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кадколастӧ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kyp001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1268760"/>
            <a:ext cx="4565445" cy="175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47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71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109057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спортсменъяслӧн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ордйысьӧмъясын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бура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петкӧдчӧмыс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зэв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тӧдчанатор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Тайӧ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отсалӧ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артмӧдны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Республикалысь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бур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социальнӧй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имидж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кыдзи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Россия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Федерацияын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сідзи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став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мирын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могысь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тшупӧдын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уджалӧ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нмуса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нуӧдысь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спортсменъясӧс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тренеръясӧс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ышӧдан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система: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сетӧны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премияяс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стипендияяс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нэмчӧжся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мынтӧмъяс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вося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тӧвшӧр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тӧлысь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лунсянь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йирым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тӧлысь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лунӧдз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ставроссияса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войтыркостса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ордйысьӧмъяс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вылын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спортсменъяс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шедӧдісны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ставнас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170 приза места: 1 места – 75, 2 места – 49, 3 места – 46.</a:t>
            </a:r>
          </a:p>
          <a:p>
            <a:pPr indent="457200"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медбур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вермӧмъяс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шедӧдысь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спортсменъяс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Александр Сухоруков (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варччӧм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Алексей Ловчев (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сьӧкыд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атлетика),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Ермил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Вокуев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лызьӧн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ордйысьӧм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Юлия Белорукова (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лызьӧн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ордйысьӧм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Екатерина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Братусь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(пауэрлифтинг),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Фенуза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Кадирова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Лиана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Ганеева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(хоккей). </a:t>
            </a:r>
          </a:p>
          <a:p>
            <a:pPr indent="457200" algn="just"/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Медвылыс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вермӧмъяса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спорт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сӧвмӧдӧм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нуӧдан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сетӧ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позянлун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видзны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содтыны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спортсмен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лыдсӧ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кодъяс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пырӧны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Россия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Федерацияса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спортивнӧй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сборнӧй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командаясӧ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войтыркостса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гырысь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ордйысьӧмъясын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участвуйтӧм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могысь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виччысьны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насянь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спортын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ыджыд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вермӧмъяс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бур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ногӧн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тӧдчас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Республикалӧн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имидж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Коми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62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нуӧдысь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спортсмен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пырӧны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 во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спорт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сикасъяс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сборнӧй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командаясӧ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списокъясӧ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водзӧ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сет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сны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отсӧг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профессиональнӧй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спорт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командаясӧ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пырысьяслы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Коми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республиканскӧй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сьӧмкудйысь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сетісны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субсидияяс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бӧръян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муртӧсъяс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с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сетан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методика подув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вылын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босьтӧны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командаяслысь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вермӧмъяссӧ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Субсидируйтӧны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командаяслысь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рӧскод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кутшӧм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йитчӧ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тренируйтчӧм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могмӧдӧмкӧд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ордйысьӧмъяс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кежлӧ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дасьтысьӧмкӧд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участвуйтӧмкӧд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Бӧрйӧм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2015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субсидиясӧ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босьт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сны 4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профессиональнӧй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команда: «Новая Генерация» - мини-футбол, «Строитель» -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мача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хоккей, «Арктик-Университет» - хоккей (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аньяслӧн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«Ника» (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вӧвлӧм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Зыряночка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- баскетбол (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аньяслӧн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indent="457200" algn="just"/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Талунъя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лун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кежлӧ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позьӧ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донъявны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татшӧм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уджлысь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тӧдчана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бӧртасъяссӧ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вӧсна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отсӧг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босьтысь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командаысь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кык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петкӧдлісны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ыджыд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вермӧмъяс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мукӧд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кыкыс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кутчысьӧны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вылыс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тшупӧдын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«Новая Генерация» - Суперлига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командаяс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костын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Россияса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чемпионатын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места;</a:t>
            </a:r>
          </a:p>
          <a:p>
            <a:pPr indent="457200"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•«Строитель» –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Медвылыс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лига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командаяс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костын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Россияса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первенствоын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места;</a:t>
            </a:r>
          </a:p>
          <a:p>
            <a:pPr indent="457200"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•«Арктик-Университет» -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Россияса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чемпионатын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места;</a:t>
            </a:r>
          </a:p>
          <a:p>
            <a:pPr indent="457200"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•«Ника» - 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Россияса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чемпионатлӧн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Медвылыс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лигаын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места.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14182"/>
            <a:ext cx="8309862" cy="3508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5000"/>
              </a:lnSpc>
            </a:pP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кадколастӧ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14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72</a:t>
            </a:fld>
            <a:endParaRPr lang="ru-RU" dirty="0"/>
          </a:p>
        </p:txBody>
      </p:sp>
      <p:pic>
        <p:nvPicPr>
          <p:cNvPr id="3" name="Рисунок 2" descr="http://programs.gov.ru/Portal/img/economy_2.png"/>
          <p:cNvPicPr/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3125" r="6250" b="53125"/>
          <a:stretch/>
        </p:blipFill>
        <p:spPr bwMode="auto">
          <a:xfrm>
            <a:off x="467544" y="692695"/>
            <a:ext cx="1440160" cy="1296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8" y="1289097"/>
            <a:ext cx="72728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Вынсьӧдӧма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Коми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Республикаса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Веськӧдлан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котырлӧн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2012.09.28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лунся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418 №-а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шуӧмӧн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Шӧр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мог –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зумыда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ӧв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мӧдны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Коми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Республикалысь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экономика.</a:t>
            </a:r>
            <a:endParaRPr lang="ru-RU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23728" y="692696"/>
            <a:ext cx="666452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«ЭКОНОМИКА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СӦВМӦДӦМ»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РЕСПУБЛИКАСА КАНМУ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052013940"/>
              </p:ext>
            </p:extLst>
          </p:nvPr>
        </p:nvGraphicFramePr>
        <p:xfrm>
          <a:off x="462110" y="5589239"/>
          <a:ext cx="6486154" cy="1071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Прямоугольник с двумя вырезанными противолежащими углами 22"/>
          <p:cNvSpPr/>
          <p:nvPr/>
        </p:nvSpPr>
        <p:spPr>
          <a:xfrm>
            <a:off x="6876256" y="5661248"/>
            <a:ext cx="1900073" cy="927140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уджтассӧ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планын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индӧм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91,3%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2110" y="2158117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Уджтассӧ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могмӧдӧм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уджтасувъяс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ставнас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млн.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553765324"/>
              </p:ext>
            </p:extLst>
          </p:nvPr>
        </p:nvGraphicFramePr>
        <p:xfrm>
          <a:off x="455622" y="2564904"/>
          <a:ext cx="8320707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526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67544" y="683985"/>
            <a:ext cx="830986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уджтаслӧн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торъя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шедӧдӧм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йылысь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тӧдмӧгъяс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9695" y="2852936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кадколастӧ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73</a:t>
            </a:fld>
            <a:endParaRPr lang="ru-RU" dirty="0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714609474"/>
              </p:ext>
            </p:extLst>
          </p:nvPr>
        </p:nvGraphicFramePr>
        <p:xfrm>
          <a:off x="467544" y="1340768"/>
          <a:ext cx="8309862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67544" y="3235923"/>
            <a:ext cx="8309862" cy="3458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05000"/>
              </a:lnSpc>
            </a:pP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2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подув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капиталӧ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инвестиция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ыдждаыс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лоис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175,1 млрд.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либӧ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 во </a:t>
            </a:r>
            <a:r>
              <a:rPr lang="ru-RU" sz="12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76,9 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2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орччӧдан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донъяс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ӧн</a:t>
            </a:r>
            <a:r>
              <a:rPr lang="ru-RU" sz="12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endParaRPr lang="ru-RU" sz="123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5000"/>
              </a:lnSpc>
            </a:pP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Лӧсьӧдӧма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«Коми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монопрофильнӧй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юкӧнъяс</a:t>
            </a:r>
            <a:r>
              <a:rPr lang="ru-RU" sz="12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монокаръяс</a:t>
            </a:r>
            <a:r>
              <a:rPr lang="ru-RU" sz="12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социальнӧй</a:t>
            </a:r>
            <a:r>
              <a:rPr lang="ru-RU" sz="12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экономика </a:t>
            </a:r>
            <a:r>
              <a:rPr lang="ru-RU" sz="12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боксянь</a:t>
            </a:r>
            <a:r>
              <a:rPr lang="ru-RU" sz="12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сӧвмӧдӧм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(2015-2017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вояс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 да «2020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воӧдз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2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2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Арктика зона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социальнӧй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экономика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боксянь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сӧвмӧдӧм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дінму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уджтасъяс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05000"/>
              </a:lnSpc>
            </a:pP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Стратегическӧя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планируйтан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тырвыйӧ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бур система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лӧсьӧдӧм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могысь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примитӧма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«Коми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стратегическӧя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планируйтӧм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йылысь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2015 </a:t>
            </a:r>
            <a:r>
              <a:rPr lang="ru-RU" sz="12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лӧддза-номъя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тӧлысь</a:t>
            </a:r>
            <a:r>
              <a:rPr lang="ru-RU" sz="12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лунся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55-РЗ №-а Коми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Оланпас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05000"/>
              </a:lnSpc>
            </a:pP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котыртӧма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Республикаӧс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социальнӧй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экономика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боксянь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сӧвмӧдан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дыр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кадся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стратегиялысь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выль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редакция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лӧсьӧдан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2030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воӧдз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планируйтан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кадколастсӧ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нюжӧдӧмӧн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05000"/>
              </a:lnSpc>
            </a:pP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Вынсьӧдӧма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2015-2016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вояс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Национальнӧй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рейтингысь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медбур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практикаяс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пыртан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Туй карта. </a:t>
            </a:r>
          </a:p>
          <a:p>
            <a:pPr indent="457200" algn="just">
              <a:lnSpc>
                <a:spcPct val="105000"/>
              </a:lnSpc>
            </a:pP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Котыртӧма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медым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нуӧдны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кыдзи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петкӧдчӧны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Дінмуса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инвестиция стандарт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пыртан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бӧртасъясыс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тыдовтчӧ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инвесторъяслӧн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власьт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органъяскӧд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восьса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ӧтувъя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уджаланногыс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05000"/>
              </a:lnSpc>
            </a:pP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Вынсьӧдӧма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конкуренция </a:t>
            </a:r>
            <a:r>
              <a:rPr lang="ru-RU" sz="12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сӧвмӧмлы</a:t>
            </a:r>
            <a:r>
              <a:rPr lang="ru-RU" sz="12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отсӧг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сетан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мероприятиеяс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(«туй карта»).</a:t>
            </a:r>
          </a:p>
          <a:p>
            <a:pPr indent="457200" algn="just">
              <a:lnSpc>
                <a:spcPct val="105000"/>
              </a:lnSpc>
            </a:pP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нуӧдӧма</a:t>
            </a:r>
            <a:r>
              <a:rPr lang="ru-RU" sz="12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2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2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тарифъяс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ладмӧдан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юкӧнын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инӧд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торкалӧмсӧ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дугӧдан</a:t>
            </a:r>
            <a:r>
              <a:rPr lang="ru-RU" sz="12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12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ӧлӧдан</a:t>
            </a:r>
            <a:r>
              <a:rPr lang="ru-RU" sz="12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</a:t>
            </a:r>
            <a:r>
              <a:rPr lang="ru-RU" sz="12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3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5000"/>
              </a:lnSpc>
            </a:pP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медводдзаысь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вына</a:t>
            </a:r>
            <a:r>
              <a:rPr lang="ru-RU" sz="12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оланпастэчас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вынсьӧдӧма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 во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шоныдӧн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могмӧдан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ваӧн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могмӧдан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бокӧ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нуӧдан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тарифъяссӧ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дыр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ладмӧдан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методъяс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(индексация </a:t>
            </a:r>
            <a:r>
              <a:rPr lang="ru-RU" sz="12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методӧн</a:t>
            </a:r>
            <a:r>
              <a:rPr lang="ru-RU" sz="12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23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1583214"/>
            <a:ext cx="6783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130,8 %</a:t>
            </a:r>
            <a:endParaRPr lang="ru-RU" sz="11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173137" y="2159278"/>
            <a:ext cx="5725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248845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67544" y="1196752"/>
            <a:ext cx="8229600" cy="5256584"/>
          </a:xfrm>
        </p:spPr>
        <p:txBody>
          <a:bodyPr/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лӧсьӧдӧма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бур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экономическӧй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условиеяс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медым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овмӧс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нуӧдысь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субъектъяс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кодъяс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лӧсялӧны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оланпастэчаслӧн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корӧмъяслы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босьтісны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лицензия (разрешение),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вермисны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петны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рынок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816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юридическӧй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кывкутысь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алкоголь продукция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торйӧн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вузалӧм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овмӧс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нуӧдысь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 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–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сьӧд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кӧртулов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рӧма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кӧртулов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заптӧм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видзӧм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переботайтӧм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вузалӧм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овмӧс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нуӧдысь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1 673 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–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легкӧвӧй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таксиӧн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ветлысь-мунысь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ӧс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туй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кӧлуй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нуӧм-вайӧм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нуӧдӧм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ярманга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лыд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лыдын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шойччан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лунся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торъя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тематическӧй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видз-му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овмӧс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ярмангаяс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- 2,53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сюрс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единица (2014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2,45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сюрс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единица).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вося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кывкӧртӧдъяс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чиніс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гӧльлун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тшупӧдыс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водзвыв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мыччӧдъяс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олысьяслӧн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пайыс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кодъяслӧн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сьӧм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чӧжӧсыс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ичӧтджык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дінмуын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овны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судзсяна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сьӧм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ыдждаысь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Коми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олысь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лыд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лои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14,7% 2011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16,3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дорысь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во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чӧжӧн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удждон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уджйӧзыс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абу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содӧма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организацияясын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вӧлі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дзоньнас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вештӧма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уджйӧзсӧ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215 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мында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Лӧсьӧдӧма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дінмуса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удж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ресурсъяс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иналан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сӧвмӧдан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карта Коми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юкӧнъяс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социальнӧй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экономика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боксянь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сӧвмӧдан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планъяс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ӧд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босьтӧмӧн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Котыртӧма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еськӧдлан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кадръяс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дасьтан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президентлӧн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107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специалистлысь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велӧдчӧмсӧ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отсӧгӧн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тырвыйӧ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урчитӧм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квотасӧ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Лӧсьӧдӧма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вынсьӧдӧма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2015-2018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вояс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Финн-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угор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этнокультурнӧй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парк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комплекс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сӧвмӧдан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концепция.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Кырымалӧма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Федерацияса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 министерство,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Федеральнӧй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 агентство, РВФК-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субъектъяс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костын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«Серебряное ожерелье России»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дінмукостса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историко-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культурнӧй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туристскӧй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Армӧдчӧм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Пӧртӧма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олӧмӧ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264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федеральнӧй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квота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Россияса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школьникъяслы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военно-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патриотическӧй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туристскӧй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маршрут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кутшӧмъясӧс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сиӧма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Айму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вӧсна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Ыджыд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тышын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Вермӧмсянь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тыр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ӧм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</a:t>
            </a:r>
            <a:r>
              <a:rPr lang="ru-RU" sz="12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«За нами Москва!» (Калуга-Тула-Москва), «Партизанскими тропами» (Орел-Брянск-Смоленск) да «Дорога жизни» (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Санкт-Петербург-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Ленинградса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обласьт</a:t>
            </a:r>
            <a:r>
              <a:rPr lang="ru-RU" sz="12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12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F34DF-7A73-4592-8F00-13A55A4C8C09}" type="slidenum">
              <a:rPr lang="ru-RU" smtClean="0"/>
              <a:pPr>
                <a:defRPr/>
              </a:pPr>
              <a:t>74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764704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кадколастӧ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70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67544" y="1196752"/>
            <a:ext cx="8229600" cy="5184576"/>
          </a:xfrm>
        </p:spPr>
        <p:txBody>
          <a:bodyPr/>
          <a:lstStyle/>
          <a:p>
            <a:pPr marL="0" indent="4572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Сетӧма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вот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кокньӧдъясӧн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канмусянь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отсӧг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мусир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перъян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мусир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переработайтан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бумага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изделиеяс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вӧчан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вӧр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обработайтан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юкӧнъясын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инвестиция проект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801 млн.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мында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лӧсьӧдӧма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170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гӧгӧр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выль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уджалан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места.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Уджӧ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пыртӧма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инновационнӧй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технологияа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оборудование,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содтӧма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предприятиеяслысь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уджалан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вынйӧрсӧ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видзӧма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содтӧма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углеводороднӧй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сырьё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перъян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ыдждасӧ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минерально-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сырьевӧй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подув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сӧвмӧдӧмӧн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Ичӧт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предпринимательстволы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отсӧг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сетӧм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федеральнӧй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меставывса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сьӧмкудъяс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арталӧмӧн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2015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веськӧдӧма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201,5 млн.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Канмусянь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отсӧгсӧ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сетӧма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400-ысь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унджык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ичӧт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предпринимательство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субъектлы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Лӧсьӧдӧма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видзӧма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500-ысь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унджык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уджалан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места.</a:t>
            </a:r>
          </a:p>
          <a:p>
            <a:pPr marL="0" indent="4572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Заёмнӧй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сьӧм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босьтны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позянлун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кыпӧдӧм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могысь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водзӧ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мунӧ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ичӧт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предпринимательстволы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отсӧг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сетан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 </a:t>
            </a:r>
            <a:r>
              <a:rPr lang="ru-RU" sz="127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организацияяслӧн</a:t>
            </a:r>
            <a:r>
              <a:rPr lang="ru-RU" sz="12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уджыс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«Коми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микрофинансӧвӧй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организация» ВАК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сетіс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ичӧт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предпринимательство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субъектъяслы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57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микрозайм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32,2 млн.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мында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«Коми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гарантийнӧй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фонд» ВАК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сетіс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поручительство 30 млн.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кредитъяс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74 млн.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Медым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сетны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позянлун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ичӧт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предприятиеяслы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ичӧт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предпринимательстволы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отсӧг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сетан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инфраструктура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организацияяслы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вӧдитчыны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финансӧвӧй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ресурсъясӧн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«Коми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гарантийнӧй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фонд» ВАК-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лысь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уставнӧй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капиталсӧ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ыдждӧдӧма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млн.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Сетӧм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микрозаймъяс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поручительствояс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отсӧгӧн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ичӧт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предпринимательство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субъектъяс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вермисны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лӧсьӧдны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74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уджалан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места,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видзны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921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уджалан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места.</a:t>
            </a:r>
          </a:p>
          <a:p>
            <a:pPr marL="0" indent="4572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туристскӧй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индустрияса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субъектъяс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костын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юклӧма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грантъяс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юкӧнын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ичӧт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водзмӧстчӧмысь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могмӧдан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элемент) 1 000,0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сюрс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мында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Проектъяс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бӧрын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индӧма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2015-2016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вояс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чӧжӧн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артмӧдны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39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уджалан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места,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лӧсьӧдны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бур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условиеяс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гражданалы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рекреация да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шойччӧм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сетны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выль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вӧзйӧм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шойччан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лунся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туръяс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сетӧма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канмусянь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отсӧг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сьӧкыда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воӧдчан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ылыс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сиктса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олан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пунктъясӧ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вузӧс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вайӧм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овмӧс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нуӧдысь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субъектлы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Вузасьӧны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290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олан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пунктын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лои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65,9% став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олан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пунктъяс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лыдысь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Сьӧкыда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воӧдчан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да/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либӧ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этша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йӧза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да/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либӧ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ылыс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сиктса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олан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пунктъясын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олӧм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колана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сёян-юансӧ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вузалӧны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тырмымӧн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Отсӧг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босьтысьяслы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олӧм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колана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сёян-юан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1200" dirty="0" err="1">
                <a:latin typeface="Times New Roman" panose="02020603050405020304" pitchFamily="18" charset="0"/>
              </a:rPr>
              <a:t>ӧ</a:t>
            </a:r>
            <a:r>
              <a:rPr lang="ru-RU" sz="127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дуктаяс</a:t>
            </a:r>
            <a:r>
              <a:rPr lang="ru-RU" sz="12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содтӧны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вузасян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донсӧ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30%-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ысь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унджык</a:t>
            </a:r>
            <a:r>
              <a:rPr lang="ru-RU" sz="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F34DF-7A73-4592-8F00-13A55A4C8C09}" type="slidenum">
              <a:rPr lang="ru-RU" smtClean="0"/>
              <a:pPr>
                <a:defRPr/>
              </a:pPr>
              <a:t>75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764704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кадколастӧ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1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76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71700" y="1347559"/>
            <a:ext cx="716857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Вынсьӧдӧма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Коми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Республикаса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Веськӧдлан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котырлӧн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2012.09.28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лунся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419 №-а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шуӧмӧн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Шӧр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мог –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сӧвмӧдны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Коми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Республикаса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промышленносьтлысь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позянлунъясс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колана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ногӧн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на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вӧдитчыны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23728" y="692696"/>
            <a:ext cx="666452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«ПРОМЫШЛЕННОСЬТ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СӦВМӦДӦМ»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 УДЖТАС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079341865"/>
              </p:ext>
            </p:extLst>
          </p:nvPr>
        </p:nvGraphicFramePr>
        <p:xfrm>
          <a:off x="462113" y="5244174"/>
          <a:ext cx="7062216" cy="1287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Прямоугольник с двумя вырезанными противолежащими углами 22"/>
          <p:cNvSpPr/>
          <p:nvPr/>
        </p:nvSpPr>
        <p:spPr>
          <a:xfrm>
            <a:off x="6871899" y="5229200"/>
            <a:ext cx="1900073" cy="1296144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уджтассӧ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планын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индӧм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94,4%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62110" y="2420888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могмӧдӧм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уджтасувъяс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ставнас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млн.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10" y="706278"/>
            <a:ext cx="1368152" cy="1282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141886301"/>
              </p:ext>
            </p:extLst>
          </p:nvPr>
        </p:nvGraphicFramePr>
        <p:xfrm>
          <a:off x="466467" y="2827674"/>
          <a:ext cx="8309862" cy="2185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751328" y="4284880"/>
            <a:ext cx="64312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</a:t>
            </a:r>
            <a:endParaRPr lang="ru-RU" sz="13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487597" y="3356992"/>
            <a:ext cx="68480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94,3 %</a:t>
            </a: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411213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67544" y="755993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уджтасса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торъя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шедӧдӧм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йылысь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тӧдмӧгъяс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645024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кадколастӧ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77</a:t>
            </a:fld>
            <a:endParaRPr lang="ru-RU" dirty="0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400375037"/>
              </p:ext>
            </p:extLst>
          </p:nvPr>
        </p:nvGraphicFramePr>
        <p:xfrm>
          <a:off x="467544" y="1484784"/>
          <a:ext cx="830986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67544" y="4011001"/>
            <a:ext cx="8309862" cy="2723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Некымын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чӧж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бура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сӧвмӧ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производство.</a:t>
            </a:r>
            <a:endParaRPr lang="ru-RU" sz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4000"/>
              </a:lnSpc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производство индекс 2014 во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лоис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101,6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прӧчент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(2014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100,5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прӧчент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96,6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прӧчент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Бур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петкӧдласыс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артмис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медъёнасӧ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шом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мусир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биару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унджык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перйӧм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понда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Омӧля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сӧвмӧ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целлюлоза да бумага производство,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вӧр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обработка да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мусир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прӧдукта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производство.</a:t>
            </a:r>
          </a:p>
          <a:p>
            <a:pPr indent="457200" algn="just">
              <a:lnSpc>
                <a:spcPct val="114000"/>
              </a:lnSpc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мупытшса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озырлунъяс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перйӧмын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 во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производство индекс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лоис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106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прӧчент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100,3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прӧчент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мӧдӧдӧм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продукция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ыджда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121,3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прӧчент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действуйтан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донъясын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перйысь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производствоясын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зільысь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организацияясса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уджалысьяслӧн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среднесписочнӧй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лыдыс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97,5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прӧчент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налӧн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удждон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89,4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прӧчент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2015 во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чӧжӧн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перйысь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компанияяслӧн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ичӧт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предпринимательство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субъектъястӧг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артмис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тӧдчана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сальдируйтӧм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финансӧвӧй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45,5 миллиард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мында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 во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19,6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прӧчент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унджык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2780928"/>
            <a:ext cx="68480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94,6 %</a:t>
            </a:r>
            <a:endParaRPr lang="ru-RU" sz="13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68344" y="1916832"/>
            <a:ext cx="68480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99,3 %</a:t>
            </a: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265376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78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240692"/>
            <a:ext cx="8309862" cy="5601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ӧй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производствол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обработайтан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промышленнӧй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производство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индексыс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 во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лоис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88,5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прӧчент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мӧдӧдӧм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ыдждаыс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действуйтан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донъясын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чин</a:t>
            </a:r>
            <a:r>
              <a:rPr lang="en-US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2,9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прӧчент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Обрабатывающӧй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проиводство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нуӧдысь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организацияясса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уджалысьяслӧн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среднесписочнӧй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лыдыс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 во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этшаммис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прӧчент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налӧн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удждоныс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</a:t>
            </a:r>
            <a:r>
              <a:rPr lang="en-US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7,6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прӧчент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2015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сальдируйтӧм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ӧвӧй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ичӧт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предпринимательство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субъектъястӧг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бур </a:t>
            </a:r>
            <a:r>
              <a:rPr lang="en-US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19,4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en-US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колян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</a:t>
            </a:r>
            <a:r>
              <a:rPr lang="en-US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3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пӧв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lnSpc>
                <a:spcPct val="114000"/>
              </a:lnSpc>
            </a:pP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промышленносьт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отсалӧма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збыльмӧдны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 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инвестиция проект.</a:t>
            </a:r>
          </a:p>
          <a:p>
            <a:pPr indent="457200" algn="just">
              <a:lnSpc>
                <a:spcPct val="114000"/>
              </a:lnSpc>
            </a:pP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Биару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промышленносьтын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тӧдчана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лоӧмтор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2015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вося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йирым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тӧлысь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лунӧ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Ухта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заводит</a:t>
            </a:r>
            <a:r>
              <a:rPr lang="en-US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сны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стрӧитны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«Ухта-Торжок-2»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выль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биару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провод.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Биару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проводл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кузьтаыс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970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гӧгӧр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километр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сылӧн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тэчасӧ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пырас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компрессорн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ӧй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станция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689 МВт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ӧтувъя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вынйӧрӧн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lnSpc>
                <a:spcPct val="114000"/>
              </a:lnSpc>
            </a:pP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вося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тӧлысьын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«СИТЕК» ПАК компания заводит</a:t>
            </a:r>
            <a:r>
              <a:rPr lang="en-US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вӧчны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бура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сӧдзӧд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вылыс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реагент -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титан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вӧй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коагулянт. </a:t>
            </a:r>
            <a:endParaRPr lang="ru-RU" sz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4000"/>
              </a:lnSpc>
            </a:pP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Ыджыд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тӧдчанлун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босьт</a:t>
            </a:r>
            <a:r>
              <a:rPr lang="en-US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сны биоэнергетика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сӧвмӧдан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проектъяс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лӧсьӧдӧма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ломтан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брикетъяс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пеллетъяс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ӧчан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ӧтувъя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уджалан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вынйӧрӧн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гӧгӧр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тонна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вонас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кӧн</a:t>
            </a:r>
            <a:r>
              <a:rPr lang="en-US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уджалӧ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120-ысь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унджык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морт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видзӧдтӧг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эз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сетны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сьӧмсӧ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медым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субсидируйтны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рӧскод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юкӧнсӧ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колана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ньӧбӧм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вӧл</a:t>
            </a:r>
            <a:r>
              <a:rPr lang="en-US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лӧсьӧдӧма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выль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производство (16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уджалан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места). </a:t>
            </a:r>
          </a:p>
          <a:p>
            <a:pPr indent="457200" algn="just">
              <a:lnSpc>
                <a:spcPct val="114000"/>
              </a:lnSpc>
            </a:pP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Медым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водзӧ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кыскыны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выль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инвесторъясӧс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йӧзӧс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паськыда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тӧдмӧдӧны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  <a:r>
              <a:rPr lang="ru-RU" sz="13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биоломтас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вӧчӧмӧн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ставроссияса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мероприятиеясын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участвуйтӧм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дырйи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Ӧтуввез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тренингъяс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семинар-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выставкаяс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буклетъяс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видеофильмъяс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отсӧгӧн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lnSpc>
                <a:spcPct val="114000"/>
              </a:lnSpc>
            </a:pP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Производствояс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ӧнъяӧдӧм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паськӧдӧм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понда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</a:t>
            </a:r>
            <a:r>
              <a:rPr lang="en-US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en-US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вылыс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уджалан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места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533 единица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 во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Ставнас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вылыс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производствоа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уджалан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лыдыс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</a:t>
            </a:r>
            <a:r>
              <a:rPr lang="en-US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2014 во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4,7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сюрс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места </a:t>
            </a:r>
            <a:r>
              <a:rPr lang="ru-RU" sz="13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755993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кадколастӧ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4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79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99980" y="1289097"/>
            <a:ext cx="7064508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Вынсь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ӧдӧма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Веськӧдлан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котырлӧн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2012.09.28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лунся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423 №-а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шуӧмӧн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Ш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ӧр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 –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лӧсьӧдны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Коми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юӧра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йӧзкотырлысь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электроннӧй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веськӧдлан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котырлысь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инфраструктура.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23728" y="692696"/>
            <a:ext cx="666452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«ЮӦРА ЙӦЗКОТЫР»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РЕСПУБЛИКАСА КАНМУ УДЖТАС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975385989"/>
              </p:ext>
            </p:extLst>
          </p:nvPr>
        </p:nvGraphicFramePr>
        <p:xfrm>
          <a:off x="466469" y="5661248"/>
          <a:ext cx="6985851" cy="927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Прямоугольник с двумя вырезанными противолежащими углами 22"/>
          <p:cNvSpPr/>
          <p:nvPr/>
        </p:nvSpPr>
        <p:spPr>
          <a:xfrm>
            <a:off x="6876256" y="5661248"/>
            <a:ext cx="1900073" cy="927140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уджтассӧ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индӧм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85,6%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2110" y="2158117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могмӧдӧм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уджтасувъяс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ставнас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млн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663028029"/>
              </p:ext>
            </p:extLst>
          </p:nvPr>
        </p:nvGraphicFramePr>
        <p:xfrm>
          <a:off x="455622" y="2564904"/>
          <a:ext cx="8320707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/>
          <p:cNvPicPr/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10" y="692696"/>
            <a:ext cx="1437869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582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2851126-1FEE-4A37-9204-4B108FE19BCE}" type="slidenum">
              <a:rPr lang="ru-RU" smtClean="0"/>
              <a:pPr algn="ctr"/>
              <a:t>8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75856" y="1052736"/>
            <a:ext cx="5198106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РЕСПУБЛИКАЫН СЬ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b="1" dirty="0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МКУД ПРОЦЕССЛ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b="1" dirty="0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НОРМАТИВН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b="1" dirty="0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ПОДУВ</a:t>
            </a:r>
            <a:endParaRPr lang="ru-RU" b="1" dirty="0">
              <a:ln/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О проект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74" y="644587"/>
            <a:ext cx="1965526" cy="145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060848"/>
            <a:ext cx="856895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Федерацияса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1998.07.31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лунся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145-ФЗ №-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«Коми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да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йылысь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2007.10.01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лунся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88-РЗ №-а Коми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Оланпас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Локтан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финансӧвӧй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планӧвӧй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спубликанскӧй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бала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лӧсьӧдан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пӧрадок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йылысь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Коми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Веськӧдлан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котырлӧн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2012.05.31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лунся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221 №-а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шуӧм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«2015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да 2017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воясся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вот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политикалӧн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медш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туйвизьяс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йылысь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Коми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Веськӧдлан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котырлӧн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2014.08.19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лунся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343 №-а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шуӧм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воӧдз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Республикаӧс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социальнӧй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экономика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боксянь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сӧвмӧдан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стратегия»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Веськӧдлан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котырлӧн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2006.03.27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лунся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№-а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шуӧм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«Коми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уджтасъяс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йылысь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Коми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Веськӧдлан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котырлӧн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2011.06.30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лунся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288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№-а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шуӧм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Веськӧдлан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котырлӧн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2014.04.01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лунся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87-р №-а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тшӧктӧм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(2015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2017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воӧдз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Республикаӧс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социальнӧй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экономика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боксянь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сӧвмӧдан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прогноз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лӧсьӧдӧм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йылысь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08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67544" y="683985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уджтасса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торъя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шедӧдӧм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тӧдмӧгъяс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80</a:t>
            </a:fld>
            <a:endParaRPr lang="ru-RU" dirty="0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498186507"/>
              </p:ext>
            </p:extLst>
          </p:nvPr>
        </p:nvGraphicFramePr>
        <p:xfrm>
          <a:off x="467544" y="1340768"/>
          <a:ext cx="830986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5364087" y="1868741"/>
            <a:ext cx="5725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</a:t>
            </a:r>
            <a:endParaRPr lang="ru-RU" sz="11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71923" y="2568574"/>
            <a:ext cx="5725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</a:t>
            </a:r>
            <a:endParaRPr lang="ru-RU" sz="11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41917" y="3233771"/>
            <a:ext cx="6783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132,5 %</a:t>
            </a:r>
            <a:endParaRPr lang="ru-RU" sz="11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48264" y="3933056"/>
            <a:ext cx="6783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122,8 %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8536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67544" y="786190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оръя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медтӧдчана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медшӧр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мероприятиеяс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могмӧдан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ыджда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млн.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81</a:t>
            </a:fld>
            <a:endParaRPr lang="ru-RU" dirty="0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959907720"/>
              </p:ext>
            </p:extLst>
          </p:nvPr>
        </p:nvGraphicFramePr>
        <p:xfrm>
          <a:off x="467544" y="1340768"/>
          <a:ext cx="830986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18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82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556792"/>
            <a:ext cx="8309862" cy="491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40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во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олысьяслӧн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услугаяс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сетанногӧн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дӧвӧльлуныс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Сылӧн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петкӧдласыс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- 86% (2014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82%). Та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дырйи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ӧшым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тӧлысь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кежлӧ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100%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вермисны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босьтны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услугаяссӧ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овлан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ӧшинь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принцип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услугаяс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шӧринъясын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(2014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67%), а Коми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олысь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пай,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кодъяслы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юӧртӧма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услугаяс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ӧшинь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принцип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босьтны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позянлун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услугаяс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сетан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шӧринъяс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Коми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олысьяслӧн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ӧтувъя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лоис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55% (2014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40%). </a:t>
            </a:r>
          </a:p>
          <a:p>
            <a:pPr indent="457200" algn="just">
              <a:lnSpc>
                <a:spcPct val="14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восянь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кытшъясса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районъясса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юкӧнъясын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услугаяс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лӧсьӧдӧма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услугаяс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сетан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шӧрин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водзӧ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УМШ), на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УМШ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лӧсьӧдӧма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 УМШ – 2015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районъясса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кытшъясса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лӧсьӧдӧма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УМШ-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услугаясӧн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могмӧдан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235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ӧшинь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2015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могмӧдан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шӧринын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примитӧма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121 608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шыӧдчӧм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дырйи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медуна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вӧдитчӧны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«Врач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электроннӧя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гижсьӧм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услугаӧн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lnSpc>
                <a:spcPct val="14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во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пай,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кодъяс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босьтӧны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услугаяссӧ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электроннӧя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лоис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53% (2014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28%).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908720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кадколастӧ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49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83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196752"/>
            <a:ext cx="8309862" cy="5073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</a:t>
            </a:r>
            <a:r>
              <a:rPr lang="en-US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кодъясӧс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пыртӧма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документооборот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водзӧ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–ЭДС).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Ставнас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пыртӧма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246 учреждение (2014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вося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ӧшым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тӧлысь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лун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кежлӧ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ЭДС-ӧ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вӧл</a:t>
            </a:r>
            <a:r>
              <a:rPr lang="en-US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пыртӧма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212 учреждение),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221 учреждение –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помышленнӧй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эксплутацияын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 – опытно-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промышленнӧйын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24 –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тестӧвӧйын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ЭДС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</a:t>
            </a:r>
            <a:r>
              <a:rPr lang="en-US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позянлун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могмӧдны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органъяс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ведомствокостса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документооборотсӧ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80%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пыртны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гуся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юӧр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гражданалӧн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шыӧдчӧмъяс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юӧр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юӧр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кӧн</a:t>
            </a:r>
            <a:r>
              <a:rPr 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эм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аспас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57200" algn="just">
              <a:lnSpc>
                <a:spcPct val="130000"/>
              </a:lnSpc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уджалӧ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веськӧдлан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котырлӧн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 11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юӧртан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да сервис,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кытчӧ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 модуль. </a:t>
            </a:r>
          </a:p>
          <a:p>
            <a:pPr indent="457200" algn="just">
              <a:lnSpc>
                <a:spcPct val="130000"/>
              </a:lnSpc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«112»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ӧтувъя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номер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службаяс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корӧмсӧ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могмӧдан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корӧмъяс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видлалан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подув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шӧрин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вермӧ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сетны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отсӧг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2015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вося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ӧшым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тӧлысь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лун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кежлӧ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47%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олысь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вермис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корны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службаяссӧ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«112» номер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Корӧмъяс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видлалан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подув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шӧрин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(2014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30%),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лоис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мӧд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позянлун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корны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службаяссӧ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«112» номер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связь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операторъяслӧн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IVR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медшӧр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меню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lnSpc>
                <a:spcPct val="130000"/>
              </a:lnSpc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информатизация да связь комитет (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водзӧ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Комитет)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вӧзйис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проект,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медым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участвуйтны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«ПРОФ-IT» д</a:t>
            </a:r>
            <a:r>
              <a:rPr lang="en-US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нмуса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информатизация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проектъяслӧн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ставроссияса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босьт</a:t>
            </a:r>
            <a:r>
              <a:rPr lang="en-US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сны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мӧд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коймӧд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местаяс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асланыс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номинацияясын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Комитет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босьт</a:t>
            </a:r>
            <a:r>
              <a:rPr lang="en-US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III места «Проектный Олимп»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профессиональнӧя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веськӧдлан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ставроссияса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кутшӧмӧс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котырт</a:t>
            </a:r>
            <a:r>
              <a:rPr lang="en-US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Россия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Веськӧдлан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котыр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бердын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Аналитика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нуӧдан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шӧрин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«Россия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Федерациялӧн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субъектъясса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олӧмӧ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пӧртысь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власьт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органъясын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веськӧдлан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системаяс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64704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кадколастӧ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19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84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289097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Вынсь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ӧдӧма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Коми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Веськӧдлан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котырлӧн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2011.12.30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лунся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650 №-а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шуӧмӧн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Ш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ӧр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ог –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могм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ӧдны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олысьяслысь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экономикалысь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коланлунсӧ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бур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судзсяна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да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безопа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снӧй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автомашина,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ӧрт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туй,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сы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нӧд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вавыв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услугаяс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23728" y="692696"/>
            <a:ext cx="666452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«ТРАНСПОРТ СИСТЕМА СӦВМӦДӦМ»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РЕСПУБЛИКАСА КАНМУ УДЖТАС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2570897303"/>
              </p:ext>
            </p:extLst>
          </p:nvPr>
        </p:nvGraphicFramePr>
        <p:xfrm>
          <a:off x="323528" y="5301208"/>
          <a:ext cx="6768751" cy="1287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Прямоугольник с двумя вырезанными противолежащими углами 22"/>
          <p:cNvSpPr/>
          <p:nvPr/>
        </p:nvSpPr>
        <p:spPr>
          <a:xfrm>
            <a:off x="6876256" y="5373216"/>
            <a:ext cx="1900073" cy="1215172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уджтасс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74,0 %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2110" y="2348880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могмӧдӧм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уджтасувсъяс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ставнас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млн.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" t="3292" r="9890" b="54690"/>
          <a:stretch/>
        </p:blipFill>
        <p:spPr bwMode="auto">
          <a:xfrm>
            <a:off x="508774" y="764704"/>
            <a:ext cx="1427153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Лента лицом вверх 12"/>
          <p:cNvSpPr/>
          <p:nvPr/>
        </p:nvSpPr>
        <p:spPr>
          <a:xfrm>
            <a:off x="467544" y="2879871"/>
            <a:ext cx="4104457" cy="1125193"/>
          </a:xfrm>
          <a:prstGeom prst="ribbon2">
            <a:avLst>
              <a:gd name="adj1" fmla="val 16667"/>
              <a:gd name="adj2" fmla="val 7267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4" name="TextBox 12"/>
          <p:cNvSpPr txBox="1"/>
          <p:nvPr/>
        </p:nvSpPr>
        <p:spPr>
          <a:xfrm>
            <a:off x="1006224" y="2864113"/>
            <a:ext cx="3109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 транспорт инфраструктура да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олысьясӧс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экономикаӧс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транспортӧн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могмӧдӧмсӧ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сӧвмӧдӧм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1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уджтасув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2 663,1 млн.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73,3 %).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Лента лицом вверх 14"/>
          <p:cNvSpPr/>
          <p:nvPr/>
        </p:nvSpPr>
        <p:spPr>
          <a:xfrm>
            <a:off x="4655261" y="2876790"/>
            <a:ext cx="4104457" cy="1128274"/>
          </a:xfrm>
          <a:prstGeom prst="ribbon2">
            <a:avLst>
              <a:gd name="adj1" fmla="val 16667"/>
              <a:gd name="adj2" fmla="val 7267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2"/>
          <p:cNvSpPr txBox="1"/>
          <p:nvPr/>
        </p:nvSpPr>
        <p:spPr>
          <a:xfrm>
            <a:off x="5199282" y="2868480"/>
            <a:ext cx="3083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сӧвмӧдӧмӧн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веськӧдлӧмлысь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качество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кыпӧдӧм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уджтасув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584,7 млн.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планын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79,6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</a:p>
        </p:txBody>
      </p:sp>
      <p:sp>
        <p:nvSpPr>
          <p:cNvPr id="17" name="Лента лицом вверх 16"/>
          <p:cNvSpPr/>
          <p:nvPr/>
        </p:nvSpPr>
        <p:spPr>
          <a:xfrm>
            <a:off x="504929" y="4255613"/>
            <a:ext cx="4104457" cy="928219"/>
          </a:xfrm>
          <a:prstGeom prst="ribbon2">
            <a:avLst>
              <a:gd name="adj1" fmla="val 16667"/>
              <a:gd name="adj2" fmla="val 7267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2"/>
          <p:cNvSpPr txBox="1"/>
          <p:nvPr/>
        </p:nvSpPr>
        <p:spPr>
          <a:xfrm>
            <a:off x="1093500" y="4221088"/>
            <a:ext cx="2918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збыльмӧдӧмсӧ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3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уджтасув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75,9 млн.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94,5 %).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Лента лицом вверх 18"/>
          <p:cNvSpPr/>
          <p:nvPr/>
        </p:nvSpPr>
        <p:spPr>
          <a:xfrm>
            <a:off x="4644008" y="4255613"/>
            <a:ext cx="4104457" cy="928219"/>
          </a:xfrm>
          <a:prstGeom prst="ribbon2">
            <a:avLst>
              <a:gd name="adj1" fmla="val 16667"/>
              <a:gd name="adj2" fmla="val 7267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2"/>
          <p:cNvSpPr txBox="1"/>
          <p:nvPr/>
        </p:nvSpPr>
        <p:spPr>
          <a:xfrm>
            <a:off x="5172146" y="4221088"/>
            <a:ext cx="3011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 туй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вылын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видзчысянлунсӧ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кыпӧдӧм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4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уджтасув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86,6 млн.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индӧм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54,9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</a:p>
        </p:txBody>
      </p:sp>
    </p:spTree>
    <p:extLst>
      <p:ext uri="{BB962C8B-B14F-4D97-AF65-F5344CB8AC3E}">
        <p14:creationId xmlns:p14="http://schemas.microsoft.com/office/powerpoint/2010/main" val="316194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467544" y="4182179"/>
            <a:ext cx="8309862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эмбурын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капитальнӧя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стрӧитан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объектъясӧ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инвестицияяс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рӧскодыс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- 548,8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лыдын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ӧтвывтӧм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млн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7544" y="683985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уджтасса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торъя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шедӧдӧм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тӧдмӧгъяс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85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9948"/>
              </p:ext>
            </p:extLst>
          </p:nvPr>
        </p:nvGraphicFramePr>
        <p:xfrm>
          <a:off x="467544" y="1351308"/>
          <a:ext cx="8309862" cy="2769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4376"/>
                <a:gridCol w="1728192"/>
                <a:gridCol w="1008112"/>
                <a:gridCol w="1008112"/>
                <a:gridCol w="1181070"/>
              </a:tblGrid>
              <a:tr h="277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Ним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80" marR="63680" marT="88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Арталан</a:t>
                      </a:r>
                      <a:r>
                        <a:rPr lang="ru-RU" sz="1200" dirty="0" smtClean="0">
                          <a:effectLst/>
                        </a:rPr>
                        <a:t> ед.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80" marR="63680" marT="88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2014 </a:t>
                      </a:r>
                      <a:r>
                        <a:rPr lang="ru-RU" sz="1200" dirty="0" smtClean="0">
                          <a:effectLst/>
                        </a:rPr>
                        <a:t>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80" marR="63680" marT="8844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2015 во план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80" marR="63680" marT="88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2015 </a:t>
                      </a:r>
                      <a:r>
                        <a:rPr lang="ru-RU" sz="1200" dirty="0" smtClean="0">
                          <a:effectLst/>
                        </a:rPr>
                        <a:t>во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вӧчӧма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680" marR="63680" marT="8844" marB="0"/>
                </a:tc>
              </a:tr>
              <a:tr h="344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ВРП-</a:t>
                      </a:r>
                      <a:r>
                        <a:rPr lang="ru-RU" sz="1200" dirty="0" err="1" smtClean="0">
                          <a:effectLst/>
                        </a:rPr>
                        <a:t>лӧн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транспортоёмкосьт</a:t>
                      </a:r>
                      <a:endParaRPr lang="ru-RU" sz="1200" dirty="0" smtClean="0">
                        <a:effectLst/>
                      </a:endParaRPr>
                    </a:p>
                  </a:txBody>
                  <a:tcPr marL="63680" marR="63680" marT="88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сюрс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тонна-км/</a:t>
                      </a:r>
                      <a:r>
                        <a:rPr lang="ru-RU" sz="1200" dirty="0" err="1" smtClean="0">
                          <a:effectLst/>
                        </a:rPr>
                        <a:t>шайт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80" marR="63680" marT="88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0,022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6" marR="7076" marT="707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0,030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6" marR="7076" marT="707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0,023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6" marR="7076" marT="7076" marB="0"/>
                </a:tc>
              </a:tr>
              <a:tr h="353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Олысьясӧн</a:t>
                      </a:r>
                      <a:r>
                        <a:rPr lang="ru-RU" sz="1200" dirty="0" smtClean="0">
                          <a:effectLst/>
                        </a:rPr>
                        <a:t> автомашина </a:t>
                      </a:r>
                      <a:r>
                        <a:rPr lang="ru-RU" sz="1200" dirty="0" err="1" smtClean="0">
                          <a:effectLst/>
                        </a:rPr>
                        <a:t>транспортӧн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ветлан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тшӧкыдлун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80" marR="63680" marT="88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ветлӧм</a:t>
                      </a:r>
                      <a:r>
                        <a:rPr lang="ru-RU" sz="1200" dirty="0" smtClean="0">
                          <a:effectLst/>
                        </a:rPr>
                        <a:t>/</a:t>
                      </a:r>
                      <a:r>
                        <a:rPr lang="ru-RU" sz="1200" dirty="0" err="1" smtClean="0">
                          <a:effectLst/>
                        </a:rPr>
                        <a:t>морт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80" marR="63680" marT="88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 -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6" marR="7076" marT="707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70,86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6" marR="7076" marT="707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74,45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6" marR="7076" marT="7076" marB="0"/>
                </a:tc>
              </a:tr>
              <a:tr h="353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effectLst/>
                        </a:rPr>
                        <a:t>Олысьясӧн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кӧрт</a:t>
                      </a:r>
                      <a:r>
                        <a:rPr lang="ru-RU" sz="1200" dirty="0" smtClean="0">
                          <a:effectLst/>
                        </a:rPr>
                        <a:t> туй </a:t>
                      </a:r>
                      <a:r>
                        <a:rPr lang="ru-RU" sz="1200" dirty="0" err="1" smtClean="0">
                          <a:effectLst/>
                        </a:rPr>
                        <a:t>транспортӧн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ветлан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тшӧкыдлун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80" marR="63680" marT="88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ветлӧм</a:t>
                      </a:r>
                      <a:r>
                        <a:rPr lang="ru-RU" sz="1200" dirty="0" smtClean="0">
                          <a:effectLst/>
                        </a:rPr>
                        <a:t>/</a:t>
                      </a:r>
                      <a:r>
                        <a:rPr lang="ru-RU" sz="1200" dirty="0" err="1" smtClean="0">
                          <a:effectLst/>
                        </a:rPr>
                        <a:t>морт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80" marR="63680" marT="88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 -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6" marR="7076" marT="707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3,46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6" marR="7076" marT="707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4,07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6" marR="7076" marT="7076" marB="0"/>
                </a:tc>
              </a:tr>
              <a:tr h="353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effectLst/>
                        </a:rPr>
                        <a:t>Олысьясӧн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сынӧд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транспортӧн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ветлан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тшӧкыдлун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80" marR="63680" marT="8844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effectLst/>
                        </a:rPr>
                        <a:t>ветлӧм</a:t>
                      </a:r>
                      <a:r>
                        <a:rPr lang="ru-RU" sz="1200" dirty="0" smtClean="0">
                          <a:effectLst/>
                        </a:rPr>
                        <a:t>/</a:t>
                      </a:r>
                      <a:r>
                        <a:rPr lang="ru-RU" sz="1200" dirty="0" err="1" smtClean="0">
                          <a:effectLst/>
                        </a:rPr>
                        <a:t>морт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80" marR="63680" marT="88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 -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6" marR="7076" marT="707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0,46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6" marR="7076" marT="707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0,47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6" marR="7076" marT="7076" marB="0"/>
                </a:tc>
              </a:tr>
              <a:tr h="353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effectLst/>
                        </a:rPr>
                        <a:t>Олысьясӧн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вавыв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транспортӧн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ветлан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тшӧкыдлун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80" marR="63680" marT="88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ветлӧм</a:t>
                      </a:r>
                      <a:r>
                        <a:rPr lang="ru-RU" sz="1200" dirty="0" smtClean="0">
                          <a:effectLst/>
                        </a:rPr>
                        <a:t>/</a:t>
                      </a:r>
                      <a:r>
                        <a:rPr lang="ru-RU" sz="1200" dirty="0" err="1" smtClean="0">
                          <a:effectLst/>
                        </a:rPr>
                        <a:t>морт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80" marR="63680" marT="88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 -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6" marR="7076" marT="707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0,55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6" marR="7076" marT="707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0,57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6" marR="7076" marT="7076" marB="0"/>
                </a:tc>
              </a:tr>
              <a:tr h="353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Транспорт </a:t>
                      </a:r>
                      <a:r>
                        <a:rPr lang="ru-RU" sz="1200" dirty="0" err="1" smtClean="0">
                          <a:effectLst/>
                        </a:rPr>
                        <a:t>вылын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доймӧмаяслӧн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лыд</a:t>
                      </a:r>
                      <a:r>
                        <a:rPr lang="ru-RU" sz="1200" dirty="0" smtClean="0">
                          <a:effectLst/>
                        </a:rPr>
                        <a:t> 10 </a:t>
                      </a:r>
                      <a:r>
                        <a:rPr lang="ru-RU" sz="1200" dirty="0" err="1" smtClean="0">
                          <a:effectLst/>
                        </a:rPr>
                        <a:t>сюрс</a:t>
                      </a:r>
                      <a:r>
                        <a:rPr lang="ru-RU" sz="1200" dirty="0" smtClean="0">
                          <a:effectLst/>
                        </a:rPr>
                        <a:t> транспорт средство </a:t>
                      </a:r>
                      <a:r>
                        <a:rPr lang="ru-RU" sz="1200" dirty="0" err="1" smtClean="0">
                          <a:effectLst/>
                        </a:rPr>
                        <a:t>вылӧ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80" marR="63680" marT="88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морт</a:t>
                      </a:r>
                      <a:r>
                        <a:rPr lang="ru-RU" sz="1200" dirty="0" smtClean="0">
                          <a:effectLst/>
                        </a:rPr>
                        <a:t>/10 </a:t>
                      </a:r>
                      <a:r>
                        <a:rPr lang="ru-RU" sz="1200" dirty="0" err="1" smtClean="0">
                          <a:effectLst/>
                        </a:rPr>
                        <a:t>сюрс</a:t>
                      </a:r>
                      <a:r>
                        <a:rPr lang="ru-RU" sz="1200" dirty="0" smtClean="0">
                          <a:effectLst/>
                        </a:rPr>
                        <a:t> транспорт</a:t>
                      </a:r>
                      <a:r>
                        <a:rPr lang="ru-RU" sz="1200" baseline="0" dirty="0" smtClean="0">
                          <a:effectLst/>
                        </a:rPr>
                        <a:t> средство </a:t>
                      </a:r>
                      <a:r>
                        <a:rPr lang="ru-RU" sz="1200" baseline="0" dirty="0" err="1" smtClean="0">
                          <a:effectLst/>
                        </a:rPr>
                        <a:t>выл</a:t>
                      </a:r>
                      <a:r>
                        <a:rPr lang="ru-RU" sz="1200" dirty="0" err="1" smtClean="0">
                          <a:effectLst/>
                        </a:rPr>
                        <a:t>ӧ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80" marR="63680" marT="88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62,87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6" marR="7076" marT="707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71,30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6" marR="7076" marT="707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48,50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6" marR="7076" marT="7076" marB="0"/>
                </a:tc>
              </a:tr>
            </a:tbl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015670242"/>
              </p:ext>
            </p:extLst>
          </p:nvPr>
        </p:nvGraphicFramePr>
        <p:xfrm>
          <a:off x="467544" y="5085184"/>
          <a:ext cx="8309862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034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86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052736"/>
            <a:ext cx="8309862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</a:p>
          <a:p>
            <a:pPr indent="457200" algn="just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во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поездъяслӧн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ветлан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йӧзлы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колана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маршрутъяс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ветлӧдлӧ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карбердса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поезд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ылӧ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ветлысь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поезд. 2015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бердын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ветлӧдл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9 пара поезд 7 маршрут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кыдзи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2014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с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дзжӧ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ылӧ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ветлысь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пара поезд (2014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17 пара поезд).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Котыртӧма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33/34 №-а Сыктывкар–Москва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фирменнӧй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поездлысь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содтӧд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рейсъяс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содт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рейсъяс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«Сыктывкар-Кослан»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пассажирскӧй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поездлысь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Ставнас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ветлысь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поездъяс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нуисны-вайисны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3,5 млн.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мортӧс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(2014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2,5 млн.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мортӧс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indent="457200" algn="just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сынӧд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транспортл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сӧвмӧмыс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петкӧдчис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нмуса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самолётнӧй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парк. Лизинг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кузя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сёрнитчӧмъяс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воис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«Эмбраер-145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3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среднемагистральнӧй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самолёт,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республикапытшса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ыл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маршрутъяс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Сыктывкар-Воркута, Сыктывкар-Усинск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вежисны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Л-410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самолётъяс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с</a:t>
            </a:r>
            <a:r>
              <a:rPr 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дзжӧ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сет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сны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позянлун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котыртны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нмукостса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авиаперевозкаяс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Республикаысь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Россия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сэтшӧм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гырысь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каръясӧ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кыдзи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Москва, Санкт-Петербург, Самара, Екатеринбург, Уфа, Нарьян-Мар, Киров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гожӧмын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лунвыв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каръясӧ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(Анапа, Сочи, Краснодар,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Минеральные Воды). </a:t>
            </a:r>
          </a:p>
          <a:p>
            <a:pPr indent="457200" algn="just"/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Уджалӧ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Сыктывкарысь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шӧринӧ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нмупытшса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авиарейсыс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5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муниципалитет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пассажирскӧй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авиамаршрут; 5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сьӧкыда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воӧдчан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пунктъясӧ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муниципалитет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пассажирскӧй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авиамаршрутъяс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Коми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аэропортъясысь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ставнас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мӧдӧд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401,7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мортӧс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(2014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405,6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мортӧс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вося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навигация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дырйи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котыртӧма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муниципалитет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пытшкын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муниципалитет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Печора ю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вывт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йӧзӧс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вавыв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новлӧдлӧм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Вуктыл,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Чилимд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да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Изьва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ечора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пункт.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Ставнас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навигация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пытшкӧсса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вавыв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йӧзӧс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новлӧдлысь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нуисны-вайисны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492,4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мортӧс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(2014 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529,4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мортӧс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ветлан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везсӧ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ыдждӧдӧм-бурмӧдӧм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автомашина транспорт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услугаясӧн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йӧзӧс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могмӧдӧма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муниципалитеткостса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карберса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каркостса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маршрут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(2014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41 маршрут)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Восьтӧма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муниципалитет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ветлысь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Ухта-Сосногорск-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Изьва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555-а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выль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 маршрут.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Ставнас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вӧдитчан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автобусъясӧн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нуӧма-вайӧма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64,1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мортӧс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колян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1,1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прӧчент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этшаджык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692696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кадколастӧ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8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87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168943"/>
            <a:ext cx="8309862" cy="4977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ТУЙ ОВМӦС</a:t>
            </a:r>
            <a:endParaRPr lang="ru-RU" sz="16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4000"/>
              </a:lnSpc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могмӧдӧма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меставывса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тӧдчанлуна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вӧдитчан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автомашина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туйяслысь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вогӧгӧрся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уджсӧ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сюрсысь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унджык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километр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нму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туйяс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лӧсьӧдӧма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йи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вывт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вуджан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н, а с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дзжӧ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уджӧдӧма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меставывса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тӧдчанлуна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километра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тӧвся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автомашина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туйяс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на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йи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вывт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вуджан</a:t>
            </a:r>
            <a:r>
              <a:rPr lang="en-US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</a:t>
            </a:r>
          </a:p>
          <a:p>
            <a:pPr indent="457200" algn="just">
              <a:lnSpc>
                <a:spcPct val="114000"/>
              </a:lnSpc>
            </a:pP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Капитальнӧя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дзоньталӧма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дзоньталӧма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нму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тӧдчанлуна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вӧдитчан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автомашина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туйясс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43,4 километр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кузьта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дзоньталӧма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655,4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погоннӧй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ӧтувъя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кузьтанас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14000"/>
              </a:lnSpc>
            </a:pP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Помалӧма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стрӧитны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Кӧрткерӧс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ӧгӧр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автомашина туй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пыртӧма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асфальт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веркӧса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6,134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туй да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Кия-ю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вомӧн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44,2 метр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кузьта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ж/б пос.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4000"/>
              </a:lnSpc>
            </a:pP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Помалӧма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выльмӧдны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«Вятка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автомашина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туйсянь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Куниб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Волся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Ягдор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автомашина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туйлысь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0,641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кузьта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участок. 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4000"/>
              </a:lnSpc>
            </a:pP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Аварийнӧй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посъяс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бырӧдан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выльмӧдӧм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пыртӧма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кӧртысь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пролётнӧй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йбаяса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108,3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погоннӧй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метр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ӧтувъя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кузьтанас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Удора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Княжпогост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Койгорт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районъясса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автомашина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туйяс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Княжпогост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метр диаметра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кӧрт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гофрируйтӧм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труба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отсӧгӧн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выльысь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лӧсьӧдӧма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ӧти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аварийнӧй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пос.</a:t>
            </a:r>
          </a:p>
          <a:p>
            <a:pPr indent="457200" algn="just">
              <a:lnSpc>
                <a:spcPct val="114000"/>
              </a:lnSpc>
            </a:pP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Водзӧ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нуӧд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сны Лыжа ю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вомӧн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стрӧитан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«Ухта -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Мылд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н» автомашина туй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участокъяс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выльмӧдан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уджъяс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4000"/>
              </a:lnSpc>
            </a:pP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везйын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дзоньталӧма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меставывса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тӧдчанлуна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вӧдитчан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автомашина туй (Воркута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Кытш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туйлысь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участокъяс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выльмӧдӧма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Вуктыл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Гортъёль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вомӧн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27,6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погоннӧй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метр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кузьта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Мылд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Палью ю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вомӧн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89,2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погоннӧй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метр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кузьта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пос. 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4000"/>
              </a:lnSpc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Туй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татшӧм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мераяс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отсӧгӧн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 во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нормативнӧй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корӧмъяслы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лӧсялана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вӧдитчан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автомашина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туйяслӧн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кузьтаыс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вӧдичан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автомашина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туйяслӧн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ӧтувъя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кузьта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47,82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прӧчентсянь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48,45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прӧчент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692696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кадколастӧ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06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88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2110" y="1988840"/>
            <a:ext cx="830986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Вынсь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ӧдӧма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Веськӧдлан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котырлӧн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2012.09.28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лунся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424 №-а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шуӧмӧн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Ш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ӧр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–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л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ӧсьӧдны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условиеяс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медым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зумыда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сӧвмӧдны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агропомышленнӧй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овмӧс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комплексъяс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сиктъяс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23728" y="692696"/>
            <a:ext cx="6664523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«КОМИ РЕСПУБЛИКАЫН ВИДЗ-МУ ОВМӦС СӦВМӦДӦМ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ВИДЗ-МУ ОВМӦС ПРОДУКЦИЯ, СЫРЬЁ ДА СЁЯН-ЮАН РЫНОКЪЯС ЛАДМӦДӦМ, ЧЕРИ ОВМӦС КОМПЛЕКС СӦВМӦДӦМ»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РЕСПУБЛИКАСА КАНМУ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</a:p>
        </p:txBody>
      </p:sp>
      <p:pic>
        <p:nvPicPr>
          <p:cNvPr id="11" name="Рисунок 10" descr="http://programs.gov.ru/Portal/img/economy_12.png"/>
          <p:cNvPicPr/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3125" r="6250" b="53125"/>
          <a:stretch/>
        </p:blipFill>
        <p:spPr bwMode="auto">
          <a:xfrm>
            <a:off x="462110" y="692695"/>
            <a:ext cx="1437869" cy="1323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183409680"/>
              </p:ext>
            </p:extLst>
          </p:nvPr>
        </p:nvGraphicFramePr>
        <p:xfrm>
          <a:off x="467545" y="3212976"/>
          <a:ext cx="830442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62110" y="2802414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могмӧдӧм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уджтасувсъяс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млн.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00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89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01514886"/>
              </p:ext>
            </p:extLst>
          </p:nvPr>
        </p:nvGraphicFramePr>
        <p:xfrm>
          <a:off x="457339" y="1196753"/>
          <a:ext cx="6342139" cy="1368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6876256" y="1268760"/>
            <a:ext cx="1900073" cy="1296144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уджтассӧ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индӧм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85,3 %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2110" y="764704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могмӧдӧм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млн.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2780928"/>
            <a:ext cx="830442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видз-му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овмӧс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вузӧс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вӧчысьяслы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канмусянь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отсӧг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ыджда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тэчас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044319645"/>
              </p:ext>
            </p:extLst>
          </p:nvPr>
        </p:nvGraphicFramePr>
        <p:xfrm>
          <a:off x="457422" y="3429000"/>
          <a:ext cx="830442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Выноска со стрелкой вверх 17"/>
          <p:cNvSpPr/>
          <p:nvPr/>
        </p:nvSpPr>
        <p:spPr>
          <a:xfrm>
            <a:off x="462110" y="5517232"/>
            <a:ext cx="8309862" cy="1152128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Канмусянь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отсӧгсӧ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босьт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75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видз-му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овмӧс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организация, 468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(фермер)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овмӧс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асшӧр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уджалысь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матӧ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2500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подсобнӧй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овмӧс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нуӧдысь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866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72851126-1FEE-4A37-9204-4B108FE19BCE}" type="slidenum">
              <a:rPr lang="ru-RU" smtClean="0"/>
              <a:pPr algn="ctr">
                <a:defRPr/>
              </a:pPr>
              <a:t>9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85900" y="1134036"/>
            <a:ext cx="2736304" cy="17189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социальнӧй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да экономика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боксянь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сӧвмӧдан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прогноз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лӧсьӧдӧм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республиканскӧй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сьӧмкуд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бала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лӧсьӧдӧм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водзвыв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арталӧмсӧ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сӧгласуйтӧм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да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республиканскӧй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сьӧмкуд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йылысь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оланпас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бала </a:t>
            </a:r>
            <a:r>
              <a:rPr lang="ru-RU" sz="110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дорӧ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документъяс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да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материалъяс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дасьтӧм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локтан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финансӧвӧй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заводитчытӧдз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тӧлысьӧн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водзджык</a:t>
            </a:r>
            <a:endParaRPr lang="ru-RU" sz="11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686" y="3258748"/>
            <a:ext cx="2376264" cy="15121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10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Республиканскӧй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сьӧмкуд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йылысь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оланпас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КР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олӧмӧ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пӧртысь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власьт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органъясӧн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збыльмӧдӧмсӧ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котыртӧм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да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збыльмӧдӧм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во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чӧжӧн</a:t>
            </a:r>
            <a:endParaRPr lang="ru-RU" sz="11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6937" y="5163269"/>
            <a:ext cx="2376264" cy="15121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10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Республиканскӧй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сьӧмкуд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збыльмӧдӧм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бӧрся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контроль</a:t>
            </a:r>
          </a:p>
          <a:p>
            <a:pPr algn="ctr">
              <a:spcAft>
                <a:spcPts val="0"/>
              </a:spcAft>
            </a:pP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во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чӧжӧн</a:t>
            </a:r>
            <a:endParaRPr lang="ru-RU" sz="11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05314" y="1147545"/>
            <a:ext cx="2736304" cy="17189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Юралысьӧн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республиканскӧй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сьӧмкуд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йылысь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оланпас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бала,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сы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дорӧ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содтӧм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докуменъяс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да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материалъяс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КР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Каналан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</a:t>
            </a:r>
            <a:r>
              <a:rPr lang="ru-RU" sz="110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ӧ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ветӧ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да КР </a:t>
            </a:r>
            <a:r>
              <a:rPr lang="ru-RU" sz="110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идзӧдан-арталан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палатаӧ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пыртӧм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локтан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финансӧвӧй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</a:t>
            </a:r>
            <a:r>
              <a:rPr lang="ru-RU" sz="110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ӧ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дз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мунысь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вося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вӧльгым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тӧлысь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лунысь</a:t>
            </a:r>
            <a:endParaRPr lang="ru-RU" sz="11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оз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сёрджык</a:t>
            </a:r>
            <a:endParaRPr lang="ru-RU" sz="11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50014" y="3295686"/>
            <a:ext cx="2376264" cy="15121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 </a:t>
            </a:r>
            <a:r>
              <a:rPr lang="ru-RU" sz="110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Каналан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Сӧветӧн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чтение </a:t>
            </a:r>
            <a:r>
              <a:rPr lang="ru-RU" sz="110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дырйи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республиканскӧй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сьӧмкуд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йылысь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оланпас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бала </a:t>
            </a:r>
            <a:r>
              <a:rPr lang="ru-RU" sz="110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видлалӧм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110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локтан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финансӧвӧй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воӧдз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мунысь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вося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ӧшым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тӧлысь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ru-RU" sz="110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лунысь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оз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сёрджык</a:t>
            </a:r>
            <a:endParaRPr lang="ru-RU" sz="11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11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2060" y="3263928"/>
            <a:ext cx="2376264" cy="15121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Каналан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Сӧветӧн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чтение </a:t>
            </a:r>
            <a:r>
              <a:rPr lang="ru-RU" sz="110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дырйи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республиканскӧй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сьӧмкуд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йылысь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оланпас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бала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видлалӧм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да с</a:t>
            </a:r>
            <a:r>
              <a:rPr lang="en-US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йӧс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вынсьӧдӧм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локтан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финансӧвӧй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воӧдз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мунысь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вося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ӧшым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тӧлысь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лунысь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оз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сёрджык</a:t>
            </a:r>
            <a:endParaRPr lang="ru-RU" sz="1100" dirty="0" smtClean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92080" y="5193373"/>
            <a:ext cx="2376264" cy="15121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Юралысьӧн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республиканскӧй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сьӧмкуд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збыльмӧдӧм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йылысь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оланпас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бала КР </a:t>
            </a:r>
            <a:r>
              <a:rPr lang="ru-RU" sz="110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Каналан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Сӧветӧ</a:t>
            </a:r>
            <a:r>
              <a:rPr lang="ru-RU" sz="11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да КР </a:t>
            </a:r>
            <a:r>
              <a:rPr lang="ru-RU" sz="1100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идзӧдан-арталан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палатаӧ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сетӧм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отчётнӧй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во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бӧрын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мунысь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вося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лӧддза-номъя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тӧлысь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лунысь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оз</a:t>
            </a:r>
            <a:r>
              <a:rPr lang="ru-RU" sz="11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сёрджык</a:t>
            </a:r>
            <a:endParaRPr lang="ru-RU" sz="11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86724" name="Picture 4" descr="Стрелка слева - PNG и ICO иконки / ICONsp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407" y="1469848"/>
            <a:ext cx="1147191" cy="114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26" name="Picture 6" descr="Стрелка Для Целевых графические заготовки Загрузить 961 clip arts (Страница 11) - ClipartLogo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90991" y="1951372"/>
            <a:ext cx="1438821" cy="113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Стрелка слева - PNG и ICO иконки / ICONsp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99066" y="3435320"/>
            <a:ext cx="1069902" cy="106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Стрелка слева - PNG и ICO иконки / ICONsp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70448" y="3518917"/>
            <a:ext cx="1069902" cy="106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28" name="Picture 8" descr="Стрелка, Слева и Клип Векто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2478" y="4819424"/>
            <a:ext cx="1531210" cy="121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Стрелка слева - PNG и ICO иконки / ICONsp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521" y="5438339"/>
            <a:ext cx="1147191" cy="114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36511" y="692696"/>
            <a:ext cx="918051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РЕСПУБЛИКАЫН СЬ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b="1" dirty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МКУД </a:t>
            </a:r>
            <a:r>
              <a:rPr lang="ru-RU" b="1" dirty="0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ПРОЦЕССЛ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b="1" dirty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ШӦР </a:t>
            </a:r>
            <a:r>
              <a:rPr lang="ru-RU" b="1" dirty="0" smtClean="0">
                <a:ln/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ТШУПӦДЪЯС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79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90</a:t>
            </a:fld>
            <a:endParaRPr 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141430"/>
              </p:ext>
            </p:extLst>
          </p:nvPr>
        </p:nvGraphicFramePr>
        <p:xfrm>
          <a:off x="395536" y="1556792"/>
          <a:ext cx="2736304" cy="2185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034231"/>
              </p:ext>
            </p:extLst>
          </p:nvPr>
        </p:nvGraphicFramePr>
        <p:xfrm>
          <a:off x="3275856" y="1556792"/>
          <a:ext cx="273630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2253007"/>
              </p:ext>
            </p:extLst>
          </p:nvPr>
        </p:nvGraphicFramePr>
        <p:xfrm>
          <a:off x="6156176" y="1556792"/>
          <a:ext cx="2592288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230887"/>
              </p:ext>
            </p:extLst>
          </p:nvPr>
        </p:nvGraphicFramePr>
        <p:xfrm>
          <a:off x="1187624" y="4005064"/>
          <a:ext cx="288032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109907"/>
              </p:ext>
            </p:extLst>
          </p:nvPr>
        </p:nvGraphicFramePr>
        <p:xfrm>
          <a:off x="4860032" y="4005064"/>
          <a:ext cx="280831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67544" y="683985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уджтасса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торъя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шедӧдӧм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тӧдмӧгъяс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458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91</a:t>
            </a:fld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1231174"/>
            <a:ext cx="6984776" cy="129614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скӧт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видзан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жыръяс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стрӧитӧм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выльмӧдӧм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инвестиция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проектъяслы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отсалӧм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кутшӧмъясӧс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пӧртӧны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олӧмӧ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Скӧт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видзӧм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сӧвмӧдӧм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уджтасув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Коми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республиканскӧй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сьӧмкудйысь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сетӧма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40,0 млн.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7452320" y="1853019"/>
            <a:ext cx="1296144" cy="3232166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764704"/>
            <a:ext cx="8304428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Инвестиция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проектъяслы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отсалӧм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2699747"/>
            <a:ext cx="6984776" cy="39835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7200" algn="just">
              <a:lnSpc>
                <a:spcPct val="114000"/>
              </a:lnSpc>
            </a:pPr>
            <a:r>
              <a:rPr lang="ru-RU" sz="134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Скӧт</a:t>
            </a:r>
            <a:r>
              <a:rPr lang="ru-RU" sz="134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4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видзан</a:t>
            </a:r>
            <a:r>
              <a:rPr lang="ru-RU" sz="134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4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жыръяс</a:t>
            </a:r>
            <a:r>
              <a:rPr lang="ru-RU" sz="134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4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стрӧитӧм</a:t>
            </a:r>
            <a:r>
              <a:rPr lang="ru-RU" sz="134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4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выльмӧдӧм</a:t>
            </a:r>
            <a:r>
              <a:rPr lang="ru-RU" sz="134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4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</a:t>
            </a:r>
            <a:r>
              <a:rPr lang="ru-RU" sz="134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34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4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субсидияяссӧ</a:t>
            </a:r>
            <a:r>
              <a:rPr lang="ru-RU" sz="134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4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босьт</a:t>
            </a:r>
            <a:r>
              <a:rPr lang="en-US" sz="134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4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34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овмӧс</a:t>
            </a:r>
            <a:r>
              <a:rPr lang="ru-RU" sz="134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4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нуӧдысь</a:t>
            </a:r>
            <a:r>
              <a:rPr lang="ru-RU" sz="134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4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34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</a:t>
            </a:r>
            <a:r>
              <a:rPr lang="en-US" sz="134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34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4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algn="just">
              <a:lnSpc>
                <a:spcPct val="114000"/>
              </a:lnSpc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Северная Нива»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ИКК (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йӧв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вӧчан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блока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297 юр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ӧс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видзан</a:t>
            </a:r>
            <a:r>
              <a:rPr lang="en-US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стрӧитӧм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9,5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en-US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algn="just">
              <a:lnSpc>
                <a:spcPct val="114000"/>
              </a:lnSpc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Заречье»</a:t>
            </a:r>
            <a:r>
              <a:rPr 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ИКК </a:t>
            </a:r>
            <a:r>
              <a:rPr lang="en-US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 юр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гырысь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йӧв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вузалан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ферма 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стрӧитӧм</a:t>
            </a:r>
            <a:r>
              <a:rPr lang="en-US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2,5 млн.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en-US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algn="just">
              <a:lnSpc>
                <a:spcPct val="114000"/>
              </a:lnSpc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«Шойнаты-1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СПК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гырысь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мӧс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видзан</a:t>
            </a:r>
            <a:r>
              <a:rPr lang="en-US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выльмӧдӧм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6,0 млн.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en-US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algn="just">
              <a:lnSpc>
                <a:spcPct val="114000"/>
              </a:lnSpc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АГРОресурс»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ИКК (237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кукань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видзан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лысьтан-й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ӧв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вӧчан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блока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165 юр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ӧс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видзан</a:t>
            </a:r>
            <a:r>
              <a:rPr lang="en-US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улӧ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выльм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ӧдӧм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1,1 млн.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en-US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algn="just">
              <a:lnSpc>
                <a:spcPct val="114000"/>
              </a:lnSpc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Пожӧг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СПК (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юр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гырысь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</a:t>
            </a:r>
            <a:r>
              <a:rPr lang="ru-RU" sz="1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ӧт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йӧв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вӧчан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блока 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мӧс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видзан</a:t>
            </a:r>
            <a:r>
              <a:rPr lang="en-US" sz="1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выльмӧдӧм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6,4 млн.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en-US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algn="just">
              <a:lnSpc>
                <a:spcPct val="114000"/>
              </a:lnSpc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Исток»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СПК (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порсь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видзан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120 юр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мӧс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видзан</a:t>
            </a:r>
            <a:r>
              <a:rPr lang="en-US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улӧ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выльмӧдӧм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0,5 млн.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en-US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algn="just">
              <a:lnSpc>
                <a:spcPct val="114000"/>
              </a:lnSpc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Помӧсд</a:t>
            </a:r>
            <a:r>
              <a:rPr lang="en-US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СПК (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юр </a:t>
            </a:r>
            <a:r>
              <a:rPr lang="ru-RU" sz="1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мӧс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видзан</a:t>
            </a:r>
            <a:r>
              <a:rPr lang="en-US" sz="1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sz="1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выльмӧдӧм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1,5 млн.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en-US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lvl="0" algn="just">
              <a:lnSpc>
                <a:spcPct val="114000"/>
              </a:lnSpc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Куратов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ИКК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 </a:t>
            </a:r>
            <a:r>
              <a:rPr lang="ru-RU" sz="1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мӧс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видзан</a:t>
            </a:r>
            <a:r>
              <a:rPr lang="en-US" sz="1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sz="1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выльмӧдӧм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5,1 млн. 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en-US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algn="just">
              <a:lnSpc>
                <a:spcPct val="114000"/>
              </a:lnSpc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Койгорт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ИКК (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юр </a:t>
            </a:r>
            <a:r>
              <a:rPr lang="ru-RU" sz="1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мӧс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видзан</a:t>
            </a:r>
            <a:r>
              <a:rPr lang="en-US" sz="1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sz="1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выльмӧдӧм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7,4 млн.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40174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92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764704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кадколастӧ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185731"/>
            <a:ext cx="8309862" cy="547260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районын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олан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стрӧитӧм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либӧ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ньӧбӧм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социальнӧй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мынтӧмъяс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отсӧгӧн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бурмӧдӧма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сиктын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олысь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81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гражданинлысь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том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семьялысь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том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специалистлысь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сиктын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условиеяссӧ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пыртӧма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уджӧ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сиктын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олысь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гражданалы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семьяяслы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том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семьяяслы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том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специалистъяслы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20,4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сюрс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квадратнӧй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метра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пыртӧма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уджӧ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сиктса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пунктъясын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посёлокпытшса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6,7 км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биару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вез;</a:t>
            </a:r>
          </a:p>
          <a:p>
            <a:pPr marL="285750" indent="-285750" algn="just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ыртӧма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уджӧ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сиктса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пунктъясын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8,94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вез;</a:t>
            </a:r>
          </a:p>
          <a:p>
            <a:pPr marL="285750" indent="-285750" algn="just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пыртӧма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уджӧ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0,64 км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чорыд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веркӧса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ӧтув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вӧдитчан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автомашина туй,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кутшӧм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нуӧдӧ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автомашина туй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везсянь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сиктса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пунктъяслӧн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йӧзлы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тӧдчана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медматысса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объектъяс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дорӧ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видз-му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овмӧс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продукция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вӧчан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переработайтан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объектъяс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дорӧ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выльмӧдӧма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Куниб-Волся-Ягдор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автомашина туй);</a:t>
            </a:r>
          </a:p>
          <a:p>
            <a:pPr marL="285750" indent="-285750" algn="just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пыртӧма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уджӧ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Луздор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районса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Летка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сиктын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400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велӧдчан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общеобразовательнӧй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школа;</a:t>
            </a:r>
          </a:p>
          <a:p>
            <a:pPr marL="285750" indent="-285750" algn="just">
              <a:buFontTx/>
              <a:buChar char="-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быльмӧдӧма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сиктса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пунктъясын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олысь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гражданалысь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кодъяслы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сетӧма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грантӧн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отсӧг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меставывса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водзмӧстчӧм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 проект.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1680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93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84082" y="1380545"/>
            <a:ext cx="715241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Вынсьӧдӧма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Коми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Республикаса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Веськӧдлан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котырлӧн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2012.09.28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лунся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414 №-а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шуӧмӧн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Шӧр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мог –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кыпӧдны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вӧр-ва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озырлунӧн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вӧдитчан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окталунсӧ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видзны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экология баланс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да бур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гӧгӧртас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23728" y="620688"/>
            <a:ext cx="6664523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«ВӦР-ВА РЕСУРСЪЯС ВЫЛЬМӦДӦМ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НАӦН ВӦДИТЧӦМ ДА ГӦГӦРТАС ВИДЗӦМ»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 КАНМУ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261956811"/>
              </p:ext>
            </p:extLst>
          </p:nvPr>
        </p:nvGraphicFramePr>
        <p:xfrm>
          <a:off x="466469" y="5445224"/>
          <a:ext cx="6553803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Прямоугольник с двумя вырезанными противолежащими углами 22"/>
          <p:cNvSpPr/>
          <p:nvPr/>
        </p:nvSpPr>
        <p:spPr>
          <a:xfrm>
            <a:off x="6876256" y="5517232"/>
            <a:ext cx="1900073" cy="1143164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уджтассӧ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планын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индӧм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83,6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62110" y="2442374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могмӧдӧм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уджтасувсъяс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ставнас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515648937"/>
              </p:ext>
            </p:extLst>
          </p:nvPr>
        </p:nvGraphicFramePr>
        <p:xfrm>
          <a:off x="455622" y="2852936"/>
          <a:ext cx="8320707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Рисунок 10" descr="http://programs.gov.ru/Portal/img/economy_15.png"/>
          <p:cNvPicPr/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3" t="3125" r="7500" b="56534"/>
          <a:stretch/>
        </p:blipFill>
        <p:spPr bwMode="auto">
          <a:xfrm>
            <a:off x="468510" y="692696"/>
            <a:ext cx="1415572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108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67544" y="683985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уджтасса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торъя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шедӧдӧм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йылысь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тӧдмӧгъяс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94</a:t>
            </a:fld>
            <a:endParaRPr lang="ru-RU" dirty="0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727918178"/>
              </p:ext>
            </p:extLst>
          </p:nvPr>
        </p:nvGraphicFramePr>
        <p:xfrm>
          <a:off x="467544" y="1340768"/>
          <a:ext cx="830986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945395" y="4869160"/>
            <a:ext cx="572593" cy="2616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</a:t>
            </a:r>
            <a:endParaRPr lang="ru-RU" sz="11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42136" y="3848002"/>
            <a:ext cx="572593" cy="2616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</a:t>
            </a:r>
            <a:endParaRPr lang="ru-RU" sz="11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99029" y="2911955"/>
            <a:ext cx="572593" cy="2616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</a:t>
            </a:r>
            <a:endParaRPr lang="ru-RU" sz="11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668343" y="5805264"/>
            <a:ext cx="607859" cy="2616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91,3 %</a:t>
            </a:r>
            <a:endParaRPr lang="ru-RU" sz="1100" b="1" dirty="0"/>
          </a:p>
        </p:txBody>
      </p:sp>
      <p:pic>
        <p:nvPicPr>
          <p:cNvPr id="13" name="Picture 2" descr="C:\Users\bea007\Desktop\images71MVWJ8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40769"/>
            <a:ext cx="2261189" cy="189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62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95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231587"/>
            <a:ext cx="859789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342900" algn="just">
              <a:lnSpc>
                <a:spcPct val="130000"/>
              </a:lnSpc>
              <a:buAutoNum type="arabicPeriod"/>
            </a:pP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Нуӧдӧма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позянлунъяс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ревизия да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донъялӧма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en-US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йӧс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Койгорт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МР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МЮ-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паськыда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мупытшса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озырлунъяслӧн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минерально-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сырьевӧй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базаӧн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ёна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вӧдитчан</a:t>
            </a:r>
            <a:r>
              <a:rPr lang="en-US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нъясын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донъялӧма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углеводороднӧй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сырьёлӧн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минерально-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сырьевӧй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базалысь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водзӧ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сӧвмӧмсӧ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28650" indent="-342900" algn="just">
              <a:lnSpc>
                <a:spcPct val="130000"/>
              </a:lnSpc>
              <a:buAutoNum type="arabicPeriod"/>
            </a:pP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Дасьтӧма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минерально-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сырьевӧй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озырлун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запасъяс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медым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могмӧдны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стрӧитчан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горнодобывающӧй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предприятиеяслысь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уджсӧ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128,7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куб. м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(2014 во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пӧв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унжык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628650" indent="-342900" algn="just">
              <a:lnSpc>
                <a:spcPct val="130000"/>
              </a:lnSpc>
              <a:buAutoNum type="arabicPeriod"/>
            </a:pP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Помалӧма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мутасъясын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охотустройство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муниципальнӧй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юкӧнын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Дасьтӧма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мӧдӧдӧма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сӧгласуйтӧм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Россия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вӧр-ва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озырлун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экология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вӧралан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угоддьӧяс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меститан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вӧдитчан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найӧс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видзан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схема.</a:t>
            </a:r>
          </a:p>
          <a:p>
            <a:pPr marL="628650" indent="-342900" algn="just">
              <a:lnSpc>
                <a:spcPct val="130000"/>
              </a:lnSpc>
              <a:buAutoNum type="arabicPeriod"/>
            </a:pP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Нуӧдӧм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аукционъяслӧн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бӧртасъяс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охотпользовательяслы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сетӧма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кӧртымӧ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374,8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вӧралан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угоддьӧ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во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81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прӧчент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унджык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28650" indent="-342900" algn="just">
              <a:lnSpc>
                <a:spcPct val="130000"/>
              </a:lnSpc>
              <a:buAutoNum type="arabicPeriod"/>
            </a:pP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объектъяс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бурмӧдӧм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могысь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урчитӧма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Сыктывд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н,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Кулӧмд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да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Емд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районъяс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мутасын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Эжва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видзан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зонаяслысь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мудоръяс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берегдорса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видзан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визьяслысь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мудоръяс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берегдорса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мутаслӧн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250 км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342900" algn="just">
              <a:lnSpc>
                <a:spcPct val="130000"/>
              </a:lnSpc>
              <a:buAutoNum type="arabicPeriod"/>
            </a:pP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Вӧр-ва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видзан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мероприятиеясын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экологическӧй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акцияясын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участвуйт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77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гӧгӧр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морт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 во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прӧчент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унджык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Нуӧдӧма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«Марш парков», «Речная лента», «Пикник «Маевка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быдвося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экологическӧй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28650" indent="-342900" algn="just">
              <a:lnSpc>
                <a:spcPct val="130000"/>
              </a:lnSpc>
              <a:buAutoNum type="arabicPeriod"/>
            </a:pP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Помалӧма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стрӧитны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Изьва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районса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Сизяб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чорыд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бытӧвӧй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шыбласъяс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иналан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площадка да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бурмӧдӧма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Воркута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чорыд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бытӧвӧй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шыбласъяс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иналан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полигон. </a:t>
            </a:r>
          </a:p>
          <a:p>
            <a:pPr marL="628650" indent="-342900" algn="just">
              <a:lnSpc>
                <a:spcPct val="130000"/>
              </a:lnSpc>
              <a:buAutoNum type="arabicPeriod"/>
            </a:pP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Водзӧ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стрӧитӧны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Сыктывкарса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Киров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паркын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Сыктыв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берег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зумыдмӧдан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буждӧмысь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видзан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сооружениеяс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стрӧитӧмсӧ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индӧма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помавны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воын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64704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Отчётнӧй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кадколастӧ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збыльмӧдӧмысь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бӧртасъяс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82565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96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64704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Медтӧдчана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могмӧдӧм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млн.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9320551"/>
              </p:ext>
            </p:extLst>
          </p:nvPr>
        </p:nvGraphicFramePr>
        <p:xfrm>
          <a:off x="0" y="1103258"/>
          <a:ext cx="9144000" cy="5422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047545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73805"/>
              </p:ext>
            </p:extLst>
          </p:nvPr>
        </p:nvGraphicFramePr>
        <p:xfrm>
          <a:off x="468509" y="2564904"/>
          <a:ext cx="8319741" cy="259228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73247"/>
                <a:gridCol w="2773247"/>
                <a:gridCol w="2773247"/>
              </a:tblGrid>
              <a:tr h="25922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10" y="692696"/>
            <a:ext cx="141557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97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45766" y="1268760"/>
            <a:ext cx="709073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Вынсьӧдӧма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Коми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Республикаса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Веськӧдлан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котырлӧн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2012.09.28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лунся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415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№-а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шуӧмӧн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Шӧр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мог –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кыпӧдны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вӧръясӧн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вӧдитчӧмысь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чӧжӧс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ваян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позянлунсӧ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налысь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экологическӧй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социальнӧй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да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экономическӧй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донсӧ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видзӧмӧн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23728" y="692696"/>
            <a:ext cx="666452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«ВӦР-ВА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ОВМ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Ӧ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СӦВМӦДӦМ»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РЕСПУБЛИКАСА КАНМУ УДЖТАС</a:t>
            </a: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720022965"/>
              </p:ext>
            </p:extLst>
          </p:nvPr>
        </p:nvGraphicFramePr>
        <p:xfrm>
          <a:off x="558537" y="5436260"/>
          <a:ext cx="6553803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Прямоугольник с двумя вырезанными противолежащими углами 22"/>
          <p:cNvSpPr/>
          <p:nvPr/>
        </p:nvSpPr>
        <p:spPr>
          <a:xfrm>
            <a:off x="6876256" y="5517232"/>
            <a:ext cx="1900073" cy="1143164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уджтассӧ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збыльмӧдӧма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планын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индӧм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95,8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вылӧ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9147" y="2154342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могмӧдӧм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уджтасувсъяс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ставнас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млн.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056321162"/>
              </p:ext>
            </p:extLst>
          </p:nvPr>
        </p:nvGraphicFramePr>
        <p:xfrm>
          <a:off x="456206" y="2492896"/>
          <a:ext cx="262713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239479732"/>
              </p:ext>
            </p:extLst>
          </p:nvPr>
        </p:nvGraphicFramePr>
        <p:xfrm>
          <a:off x="3347864" y="2484429"/>
          <a:ext cx="262713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668959559"/>
              </p:ext>
            </p:extLst>
          </p:nvPr>
        </p:nvGraphicFramePr>
        <p:xfrm>
          <a:off x="6144838" y="2496096"/>
          <a:ext cx="262713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3851920" y="4972563"/>
            <a:ext cx="144016" cy="144016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54078" y="4969476"/>
            <a:ext cx="144016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5986" y="4876511"/>
            <a:ext cx="756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план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98094" y="4869160"/>
            <a:ext cx="898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вӧчӧма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71600" y="4945227"/>
            <a:ext cx="144016" cy="144016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73758" y="4942140"/>
            <a:ext cx="144016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45666" y="4849175"/>
            <a:ext cx="756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план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17774" y="4841824"/>
            <a:ext cx="826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вӧчӧма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660232" y="4967540"/>
            <a:ext cx="144016" cy="144016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62390" y="4964453"/>
            <a:ext cx="144016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34298" y="4871488"/>
            <a:ext cx="756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план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06405" y="4864137"/>
            <a:ext cx="1069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вӧчӧма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16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67544" y="683985"/>
            <a:ext cx="83098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Канму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уджтасса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торъя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петкӧдласъяс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индикаторъяс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шедӧдӧм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йылысь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тӧдмӧгъяс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98</a:t>
            </a:fld>
            <a:endParaRPr lang="ru-RU" dirty="0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420540990"/>
              </p:ext>
            </p:extLst>
          </p:nvPr>
        </p:nvGraphicFramePr>
        <p:xfrm>
          <a:off x="467544" y="3573016"/>
          <a:ext cx="830986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099178710"/>
              </p:ext>
            </p:extLst>
          </p:nvPr>
        </p:nvGraphicFramePr>
        <p:xfrm>
          <a:off x="467544" y="1412776"/>
          <a:ext cx="830986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877213" y="1903621"/>
            <a:ext cx="574348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</a:t>
            </a:r>
            <a:endParaRPr lang="ru-RU" sz="11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45253" y="4050650"/>
            <a:ext cx="720080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</a:t>
            </a:r>
            <a:endParaRPr lang="ru-RU" sz="11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884368" y="4999965"/>
            <a:ext cx="720080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121,2 %</a:t>
            </a:r>
            <a:endParaRPr lang="ru-RU" sz="11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15661" y="5898421"/>
            <a:ext cx="720080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92,0 %</a:t>
            </a:r>
            <a:endParaRPr lang="ru-RU" sz="11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188274" y="2754506"/>
            <a:ext cx="574348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144 %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313182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67544" y="683985"/>
            <a:ext cx="830986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Торъя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медтӧдчана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шӧр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мероприятиеяс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сьӧмӧн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могмӧдан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ыджда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51126-1FEE-4A37-9204-4B108FE19BCE}" type="slidenum">
              <a:rPr lang="ru-RU" smtClean="0"/>
              <a:pPr>
                <a:defRPr/>
              </a:pPr>
              <a:t>99</a:t>
            </a:fld>
            <a:endParaRPr lang="ru-RU" dirty="0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09948600"/>
              </p:ext>
            </p:extLst>
          </p:nvPr>
        </p:nvGraphicFramePr>
        <p:xfrm>
          <a:off x="467544" y="1340768"/>
          <a:ext cx="830986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http://mpr.rkomi.ru/content/image-news/40572/DSC_11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2" y="4293096"/>
            <a:ext cx="3060340" cy="20402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83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31859B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66966</TotalTime>
  <Words>19830</Words>
  <Application>Microsoft Office PowerPoint</Application>
  <PresentationFormat>Экран (4:3)</PresentationFormat>
  <Paragraphs>2109</Paragraphs>
  <Slides>117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117</vt:i4>
      </vt:variant>
    </vt:vector>
  </HeadingPairs>
  <TitlesOfParts>
    <vt:vector size="1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DERPT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prostokishina</dc:creator>
  <cp:lastModifiedBy>mkult</cp:lastModifiedBy>
  <cp:revision>3203</cp:revision>
  <cp:lastPrinted>2012-06-17T13:32:29Z</cp:lastPrinted>
  <dcterms:created xsi:type="dcterms:W3CDTF">2012-04-24T07:54:12Z</dcterms:created>
  <dcterms:modified xsi:type="dcterms:W3CDTF">2016-09-21T10:39:31Z</dcterms:modified>
</cp:coreProperties>
</file>